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71" r:id="rId4"/>
    <p:sldId id="272" r:id="rId5"/>
    <p:sldId id="275" r:id="rId6"/>
    <p:sldId id="276" r:id="rId7"/>
    <p:sldId id="282" r:id="rId8"/>
    <p:sldId id="269" r:id="rId9"/>
    <p:sldId id="273" r:id="rId10"/>
    <p:sldId id="274" r:id="rId11"/>
    <p:sldId id="260" r:id="rId12"/>
    <p:sldId id="285" r:id="rId13"/>
    <p:sldId id="256"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5E5"/>
    <a:srgbClr val="E9E9E9"/>
    <a:srgbClr val="EEB500"/>
    <a:srgbClr val="23562B"/>
    <a:srgbClr val="8AC641"/>
    <a:srgbClr val="FFFFFF"/>
    <a:srgbClr val="97CF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15"/>
    <p:restoredTop sz="94529" autoAdjust="0"/>
  </p:normalViewPr>
  <p:slideViewPr>
    <p:cSldViewPr>
      <p:cViewPr varScale="1">
        <p:scale>
          <a:sx n="143" d="100"/>
          <a:sy n="143" d="100"/>
        </p:scale>
        <p:origin x="448" y="19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I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9EFCC6E1-EA33-4ACE-8188-A8233A66E14A}" type="datetimeFigureOut">
              <a:rPr lang="en-US" smtClean="0"/>
              <a:pPr/>
              <a:t>7/15/23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2A6669-283A-4D09-A7CF-F0AE764F0D5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EFCC6E1-EA33-4ACE-8188-A8233A66E14A}" type="datetimeFigureOut">
              <a:rPr lang="en-US" smtClean="0"/>
              <a:pPr/>
              <a:t>7/15/23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2A6669-283A-4D09-A7CF-F0AE764F0D5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EFCC6E1-EA33-4ACE-8188-A8233A66E14A}" type="datetimeFigureOut">
              <a:rPr lang="en-US" smtClean="0"/>
              <a:pPr/>
              <a:t>7/15/23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2A6669-283A-4D09-A7CF-F0AE764F0D5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EFCC6E1-EA33-4ACE-8188-A8233A66E14A}" type="datetimeFigureOut">
              <a:rPr lang="en-US" smtClean="0"/>
              <a:pPr/>
              <a:t>7/15/23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2A6669-283A-4D09-A7CF-F0AE764F0D5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CC6E1-EA33-4ACE-8188-A8233A66E14A}" type="datetimeFigureOut">
              <a:rPr lang="en-US" smtClean="0"/>
              <a:pPr/>
              <a:t>7/15/23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2A6669-283A-4D09-A7CF-F0AE764F0D5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9EFCC6E1-EA33-4ACE-8188-A8233A66E14A}" type="datetimeFigureOut">
              <a:rPr lang="en-US" smtClean="0"/>
              <a:pPr/>
              <a:t>7/15/23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C2A6669-283A-4D09-A7CF-F0AE764F0D5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EFCC6E1-EA33-4ACE-8188-A8233A66E14A}" type="datetimeFigureOut">
              <a:rPr lang="en-US" smtClean="0"/>
              <a:pPr/>
              <a:t>7/15/23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C2A6669-283A-4D09-A7CF-F0AE764F0D5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9EFCC6E1-EA33-4ACE-8188-A8233A66E14A}" type="datetimeFigureOut">
              <a:rPr lang="en-US" smtClean="0"/>
              <a:pPr/>
              <a:t>7/15/23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2A6669-283A-4D09-A7CF-F0AE764F0D5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CC6E1-EA33-4ACE-8188-A8233A66E14A}" type="datetimeFigureOut">
              <a:rPr lang="en-US" smtClean="0"/>
              <a:pPr/>
              <a:t>7/15/23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C2A6669-283A-4D09-A7CF-F0AE764F0D5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FCC6E1-EA33-4ACE-8188-A8233A66E14A}" type="datetimeFigureOut">
              <a:rPr lang="en-US" smtClean="0"/>
              <a:pPr/>
              <a:t>7/15/23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C2A6669-283A-4D09-A7CF-F0AE764F0D5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FCC6E1-EA33-4ACE-8188-A8233A66E14A}" type="datetimeFigureOut">
              <a:rPr lang="en-US" smtClean="0"/>
              <a:pPr/>
              <a:t>7/15/23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C2A6669-283A-4D09-A7CF-F0AE764F0D5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EFCC6E1-EA33-4ACE-8188-A8233A66E14A}" type="datetimeFigureOut">
              <a:rPr lang="en-US" smtClean="0"/>
              <a:pPr/>
              <a:t>7/15/23</a:t>
            </a:fld>
            <a:endParaRPr lang="en-I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C2A6669-283A-4D09-A7CF-F0AE764F0D5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G R P Molded Grating Options">
            <a:extLst>
              <a:ext uri="{FF2B5EF4-FFF2-40B4-BE49-F238E27FC236}">
                <a16:creationId xmlns:a16="http://schemas.microsoft.com/office/drawing/2014/main" id="{AF31070C-1E5D-B64A-BD1A-A827F35405AD}"/>
              </a:ext>
            </a:extLst>
          </p:cNvPr>
          <p:cNvPicPr>
            <a:picLocks noChangeAspect="1" noChangeArrowheads="1"/>
          </p:cNvPicPr>
          <p:nvPr/>
        </p:nvPicPr>
        <p:blipFill>
          <a:blip r:embed="rId2" cstate="print"/>
          <a:srcRect/>
          <a:stretch>
            <a:fillRect/>
          </a:stretch>
        </p:blipFill>
        <p:spPr bwMode="auto">
          <a:xfrm>
            <a:off x="32" y="0"/>
            <a:ext cx="9143967" cy="5143500"/>
          </a:xfrm>
          <a:prstGeom prst="rect">
            <a:avLst/>
          </a:prstGeom>
          <a:noFill/>
        </p:spPr>
      </p:pic>
      <p:sp>
        <p:nvSpPr>
          <p:cNvPr id="77" name="Rectangle 76"/>
          <p:cNvSpPr/>
          <p:nvPr/>
        </p:nvSpPr>
        <p:spPr>
          <a:xfrm rot="5400000">
            <a:off x="6232277" y="1842344"/>
            <a:ext cx="4741426" cy="1015663"/>
          </a:xfrm>
          <a:prstGeom prst="rect">
            <a:avLst/>
          </a:prstGeom>
        </p:spPr>
        <p:txBody>
          <a:bodyPr wrap="none">
            <a:spAutoFit/>
          </a:bodyPr>
          <a:lstStyle/>
          <a:p>
            <a:r>
              <a:rPr lang="en-US" sz="3600" b="1" dirty="0">
                <a:solidFill>
                  <a:srgbClr val="92D050"/>
                </a:solidFill>
                <a:latin typeface="Lato-Bold"/>
              </a:rPr>
              <a:t>MOULDED</a:t>
            </a:r>
            <a:r>
              <a:rPr lang="en-US" sz="3600" b="1" dirty="0">
                <a:solidFill>
                  <a:srgbClr val="E49E32"/>
                </a:solidFill>
                <a:latin typeface="Lato-Bold"/>
              </a:rPr>
              <a:t> </a:t>
            </a:r>
            <a:r>
              <a:rPr lang="en-US" sz="3600" b="1" dirty="0">
                <a:latin typeface="Lato-Bold"/>
              </a:rPr>
              <a:t>GRATING</a:t>
            </a:r>
          </a:p>
          <a:p>
            <a:r>
              <a:rPr lang="en-US" sz="2400" b="1" dirty="0">
                <a:solidFill>
                  <a:schemeClr val="bg1"/>
                </a:solidFill>
                <a:latin typeface="Lato-Bold"/>
              </a:rPr>
              <a:t>Product Brochure</a:t>
            </a:r>
            <a:endParaRPr lang="en-US" sz="2400" b="1" dirty="0">
              <a:solidFill>
                <a:schemeClr val="bg1"/>
              </a:solidFill>
            </a:endParaRPr>
          </a:p>
        </p:txBody>
      </p:sp>
      <p:grpSp>
        <p:nvGrpSpPr>
          <p:cNvPr id="44" name="Group 43"/>
          <p:cNvGrpSpPr/>
          <p:nvPr/>
        </p:nvGrpSpPr>
        <p:grpSpPr>
          <a:xfrm>
            <a:off x="7596336" y="4789318"/>
            <a:ext cx="1351599" cy="285752"/>
            <a:chOff x="3670353" y="3209076"/>
            <a:chExt cx="4500951" cy="951581"/>
          </a:xfrm>
        </p:grpSpPr>
        <p:sp>
          <p:nvSpPr>
            <p:cNvPr id="45" name="Rectangle 7"/>
            <p:cNvSpPr>
              <a:spLocks noChangeArrowheads="1"/>
            </p:cNvSpPr>
            <p:nvPr/>
          </p:nvSpPr>
          <p:spPr bwMode="auto">
            <a:xfrm>
              <a:off x="6489164" y="3666357"/>
              <a:ext cx="71858" cy="311387"/>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Rectangle 8"/>
            <p:cNvSpPr>
              <a:spLocks noChangeArrowheads="1"/>
            </p:cNvSpPr>
            <p:nvPr/>
          </p:nvSpPr>
          <p:spPr bwMode="auto">
            <a:xfrm>
              <a:off x="6032971" y="3210165"/>
              <a:ext cx="72948" cy="767579"/>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47" name="Freeform 9"/>
            <p:cNvSpPr>
              <a:spLocks/>
            </p:cNvSpPr>
            <p:nvPr/>
          </p:nvSpPr>
          <p:spPr bwMode="auto">
            <a:xfrm>
              <a:off x="4707946" y="3410498"/>
              <a:ext cx="496476" cy="580312"/>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59" y="471"/>
                </a:cxn>
                <a:cxn ang="0">
                  <a:pos x="288" y="462"/>
                </a:cxn>
                <a:cxn ang="0">
                  <a:pos x="314" y="449"/>
                </a:cxn>
                <a:cxn ang="0">
                  <a:pos x="337" y="430"/>
                </a:cxn>
                <a:cxn ang="0">
                  <a:pos x="358" y="407"/>
                </a:cxn>
                <a:cxn ang="0">
                  <a:pos x="372" y="383"/>
                </a:cxn>
                <a:cxn ang="0">
                  <a:pos x="381" y="354"/>
                </a:cxn>
                <a:cxn ang="0">
                  <a:pos x="387" y="322"/>
                </a:cxn>
                <a:cxn ang="0">
                  <a:pos x="390" y="287"/>
                </a:cxn>
                <a:cxn ang="0">
                  <a:pos x="390" y="0"/>
                </a:cxn>
                <a:cxn ang="0">
                  <a:pos x="456" y="0"/>
                </a:cxn>
                <a:cxn ang="0">
                  <a:pos x="456" y="521"/>
                </a:cxn>
                <a:cxn ang="0">
                  <a:pos x="392" y="521"/>
                </a:cxn>
                <a:cxn ang="0">
                  <a:pos x="392" y="440"/>
                </a:cxn>
                <a:cxn ang="0">
                  <a:pos x="373" y="468"/>
                </a:cxn>
                <a:cxn ang="0">
                  <a:pos x="351" y="492"/>
                </a:cxn>
                <a:cxn ang="0">
                  <a:pos x="323" y="510"/>
                </a:cxn>
                <a:cxn ang="0">
                  <a:pos x="292" y="523"/>
                </a:cxn>
                <a:cxn ang="0">
                  <a:pos x="257" y="531"/>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456" h="533">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59" y="471"/>
                  </a:lnTo>
                  <a:lnTo>
                    <a:pt x="288" y="462"/>
                  </a:lnTo>
                  <a:lnTo>
                    <a:pt x="314" y="449"/>
                  </a:lnTo>
                  <a:lnTo>
                    <a:pt x="337" y="430"/>
                  </a:lnTo>
                  <a:lnTo>
                    <a:pt x="358" y="407"/>
                  </a:lnTo>
                  <a:lnTo>
                    <a:pt x="372" y="383"/>
                  </a:lnTo>
                  <a:lnTo>
                    <a:pt x="381" y="354"/>
                  </a:lnTo>
                  <a:lnTo>
                    <a:pt x="387" y="322"/>
                  </a:lnTo>
                  <a:lnTo>
                    <a:pt x="390" y="287"/>
                  </a:lnTo>
                  <a:lnTo>
                    <a:pt x="390" y="0"/>
                  </a:lnTo>
                  <a:lnTo>
                    <a:pt x="456" y="0"/>
                  </a:lnTo>
                  <a:lnTo>
                    <a:pt x="456" y="521"/>
                  </a:lnTo>
                  <a:lnTo>
                    <a:pt x="392" y="521"/>
                  </a:lnTo>
                  <a:lnTo>
                    <a:pt x="392" y="440"/>
                  </a:lnTo>
                  <a:lnTo>
                    <a:pt x="373" y="468"/>
                  </a:lnTo>
                  <a:lnTo>
                    <a:pt x="351" y="492"/>
                  </a:lnTo>
                  <a:lnTo>
                    <a:pt x="323" y="510"/>
                  </a:lnTo>
                  <a:lnTo>
                    <a:pt x="292" y="523"/>
                  </a:lnTo>
                  <a:lnTo>
                    <a:pt x="257" y="531"/>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8" name="Freeform 10"/>
            <p:cNvSpPr>
              <a:spLocks noEditPoints="1"/>
            </p:cNvSpPr>
            <p:nvPr/>
          </p:nvSpPr>
          <p:spPr bwMode="auto">
            <a:xfrm>
              <a:off x="5319831" y="3210165"/>
              <a:ext cx="597732" cy="780644"/>
            </a:xfrm>
            <a:custGeom>
              <a:avLst/>
              <a:gdLst/>
              <a:ahLst/>
              <a:cxnLst>
                <a:cxn ang="0">
                  <a:pos x="241" y="234"/>
                </a:cxn>
                <a:cxn ang="0">
                  <a:pos x="181" y="254"/>
                </a:cxn>
                <a:cxn ang="0">
                  <a:pos x="128" y="293"/>
                </a:cxn>
                <a:cxn ang="0">
                  <a:pos x="88" y="347"/>
                </a:cxn>
                <a:cxn ang="0">
                  <a:pos x="69" y="408"/>
                </a:cxn>
                <a:cxn ang="0">
                  <a:pos x="69" y="476"/>
                </a:cxn>
                <a:cxn ang="0">
                  <a:pos x="88" y="539"/>
                </a:cxn>
                <a:cxn ang="0">
                  <a:pos x="127" y="594"/>
                </a:cxn>
                <a:cxn ang="0">
                  <a:pos x="181" y="635"/>
                </a:cxn>
                <a:cxn ang="0">
                  <a:pos x="241" y="655"/>
                </a:cxn>
                <a:cxn ang="0">
                  <a:pos x="309" y="655"/>
                </a:cxn>
                <a:cxn ang="0">
                  <a:pos x="369" y="635"/>
                </a:cxn>
                <a:cxn ang="0">
                  <a:pos x="422" y="594"/>
                </a:cxn>
                <a:cxn ang="0">
                  <a:pos x="461" y="540"/>
                </a:cxn>
                <a:cxn ang="0">
                  <a:pos x="480" y="476"/>
                </a:cxn>
                <a:cxn ang="0">
                  <a:pos x="480" y="407"/>
                </a:cxn>
                <a:cxn ang="0">
                  <a:pos x="461" y="346"/>
                </a:cxn>
                <a:cxn ang="0">
                  <a:pos x="422" y="293"/>
                </a:cxn>
                <a:cxn ang="0">
                  <a:pos x="368" y="253"/>
                </a:cxn>
                <a:cxn ang="0">
                  <a:pos x="308" y="234"/>
                </a:cxn>
                <a:cxn ang="0">
                  <a:pos x="482" y="0"/>
                </a:cxn>
                <a:cxn ang="0">
                  <a:pos x="549" y="705"/>
                </a:cxn>
                <a:cxn ang="0">
                  <a:pos x="486" y="611"/>
                </a:cxn>
                <a:cxn ang="0">
                  <a:pos x="434" y="667"/>
                </a:cxn>
                <a:cxn ang="0">
                  <a:pos x="378" y="700"/>
                </a:cxn>
                <a:cxn ang="0">
                  <a:pos x="315" y="715"/>
                </a:cxn>
                <a:cxn ang="0">
                  <a:pos x="235" y="714"/>
                </a:cxn>
                <a:cxn ang="0">
                  <a:pos x="152" y="689"/>
                </a:cxn>
                <a:cxn ang="0">
                  <a:pos x="81" y="638"/>
                </a:cxn>
                <a:cxn ang="0">
                  <a:pos x="30" y="569"/>
                </a:cxn>
                <a:cxn ang="0">
                  <a:pos x="4" y="488"/>
                </a:cxn>
                <a:cxn ang="0">
                  <a:pos x="4" y="398"/>
                </a:cxn>
                <a:cxn ang="0">
                  <a:pos x="30" y="319"/>
                </a:cxn>
                <a:cxn ang="0">
                  <a:pos x="81" y="250"/>
                </a:cxn>
                <a:cxn ang="0">
                  <a:pos x="152" y="200"/>
                </a:cxn>
                <a:cxn ang="0">
                  <a:pos x="235" y="175"/>
                </a:cxn>
                <a:cxn ang="0">
                  <a:pos x="321" y="174"/>
                </a:cxn>
                <a:cxn ang="0">
                  <a:pos x="393" y="195"/>
                </a:cxn>
                <a:cxn ang="0">
                  <a:pos x="455" y="238"/>
                </a:cxn>
                <a:cxn ang="0">
                  <a:pos x="482" y="0"/>
                </a:cxn>
              </a:cxnLst>
              <a:rect l="0" t="0" r="r" b="b"/>
              <a:pathLst>
                <a:path w="549" h="717">
                  <a:moveTo>
                    <a:pt x="274" y="231"/>
                  </a:moveTo>
                  <a:lnTo>
                    <a:pt x="241" y="234"/>
                  </a:lnTo>
                  <a:lnTo>
                    <a:pt x="210" y="241"/>
                  </a:lnTo>
                  <a:lnTo>
                    <a:pt x="181" y="254"/>
                  </a:lnTo>
                  <a:lnTo>
                    <a:pt x="153" y="272"/>
                  </a:lnTo>
                  <a:lnTo>
                    <a:pt x="128" y="293"/>
                  </a:lnTo>
                  <a:lnTo>
                    <a:pt x="105" y="319"/>
                  </a:lnTo>
                  <a:lnTo>
                    <a:pt x="88" y="347"/>
                  </a:lnTo>
                  <a:lnTo>
                    <a:pt x="76" y="377"/>
                  </a:lnTo>
                  <a:lnTo>
                    <a:pt x="69" y="408"/>
                  </a:lnTo>
                  <a:lnTo>
                    <a:pt x="66" y="441"/>
                  </a:lnTo>
                  <a:lnTo>
                    <a:pt x="69" y="476"/>
                  </a:lnTo>
                  <a:lnTo>
                    <a:pt x="76" y="509"/>
                  </a:lnTo>
                  <a:lnTo>
                    <a:pt x="88" y="539"/>
                  </a:lnTo>
                  <a:lnTo>
                    <a:pt x="105" y="568"/>
                  </a:lnTo>
                  <a:lnTo>
                    <a:pt x="127" y="594"/>
                  </a:lnTo>
                  <a:lnTo>
                    <a:pt x="153" y="617"/>
                  </a:lnTo>
                  <a:lnTo>
                    <a:pt x="181" y="635"/>
                  </a:lnTo>
                  <a:lnTo>
                    <a:pt x="210" y="647"/>
                  </a:lnTo>
                  <a:lnTo>
                    <a:pt x="241" y="655"/>
                  </a:lnTo>
                  <a:lnTo>
                    <a:pt x="275" y="657"/>
                  </a:lnTo>
                  <a:lnTo>
                    <a:pt x="309" y="655"/>
                  </a:lnTo>
                  <a:lnTo>
                    <a:pt x="340" y="647"/>
                  </a:lnTo>
                  <a:lnTo>
                    <a:pt x="369" y="635"/>
                  </a:lnTo>
                  <a:lnTo>
                    <a:pt x="397" y="617"/>
                  </a:lnTo>
                  <a:lnTo>
                    <a:pt x="422" y="594"/>
                  </a:lnTo>
                  <a:lnTo>
                    <a:pt x="443" y="568"/>
                  </a:lnTo>
                  <a:lnTo>
                    <a:pt x="461" y="540"/>
                  </a:lnTo>
                  <a:lnTo>
                    <a:pt x="472" y="509"/>
                  </a:lnTo>
                  <a:lnTo>
                    <a:pt x="480" y="476"/>
                  </a:lnTo>
                  <a:lnTo>
                    <a:pt x="482" y="441"/>
                  </a:lnTo>
                  <a:lnTo>
                    <a:pt x="480" y="407"/>
                  </a:lnTo>
                  <a:lnTo>
                    <a:pt x="472" y="376"/>
                  </a:lnTo>
                  <a:lnTo>
                    <a:pt x="461" y="346"/>
                  </a:lnTo>
                  <a:lnTo>
                    <a:pt x="443" y="318"/>
                  </a:lnTo>
                  <a:lnTo>
                    <a:pt x="422" y="293"/>
                  </a:lnTo>
                  <a:lnTo>
                    <a:pt x="395" y="270"/>
                  </a:lnTo>
                  <a:lnTo>
                    <a:pt x="368" y="253"/>
                  </a:lnTo>
                  <a:lnTo>
                    <a:pt x="339" y="241"/>
                  </a:lnTo>
                  <a:lnTo>
                    <a:pt x="308" y="234"/>
                  </a:lnTo>
                  <a:lnTo>
                    <a:pt x="274" y="231"/>
                  </a:lnTo>
                  <a:close/>
                  <a:moveTo>
                    <a:pt x="482" y="0"/>
                  </a:moveTo>
                  <a:lnTo>
                    <a:pt x="549" y="0"/>
                  </a:lnTo>
                  <a:lnTo>
                    <a:pt x="549" y="705"/>
                  </a:lnTo>
                  <a:lnTo>
                    <a:pt x="486" y="705"/>
                  </a:lnTo>
                  <a:lnTo>
                    <a:pt x="486" y="611"/>
                  </a:lnTo>
                  <a:lnTo>
                    <a:pt x="461" y="642"/>
                  </a:lnTo>
                  <a:lnTo>
                    <a:pt x="434" y="667"/>
                  </a:lnTo>
                  <a:lnTo>
                    <a:pt x="407" y="686"/>
                  </a:lnTo>
                  <a:lnTo>
                    <a:pt x="378" y="700"/>
                  </a:lnTo>
                  <a:lnTo>
                    <a:pt x="348" y="710"/>
                  </a:lnTo>
                  <a:lnTo>
                    <a:pt x="315" y="715"/>
                  </a:lnTo>
                  <a:lnTo>
                    <a:pt x="281" y="717"/>
                  </a:lnTo>
                  <a:lnTo>
                    <a:pt x="235" y="714"/>
                  </a:lnTo>
                  <a:lnTo>
                    <a:pt x="192" y="705"/>
                  </a:lnTo>
                  <a:lnTo>
                    <a:pt x="152" y="689"/>
                  </a:lnTo>
                  <a:lnTo>
                    <a:pt x="115" y="667"/>
                  </a:lnTo>
                  <a:lnTo>
                    <a:pt x="81" y="638"/>
                  </a:lnTo>
                  <a:lnTo>
                    <a:pt x="53" y="606"/>
                  </a:lnTo>
                  <a:lnTo>
                    <a:pt x="30" y="569"/>
                  </a:lnTo>
                  <a:lnTo>
                    <a:pt x="12" y="530"/>
                  </a:lnTo>
                  <a:lnTo>
                    <a:pt x="4" y="488"/>
                  </a:lnTo>
                  <a:lnTo>
                    <a:pt x="0" y="442"/>
                  </a:lnTo>
                  <a:lnTo>
                    <a:pt x="4" y="398"/>
                  </a:lnTo>
                  <a:lnTo>
                    <a:pt x="12" y="357"/>
                  </a:lnTo>
                  <a:lnTo>
                    <a:pt x="30" y="319"/>
                  </a:lnTo>
                  <a:lnTo>
                    <a:pt x="53" y="283"/>
                  </a:lnTo>
                  <a:lnTo>
                    <a:pt x="81" y="250"/>
                  </a:lnTo>
                  <a:lnTo>
                    <a:pt x="115" y="221"/>
                  </a:lnTo>
                  <a:lnTo>
                    <a:pt x="152" y="200"/>
                  </a:lnTo>
                  <a:lnTo>
                    <a:pt x="192" y="184"/>
                  </a:lnTo>
                  <a:lnTo>
                    <a:pt x="235" y="175"/>
                  </a:lnTo>
                  <a:lnTo>
                    <a:pt x="281" y="171"/>
                  </a:lnTo>
                  <a:lnTo>
                    <a:pt x="321" y="174"/>
                  </a:lnTo>
                  <a:lnTo>
                    <a:pt x="358" y="181"/>
                  </a:lnTo>
                  <a:lnTo>
                    <a:pt x="393" y="195"/>
                  </a:lnTo>
                  <a:lnTo>
                    <a:pt x="424" y="214"/>
                  </a:lnTo>
                  <a:lnTo>
                    <a:pt x="455" y="238"/>
                  </a:lnTo>
                  <a:lnTo>
                    <a:pt x="482" y="267"/>
                  </a:lnTo>
                  <a:lnTo>
                    <a:pt x="48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9" name="Freeform 11"/>
            <p:cNvSpPr>
              <a:spLocks noEditPoints="1"/>
            </p:cNvSpPr>
            <p:nvPr/>
          </p:nvSpPr>
          <p:spPr bwMode="auto">
            <a:xfrm>
              <a:off x="6677520" y="3396343"/>
              <a:ext cx="599909" cy="594465"/>
            </a:xfrm>
            <a:custGeom>
              <a:avLst/>
              <a:gdLst/>
              <a:ahLst/>
              <a:cxnLst>
                <a:cxn ang="0">
                  <a:pos x="245" y="63"/>
                </a:cxn>
                <a:cxn ang="0">
                  <a:pos x="183" y="83"/>
                </a:cxn>
                <a:cxn ang="0">
                  <a:pos x="131" y="123"/>
                </a:cxn>
                <a:cxn ang="0">
                  <a:pos x="89" y="176"/>
                </a:cxn>
                <a:cxn ang="0">
                  <a:pos x="69" y="237"/>
                </a:cxn>
                <a:cxn ang="0">
                  <a:pos x="69" y="304"/>
                </a:cxn>
                <a:cxn ang="0">
                  <a:pos x="89" y="368"/>
                </a:cxn>
                <a:cxn ang="0">
                  <a:pos x="129" y="423"/>
                </a:cxn>
                <a:cxn ang="0">
                  <a:pos x="183" y="464"/>
                </a:cxn>
                <a:cxn ang="0">
                  <a:pos x="246" y="484"/>
                </a:cxn>
                <a:cxn ang="0">
                  <a:pos x="313" y="484"/>
                </a:cxn>
                <a:cxn ang="0">
                  <a:pos x="372" y="464"/>
                </a:cxn>
                <a:cxn ang="0">
                  <a:pos x="423" y="423"/>
                </a:cxn>
                <a:cxn ang="0">
                  <a:pos x="464" y="371"/>
                </a:cxn>
                <a:cxn ang="0">
                  <a:pos x="482" y="310"/>
                </a:cxn>
                <a:cxn ang="0">
                  <a:pos x="482" y="242"/>
                </a:cxn>
                <a:cxn ang="0">
                  <a:pos x="464" y="177"/>
                </a:cxn>
                <a:cxn ang="0">
                  <a:pos x="426" y="123"/>
                </a:cxn>
                <a:cxn ang="0">
                  <a:pos x="374" y="83"/>
                </a:cxn>
                <a:cxn ang="0">
                  <a:pos x="312" y="63"/>
                </a:cxn>
                <a:cxn ang="0">
                  <a:pos x="280" y="0"/>
                </a:cxn>
                <a:cxn ang="0">
                  <a:pos x="361" y="11"/>
                </a:cxn>
                <a:cxn ang="0">
                  <a:pos x="430" y="47"/>
                </a:cxn>
                <a:cxn ang="0">
                  <a:pos x="485" y="104"/>
                </a:cxn>
                <a:cxn ang="0">
                  <a:pos x="551" y="13"/>
                </a:cxn>
                <a:cxn ang="0">
                  <a:pos x="485" y="534"/>
                </a:cxn>
                <a:cxn ang="0">
                  <a:pos x="459" y="475"/>
                </a:cxn>
                <a:cxn ang="0">
                  <a:pos x="397" y="520"/>
                </a:cxn>
                <a:cxn ang="0">
                  <a:pos x="323" y="544"/>
                </a:cxn>
                <a:cxn ang="0">
                  <a:pos x="237" y="543"/>
                </a:cxn>
                <a:cxn ang="0">
                  <a:pos x="155" y="518"/>
                </a:cxn>
                <a:cxn ang="0">
                  <a:pos x="83" y="467"/>
                </a:cxn>
                <a:cxn ang="0">
                  <a:pos x="30" y="398"/>
                </a:cxn>
                <a:cxn ang="0">
                  <a:pos x="4" y="319"/>
                </a:cxn>
                <a:cxn ang="0">
                  <a:pos x="4" y="231"/>
                </a:cxn>
                <a:cxn ang="0">
                  <a:pos x="29" y="148"/>
                </a:cxn>
                <a:cxn ang="0">
                  <a:pos x="80" y="79"/>
                </a:cxn>
                <a:cxn ang="0">
                  <a:pos x="151" y="29"/>
                </a:cxn>
                <a:cxn ang="0">
                  <a:pos x="234" y="4"/>
                </a:cxn>
              </a:cxnLst>
              <a:rect l="0" t="0" r="r" b="b"/>
              <a:pathLst>
                <a:path w="551" h="546">
                  <a:moveTo>
                    <a:pt x="278" y="60"/>
                  </a:moveTo>
                  <a:lnTo>
                    <a:pt x="245" y="63"/>
                  </a:lnTo>
                  <a:lnTo>
                    <a:pt x="214" y="70"/>
                  </a:lnTo>
                  <a:lnTo>
                    <a:pt x="183" y="83"/>
                  </a:lnTo>
                  <a:lnTo>
                    <a:pt x="157" y="101"/>
                  </a:lnTo>
                  <a:lnTo>
                    <a:pt x="131" y="123"/>
                  </a:lnTo>
                  <a:lnTo>
                    <a:pt x="108" y="150"/>
                  </a:lnTo>
                  <a:lnTo>
                    <a:pt x="89" y="176"/>
                  </a:lnTo>
                  <a:lnTo>
                    <a:pt x="77" y="206"/>
                  </a:lnTo>
                  <a:lnTo>
                    <a:pt x="69" y="237"/>
                  </a:lnTo>
                  <a:lnTo>
                    <a:pt x="67" y="270"/>
                  </a:lnTo>
                  <a:lnTo>
                    <a:pt x="69" y="304"/>
                  </a:lnTo>
                  <a:lnTo>
                    <a:pt x="77" y="337"/>
                  </a:lnTo>
                  <a:lnTo>
                    <a:pt x="89" y="368"/>
                  </a:lnTo>
                  <a:lnTo>
                    <a:pt x="107" y="397"/>
                  </a:lnTo>
                  <a:lnTo>
                    <a:pt x="129" y="423"/>
                  </a:lnTo>
                  <a:lnTo>
                    <a:pt x="156" y="446"/>
                  </a:lnTo>
                  <a:lnTo>
                    <a:pt x="183" y="464"/>
                  </a:lnTo>
                  <a:lnTo>
                    <a:pt x="214" y="476"/>
                  </a:lnTo>
                  <a:lnTo>
                    <a:pt x="246" y="484"/>
                  </a:lnTo>
                  <a:lnTo>
                    <a:pt x="281" y="486"/>
                  </a:lnTo>
                  <a:lnTo>
                    <a:pt x="313" y="484"/>
                  </a:lnTo>
                  <a:lnTo>
                    <a:pt x="343" y="476"/>
                  </a:lnTo>
                  <a:lnTo>
                    <a:pt x="372" y="464"/>
                  </a:lnTo>
                  <a:lnTo>
                    <a:pt x="398" y="446"/>
                  </a:lnTo>
                  <a:lnTo>
                    <a:pt x="423" y="423"/>
                  </a:lnTo>
                  <a:lnTo>
                    <a:pt x="446" y="397"/>
                  </a:lnTo>
                  <a:lnTo>
                    <a:pt x="464" y="371"/>
                  </a:lnTo>
                  <a:lnTo>
                    <a:pt x="475" y="340"/>
                  </a:lnTo>
                  <a:lnTo>
                    <a:pt x="482" y="310"/>
                  </a:lnTo>
                  <a:lnTo>
                    <a:pt x="485" y="278"/>
                  </a:lnTo>
                  <a:lnTo>
                    <a:pt x="482" y="242"/>
                  </a:lnTo>
                  <a:lnTo>
                    <a:pt x="475" y="209"/>
                  </a:lnTo>
                  <a:lnTo>
                    <a:pt x="464" y="177"/>
                  </a:lnTo>
                  <a:lnTo>
                    <a:pt x="447" y="150"/>
                  </a:lnTo>
                  <a:lnTo>
                    <a:pt x="426" y="123"/>
                  </a:lnTo>
                  <a:lnTo>
                    <a:pt x="401" y="101"/>
                  </a:lnTo>
                  <a:lnTo>
                    <a:pt x="374" y="83"/>
                  </a:lnTo>
                  <a:lnTo>
                    <a:pt x="344" y="70"/>
                  </a:lnTo>
                  <a:lnTo>
                    <a:pt x="312" y="63"/>
                  </a:lnTo>
                  <a:lnTo>
                    <a:pt x="278" y="60"/>
                  </a:lnTo>
                  <a:close/>
                  <a:moveTo>
                    <a:pt x="280" y="0"/>
                  </a:moveTo>
                  <a:lnTo>
                    <a:pt x="322" y="3"/>
                  </a:lnTo>
                  <a:lnTo>
                    <a:pt x="361" y="11"/>
                  </a:lnTo>
                  <a:lnTo>
                    <a:pt x="397" y="26"/>
                  </a:lnTo>
                  <a:lnTo>
                    <a:pt x="430" y="47"/>
                  </a:lnTo>
                  <a:lnTo>
                    <a:pt x="459" y="73"/>
                  </a:lnTo>
                  <a:lnTo>
                    <a:pt x="485" y="104"/>
                  </a:lnTo>
                  <a:lnTo>
                    <a:pt x="485" y="13"/>
                  </a:lnTo>
                  <a:lnTo>
                    <a:pt x="551" y="13"/>
                  </a:lnTo>
                  <a:lnTo>
                    <a:pt x="551" y="534"/>
                  </a:lnTo>
                  <a:lnTo>
                    <a:pt x="485" y="534"/>
                  </a:lnTo>
                  <a:lnTo>
                    <a:pt x="485" y="443"/>
                  </a:lnTo>
                  <a:lnTo>
                    <a:pt x="459" y="475"/>
                  </a:lnTo>
                  <a:lnTo>
                    <a:pt x="428" y="500"/>
                  </a:lnTo>
                  <a:lnTo>
                    <a:pt x="397" y="520"/>
                  </a:lnTo>
                  <a:lnTo>
                    <a:pt x="362" y="535"/>
                  </a:lnTo>
                  <a:lnTo>
                    <a:pt x="323" y="544"/>
                  </a:lnTo>
                  <a:lnTo>
                    <a:pt x="283" y="546"/>
                  </a:lnTo>
                  <a:lnTo>
                    <a:pt x="237" y="543"/>
                  </a:lnTo>
                  <a:lnTo>
                    <a:pt x="195" y="534"/>
                  </a:lnTo>
                  <a:lnTo>
                    <a:pt x="155" y="518"/>
                  </a:lnTo>
                  <a:lnTo>
                    <a:pt x="117" y="496"/>
                  </a:lnTo>
                  <a:lnTo>
                    <a:pt x="83" y="467"/>
                  </a:lnTo>
                  <a:lnTo>
                    <a:pt x="53" y="435"/>
                  </a:lnTo>
                  <a:lnTo>
                    <a:pt x="30" y="398"/>
                  </a:lnTo>
                  <a:lnTo>
                    <a:pt x="14" y="361"/>
                  </a:lnTo>
                  <a:lnTo>
                    <a:pt x="4" y="319"/>
                  </a:lnTo>
                  <a:lnTo>
                    <a:pt x="0" y="276"/>
                  </a:lnTo>
                  <a:lnTo>
                    <a:pt x="4" y="231"/>
                  </a:lnTo>
                  <a:lnTo>
                    <a:pt x="13" y="188"/>
                  </a:lnTo>
                  <a:lnTo>
                    <a:pt x="29" y="148"/>
                  </a:lnTo>
                  <a:lnTo>
                    <a:pt x="52" y="112"/>
                  </a:lnTo>
                  <a:lnTo>
                    <a:pt x="80" y="79"/>
                  </a:lnTo>
                  <a:lnTo>
                    <a:pt x="114" y="50"/>
                  </a:lnTo>
                  <a:lnTo>
                    <a:pt x="151" y="29"/>
                  </a:lnTo>
                  <a:lnTo>
                    <a:pt x="191" y="13"/>
                  </a:lnTo>
                  <a:lnTo>
                    <a:pt x="234" y="4"/>
                  </a:lnTo>
                  <a:lnTo>
                    <a:pt x="28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0" name="Freeform 12"/>
            <p:cNvSpPr>
              <a:spLocks/>
            </p:cNvSpPr>
            <p:nvPr/>
          </p:nvSpPr>
          <p:spPr bwMode="auto">
            <a:xfrm>
              <a:off x="7426590" y="3396343"/>
              <a:ext cx="499743" cy="581400"/>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534"/>
                </a:cxn>
                <a:cxn ang="0">
                  <a:pos x="392" y="534"/>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534"/>
                </a:cxn>
                <a:cxn ang="0">
                  <a:pos x="0" y="534"/>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59" h="534">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534"/>
                  </a:lnTo>
                  <a:lnTo>
                    <a:pt x="392" y="534"/>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534"/>
                  </a:lnTo>
                  <a:lnTo>
                    <a:pt x="0" y="534"/>
                  </a:lnTo>
                  <a:lnTo>
                    <a:pt x="0" y="13"/>
                  </a:lnTo>
                  <a:lnTo>
                    <a:pt x="67" y="13"/>
                  </a:lnTo>
                  <a:lnTo>
                    <a:pt x="67" y="80"/>
                  </a:lnTo>
                  <a:lnTo>
                    <a:pt x="93" y="55"/>
                  </a:lnTo>
                  <a:lnTo>
                    <a:pt x="118" y="34"/>
                  </a:lnTo>
                  <a:lnTo>
                    <a:pt x="144" y="19"/>
                  </a:lnTo>
                  <a:lnTo>
                    <a:pt x="170" y="9"/>
                  </a:lnTo>
                  <a:lnTo>
                    <a:pt x="198" y="3"/>
                  </a:lnTo>
                  <a:lnTo>
                    <a:pt x="228"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1" name="Freeform 13"/>
            <p:cNvSpPr>
              <a:spLocks noEditPoints="1"/>
            </p:cNvSpPr>
            <p:nvPr/>
          </p:nvSpPr>
          <p:spPr bwMode="auto">
            <a:xfrm>
              <a:off x="8072227" y="3267869"/>
              <a:ext cx="72948" cy="709874"/>
            </a:xfrm>
            <a:custGeom>
              <a:avLst/>
              <a:gdLst/>
              <a:ahLst/>
              <a:cxnLst>
                <a:cxn ang="0">
                  <a:pos x="0" y="131"/>
                </a:cxn>
                <a:cxn ang="0">
                  <a:pos x="67" y="131"/>
                </a:cxn>
                <a:cxn ang="0">
                  <a:pos x="67" y="652"/>
                </a:cxn>
                <a:cxn ang="0">
                  <a:pos x="0" y="652"/>
                </a:cxn>
                <a:cxn ang="0">
                  <a:pos x="0" y="131"/>
                </a:cxn>
                <a:cxn ang="0">
                  <a:pos x="0" y="0"/>
                </a:cxn>
                <a:cxn ang="0">
                  <a:pos x="67" y="0"/>
                </a:cxn>
                <a:cxn ang="0">
                  <a:pos x="67" y="67"/>
                </a:cxn>
                <a:cxn ang="0">
                  <a:pos x="0" y="67"/>
                </a:cxn>
                <a:cxn ang="0">
                  <a:pos x="0" y="0"/>
                </a:cxn>
              </a:cxnLst>
              <a:rect l="0" t="0" r="r" b="b"/>
              <a:pathLst>
                <a:path w="67" h="652">
                  <a:moveTo>
                    <a:pt x="0" y="131"/>
                  </a:moveTo>
                  <a:lnTo>
                    <a:pt x="67" y="131"/>
                  </a:lnTo>
                  <a:lnTo>
                    <a:pt x="67" y="652"/>
                  </a:lnTo>
                  <a:lnTo>
                    <a:pt x="0" y="652"/>
                  </a:lnTo>
                  <a:lnTo>
                    <a:pt x="0" y="131"/>
                  </a:lnTo>
                  <a:close/>
                  <a:moveTo>
                    <a:pt x="0" y="0"/>
                  </a:moveTo>
                  <a:lnTo>
                    <a:pt x="67" y="0"/>
                  </a:lnTo>
                  <a:lnTo>
                    <a:pt x="67" y="67"/>
                  </a:lnTo>
                  <a:lnTo>
                    <a:pt x="0" y="6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2" name="Freeform 14"/>
            <p:cNvSpPr>
              <a:spLocks/>
            </p:cNvSpPr>
            <p:nvPr/>
          </p:nvSpPr>
          <p:spPr bwMode="auto">
            <a:xfrm>
              <a:off x="5294789" y="3385456"/>
              <a:ext cx="1295629" cy="605353"/>
            </a:xfrm>
            <a:custGeom>
              <a:avLst/>
              <a:gdLst/>
              <a:ahLst/>
              <a:cxnLst>
                <a:cxn ang="0">
                  <a:pos x="928" y="4"/>
                </a:cxn>
                <a:cxn ang="0">
                  <a:pos x="1011" y="29"/>
                </a:cxn>
                <a:cxn ang="0">
                  <a:pos x="1083" y="79"/>
                </a:cxn>
                <a:cxn ang="0">
                  <a:pos x="1134" y="148"/>
                </a:cxn>
                <a:cxn ang="0">
                  <a:pos x="1160" y="227"/>
                </a:cxn>
                <a:cxn ang="0">
                  <a:pos x="1163" y="278"/>
                </a:cxn>
                <a:cxn ang="0">
                  <a:pos x="1131" y="337"/>
                </a:cxn>
                <a:cxn ang="0">
                  <a:pos x="1097" y="278"/>
                </a:cxn>
                <a:cxn ang="0">
                  <a:pos x="1094" y="236"/>
                </a:cxn>
                <a:cxn ang="0">
                  <a:pos x="1075" y="176"/>
                </a:cxn>
                <a:cxn ang="0">
                  <a:pos x="1035" y="122"/>
                </a:cxn>
                <a:cxn ang="0">
                  <a:pos x="982" y="82"/>
                </a:cxn>
                <a:cxn ang="0">
                  <a:pos x="922" y="63"/>
                </a:cxn>
                <a:cxn ang="0">
                  <a:pos x="862" y="62"/>
                </a:cxn>
                <a:cxn ang="0">
                  <a:pos x="810" y="75"/>
                </a:cxn>
                <a:cxn ang="0">
                  <a:pos x="764" y="102"/>
                </a:cxn>
                <a:cxn ang="0">
                  <a:pos x="729" y="136"/>
                </a:cxn>
                <a:cxn ang="0">
                  <a:pos x="699" y="180"/>
                </a:cxn>
                <a:cxn ang="0">
                  <a:pos x="678" y="215"/>
                </a:cxn>
                <a:cxn ang="0">
                  <a:pos x="652" y="259"/>
                </a:cxn>
                <a:cxn ang="0">
                  <a:pos x="621" y="306"/>
                </a:cxn>
                <a:cxn ang="0">
                  <a:pos x="593" y="350"/>
                </a:cxn>
                <a:cxn ang="0">
                  <a:pos x="573" y="378"/>
                </a:cxn>
                <a:cxn ang="0">
                  <a:pos x="521" y="441"/>
                </a:cxn>
                <a:cxn ang="0">
                  <a:pos x="470" y="494"/>
                </a:cxn>
                <a:cxn ang="0">
                  <a:pos x="430" y="524"/>
                </a:cxn>
                <a:cxn ang="0">
                  <a:pos x="371" y="548"/>
                </a:cxn>
                <a:cxn ang="0">
                  <a:pos x="304" y="556"/>
                </a:cxn>
                <a:cxn ang="0">
                  <a:pos x="215" y="544"/>
                </a:cxn>
                <a:cxn ang="0">
                  <a:pos x="138" y="505"/>
                </a:cxn>
                <a:cxn ang="0">
                  <a:pos x="76" y="443"/>
                </a:cxn>
                <a:cxn ang="0">
                  <a:pos x="35" y="369"/>
                </a:cxn>
                <a:cxn ang="0">
                  <a:pos x="23" y="284"/>
                </a:cxn>
                <a:cxn ang="0">
                  <a:pos x="59" y="225"/>
                </a:cxn>
                <a:cxn ang="0">
                  <a:pos x="89" y="284"/>
                </a:cxn>
                <a:cxn ang="0">
                  <a:pos x="99" y="349"/>
                </a:cxn>
                <a:cxn ang="0">
                  <a:pos x="128" y="406"/>
                </a:cxn>
                <a:cxn ang="0">
                  <a:pos x="176" y="455"/>
                </a:cxn>
                <a:cxn ang="0">
                  <a:pos x="233" y="486"/>
                </a:cxn>
                <a:cxn ang="0">
                  <a:pos x="298" y="496"/>
                </a:cxn>
                <a:cxn ang="0">
                  <a:pos x="363" y="486"/>
                </a:cxn>
                <a:cxn ang="0">
                  <a:pos x="421" y="455"/>
                </a:cxn>
                <a:cxn ang="0">
                  <a:pos x="431" y="446"/>
                </a:cxn>
                <a:cxn ang="0">
                  <a:pos x="478" y="398"/>
                </a:cxn>
                <a:cxn ang="0">
                  <a:pos x="524" y="342"/>
                </a:cxn>
                <a:cxn ang="0">
                  <a:pos x="540" y="318"/>
                </a:cxn>
                <a:cxn ang="0">
                  <a:pos x="579" y="260"/>
                </a:cxn>
                <a:cxn ang="0">
                  <a:pos x="609" y="211"/>
                </a:cxn>
                <a:cxn ang="0">
                  <a:pos x="635" y="168"/>
                </a:cxn>
                <a:cxn ang="0">
                  <a:pos x="663" y="121"/>
                </a:cxn>
                <a:cxn ang="0">
                  <a:pos x="686" y="89"/>
                </a:cxn>
                <a:cxn ang="0">
                  <a:pos x="743" y="39"/>
                </a:cxn>
                <a:cxn ang="0">
                  <a:pos x="809" y="10"/>
                </a:cxn>
                <a:cxn ang="0">
                  <a:pos x="883" y="0"/>
                </a:cxn>
              </a:cxnLst>
              <a:rect l="0" t="0" r="r" b="b"/>
              <a:pathLst>
                <a:path w="1190" h="556">
                  <a:moveTo>
                    <a:pt x="883" y="0"/>
                  </a:moveTo>
                  <a:lnTo>
                    <a:pt x="928" y="4"/>
                  </a:lnTo>
                  <a:lnTo>
                    <a:pt x="971" y="13"/>
                  </a:lnTo>
                  <a:lnTo>
                    <a:pt x="1011" y="29"/>
                  </a:lnTo>
                  <a:lnTo>
                    <a:pt x="1049" y="50"/>
                  </a:lnTo>
                  <a:lnTo>
                    <a:pt x="1083" y="79"/>
                  </a:lnTo>
                  <a:lnTo>
                    <a:pt x="1112" y="112"/>
                  </a:lnTo>
                  <a:lnTo>
                    <a:pt x="1134" y="148"/>
                  </a:lnTo>
                  <a:lnTo>
                    <a:pt x="1151" y="186"/>
                  </a:lnTo>
                  <a:lnTo>
                    <a:pt x="1160" y="227"/>
                  </a:lnTo>
                  <a:lnTo>
                    <a:pt x="1163" y="271"/>
                  </a:lnTo>
                  <a:lnTo>
                    <a:pt x="1163" y="278"/>
                  </a:lnTo>
                  <a:lnTo>
                    <a:pt x="1190" y="278"/>
                  </a:lnTo>
                  <a:lnTo>
                    <a:pt x="1131" y="337"/>
                  </a:lnTo>
                  <a:lnTo>
                    <a:pt x="1072" y="278"/>
                  </a:lnTo>
                  <a:lnTo>
                    <a:pt x="1097" y="278"/>
                  </a:lnTo>
                  <a:lnTo>
                    <a:pt x="1097" y="270"/>
                  </a:lnTo>
                  <a:lnTo>
                    <a:pt x="1094" y="236"/>
                  </a:lnTo>
                  <a:lnTo>
                    <a:pt x="1087" y="205"/>
                  </a:lnTo>
                  <a:lnTo>
                    <a:pt x="1075" y="176"/>
                  </a:lnTo>
                  <a:lnTo>
                    <a:pt x="1058" y="148"/>
                  </a:lnTo>
                  <a:lnTo>
                    <a:pt x="1035" y="122"/>
                  </a:lnTo>
                  <a:lnTo>
                    <a:pt x="1010" y="99"/>
                  </a:lnTo>
                  <a:lnTo>
                    <a:pt x="982" y="82"/>
                  </a:lnTo>
                  <a:lnTo>
                    <a:pt x="954" y="70"/>
                  </a:lnTo>
                  <a:lnTo>
                    <a:pt x="922" y="63"/>
                  </a:lnTo>
                  <a:lnTo>
                    <a:pt x="889" y="60"/>
                  </a:lnTo>
                  <a:lnTo>
                    <a:pt x="862" y="62"/>
                  </a:lnTo>
                  <a:lnTo>
                    <a:pt x="835" y="67"/>
                  </a:lnTo>
                  <a:lnTo>
                    <a:pt x="810" y="75"/>
                  </a:lnTo>
                  <a:lnTo>
                    <a:pt x="786" y="87"/>
                  </a:lnTo>
                  <a:lnTo>
                    <a:pt x="764" y="102"/>
                  </a:lnTo>
                  <a:lnTo>
                    <a:pt x="743" y="121"/>
                  </a:lnTo>
                  <a:lnTo>
                    <a:pt x="729" y="136"/>
                  </a:lnTo>
                  <a:lnTo>
                    <a:pt x="716" y="152"/>
                  </a:lnTo>
                  <a:lnTo>
                    <a:pt x="699" y="180"/>
                  </a:lnTo>
                  <a:lnTo>
                    <a:pt x="690" y="196"/>
                  </a:lnTo>
                  <a:lnTo>
                    <a:pt x="678" y="215"/>
                  </a:lnTo>
                  <a:lnTo>
                    <a:pt x="666" y="236"/>
                  </a:lnTo>
                  <a:lnTo>
                    <a:pt x="652" y="259"/>
                  </a:lnTo>
                  <a:lnTo>
                    <a:pt x="637" y="283"/>
                  </a:lnTo>
                  <a:lnTo>
                    <a:pt x="621" y="306"/>
                  </a:lnTo>
                  <a:lnTo>
                    <a:pt x="607" y="330"/>
                  </a:lnTo>
                  <a:lnTo>
                    <a:pt x="593" y="350"/>
                  </a:lnTo>
                  <a:lnTo>
                    <a:pt x="582" y="367"/>
                  </a:lnTo>
                  <a:lnTo>
                    <a:pt x="573" y="378"/>
                  </a:lnTo>
                  <a:lnTo>
                    <a:pt x="545" y="413"/>
                  </a:lnTo>
                  <a:lnTo>
                    <a:pt x="521" y="441"/>
                  </a:lnTo>
                  <a:lnTo>
                    <a:pt x="500" y="463"/>
                  </a:lnTo>
                  <a:lnTo>
                    <a:pt x="470" y="494"/>
                  </a:lnTo>
                  <a:lnTo>
                    <a:pt x="450" y="511"/>
                  </a:lnTo>
                  <a:lnTo>
                    <a:pt x="430" y="524"/>
                  </a:lnTo>
                  <a:lnTo>
                    <a:pt x="401" y="538"/>
                  </a:lnTo>
                  <a:lnTo>
                    <a:pt x="371" y="548"/>
                  </a:lnTo>
                  <a:lnTo>
                    <a:pt x="338" y="554"/>
                  </a:lnTo>
                  <a:lnTo>
                    <a:pt x="304" y="556"/>
                  </a:lnTo>
                  <a:lnTo>
                    <a:pt x="258" y="553"/>
                  </a:lnTo>
                  <a:lnTo>
                    <a:pt x="215" y="544"/>
                  </a:lnTo>
                  <a:lnTo>
                    <a:pt x="175" y="528"/>
                  </a:lnTo>
                  <a:lnTo>
                    <a:pt x="138" y="505"/>
                  </a:lnTo>
                  <a:lnTo>
                    <a:pt x="104" y="476"/>
                  </a:lnTo>
                  <a:lnTo>
                    <a:pt x="76" y="443"/>
                  </a:lnTo>
                  <a:lnTo>
                    <a:pt x="53" y="408"/>
                  </a:lnTo>
                  <a:lnTo>
                    <a:pt x="35" y="369"/>
                  </a:lnTo>
                  <a:lnTo>
                    <a:pt x="27" y="328"/>
                  </a:lnTo>
                  <a:lnTo>
                    <a:pt x="23" y="284"/>
                  </a:lnTo>
                  <a:lnTo>
                    <a:pt x="0" y="284"/>
                  </a:lnTo>
                  <a:lnTo>
                    <a:pt x="59" y="225"/>
                  </a:lnTo>
                  <a:lnTo>
                    <a:pt x="118" y="284"/>
                  </a:lnTo>
                  <a:lnTo>
                    <a:pt x="89" y="284"/>
                  </a:lnTo>
                  <a:lnTo>
                    <a:pt x="92" y="318"/>
                  </a:lnTo>
                  <a:lnTo>
                    <a:pt x="99" y="349"/>
                  </a:lnTo>
                  <a:lnTo>
                    <a:pt x="112" y="378"/>
                  </a:lnTo>
                  <a:lnTo>
                    <a:pt x="128" y="406"/>
                  </a:lnTo>
                  <a:lnTo>
                    <a:pt x="150" y="432"/>
                  </a:lnTo>
                  <a:lnTo>
                    <a:pt x="176" y="455"/>
                  </a:lnTo>
                  <a:lnTo>
                    <a:pt x="204" y="474"/>
                  </a:lnTo>
                  <a:lnTo>
                    <a:pt x="233" y="486"/>
                  </a:lnTo>
                  <a:lnTo>
                    <a:pt x="264" y="494"/>
                  </a:lnTo>
                  <a:lnTo>
                    <a:pt x="298" y="496"/>
                  </a:lnTo>
                  <a:lnTo>
                    <a:pt x="332" y="494"/>
                  </a:lnTo>
                  <a:lnTo>
                    <a:pt x="363" y="486"/>
                  </a:lnTo>
                  <a:lnTo>
                    <a:pt x="393" y="472"/>
                  </a:lnTo>
                  <a:lnTo>
                    <a:pt x="421" y="455"/>
                  </a:lnTo>
                  <a:lnTo>
                    <a:pt x="423" y="452"/>
                  </a:lnTo>
                  <a:lnTo>
                    <a:pt x="431" y="446"/>
                  </a:lnTo>
                  <a:lnTo>
                    <a:pt x="459" y="418"/>
                  </a:lnTo>
                  <a:lnTo>
                    <a:pt x="478" y="398"/>
                  </a:lnTo>
                  <a:lnTo>
                    <a:pt x="499" y="373"/>
                  </a:lnTo>
                  <a:lnTo>
                    <a:pt x="524" y="342"/>
                  </a:lnTo>
                  <a:lnTo>
                    <a:pt x="532" y="332"/>
                  </a:lnTo>
                  <a:lnTo>
                    <a:pt x="540" y="318"/>
                  </a:lnTo>
                  <a:lnTo>
                    <a:pt x="552" y="301"/>
                  </a:lnTo>
                  <a:lnTo>
                    <a:pt x="579" y="260"/>
                  </a:lnTo>
                  <a:lnTo>
                    <a:pt x="594" y="236"/>
                  </a:lnTo>
                  <a:lnTo>
                    <a:pt x="609" y="211"/>
                  </a:lnTo>
                  <a:lnTo>
                    <a:pt x="623" y="188"/>
                  </a:lnTo>
                  <a:lnTo>
                    <a:pt x="635" y="168"/>
                  </a:lnTo>
                  <a:lnTo>
                    <a:pt x="643" y="152"/>
                  </a:lnTo>
                  <a:lnTo>
                    <a:pt x="663" y="121"/>
                  </a:lnTo>
                  <a:lnTo>
                    <a:pt x="683" y="93"/>
                  </a:lnTo>
                  <a:lnTo>
                    <a:pt x="686" y="89"/>
                  </a:lnTo>
                  <a:lnTo>
                    <a:pt x="714" y="62"/>
                  </a:lnTo>
                  <a:lnTo>
                    <a:pt x="743" y="39"/>
                  </a:lnTo>
                  <a:lnTo>
                    <a:pt x="775" y="21"/>
                  </a:lnTo>
                  <a:lnTo>
                    <a:pt x="809" y="10"/>
                  </a:lnTo>
                  <a:lnTo>
                    <a:pt x="844" y="3"/>
                  </a:lnTo>
                  <a:lnTo>
                    <a:pt x="883"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3" name="Freeform 15"/>
            <p:cNvSpPr>
              <a:spLocks/>
            </p:cNvSpPr>
            <p:nvPr/>
          </p:nvSpPr>
          <p:spPr bwMode="auto">
            <a:xfrm>
              <a:off x="4707946" y="3410498"/>
              <a:ext cx="317919" cy="614063"/>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33" y="473"/>
                </a:cxn>
                <a:cxn ang="0">
                  <a:pos x="233" y="446"/>
                </a:cxn>
                <a:cxn ang="0">
                  <a:pos x="292" y="505"/>
                </a:cxn>
                <a:cxn ang="0">
                  <a:pos x="233" y="564"/>
                </a:cxn>
                <a:cxn ang="0">
                  <a:pos x="233" y="533"/>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292" h="564">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33" y="473"/>
                  </a:lnTo>
                  <a:lnTo>
                    <a:pt x="233" y="446"/>
                  </a:lnTo>
                  <a:lnTo>
                    <a:pt x="292" y="505"/>
                  </a:lnTo>
                  <a:lnTo>
                    <a:pt x="233" y="564"/>
                  </a:lnTo>
                  <a:lnTo>
                    <a:pt x="233" y="533"/>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4" name="Freeform 16"/>
            <p:cNvSpPr>
              <a:spLocks/>
            </p:cNvSpPr>
            <p:nvPr/>
          </p:nvSpPr>
          <p:spPr bwMode="auto">
            <a:xfrm>
              <a:off x="8042830" y="3493244"/>
              <a:ext cx="128474" cy="484500"/>
            </a:xfrm>
            <a:custGeom>
              <a:avLst/>
              <a:gdLst/>
              <a:ahLst/>
              <a:cxnLst>
                <a:cxn ang="0">
                  <a:pos x="59" y="0"/>
                </a:cxn>
                <a:cxn ang="0">
                  <a:pos x="118" y="59"/>
                </a:cxn>
                <a:cxn ang="0">
                  <a:pos x="94" y="59"/>
                </a:cxn>
                <a:cxn ang="0">
                  <a:pos x="94" y="445"/>
                </a:cxn>
                <a:cxn ang="0">
                  <a:pos x="27" y="445"/>
                </a:cxn>
                <a:cxn ang="0">
                  <a:pos x="27" y="59"/>
                </a:cxn>
                <a:cxn ang="0">
                  <a:pos x="0" y="59"/>
                </a:cxn>
                <a:cxn ang="0">
                  <a:pos x="59" y="0"/>
                </a:cxn>
              </a:cxnLst>
              <a:rect l="0" t="0" r="r" b="b"/>
              <a:pathLst>
                <a:path w="118" h="445">
                  <a:moveTo>
                    <a:pt x="59" y="0"/>
                  </a:moveTo>
                  <a:lnTo>
                    <a:pt x="118" y="59"/>
                  </a:lnTo>
                  <a:lnTo>
                    <a:pt x="94" y="59"/>
                  </a:lnTo>
                  <a:lnTo>
                    <a:pt x="94" y="445"/>
                  </a:lnTo>
                  <a:lnTo>
                    <a:pt x="27" y="445"/>
                  </a:lnTo>
                  <a:lnTo>
                    <a:pt x="27"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6" name="Freeform 17"/>
            <p:cNvSpPr>
              <a:spLocks/>
            </p:cNvSpPr>
            <p:nvPr/>
          </p:nvSpPr>
          <p:spPr bwMode="auto">
            <a:xfrm>
              <a:off x="6641591" y="3631517"/>
              <a:ext cx="635838" cy="359292"/>
            </a:xfrm>
            <a:custGeom>
              <a:avLst/>
              <a:gdLst/>
              <a:ahLst/>
              <a:cxnLst>
                <a:cxn ang="0">
                  <a:pos x="59" y="0"/>
                </a:cxn>
                <a:cxn ang="0">
                  <a:pos x="120" y="58"/>
                </a:cxn>
                <a:cxn ang="0">
                  <a:pos x="100" y="58"/>
                </a:cxn>
                <a:cxn ang="0">
                  <a:pos x="102" y="92"/>
                </a:cxn>
                <a:cxn ang="0">
                  <a:pos x="111" y="123"/>
                </a:cxn>
                <a:cxn ang="0">
                  <a:pos x="122" y="153"/>
                </a:cxn>
                <a:cxn ang="0">
                  <a:pos x="140" y="181"/>
                </a:cxn>
                <a:cxn ang="0">
                  <a:pos x="162" y="207"/>
                </a:cxn>
                <a:cxn ang="0">
                  <a:pos x="189" y="230"/>
                </a:cxn>
                <a:cxn ang="0">
                  <a:pos x="216" y="248"/>
                </a:cxn>
                <a:cxn ang="0">
                  <a:pos x="247" y="260"/>
                </a:cxn>
                <a:cxn ang="0">
                  <a:pos x="279" y="268"/>
                </a:cxn>
                <a:cxn ang="0">
                  <a:pos x="314" y="270"/>
                </a:cxn>
                <a:cxn ang="0">
                  <a:pos x="346" y="268"/>
                </a:cxn>
                <a:cxn ang="0">
                  <a:pos x="376" y="260"/>
                </a:cxn>
                <a:cxn ang="0">
                  <a:pos x="405" y="248"/>
                </a:cxn>
                <a:cxn ang="0">
                  <a:pos x="431" y="230"/>
                </a:cxn>
                <a:cxn ang="0">
                  <a:pos x="456" y="207"/>
                </a:cxn>
                <a:cxn ang="0">
                  <a:pos x="479" y="181"/>
                </a:cxn>
                <a:cxn ang="0">
                  <a:pos x="497" y="155"/>
                </a:cxn>
                <a:cxn ang="0">
                  <a:pos x="508" y="124"/>
                </a:cxn>
                <a:cxn ang="0">
                  <a:pos x="515" y="94"/>
                </a:cxn>
                <a:cxn ang="0">
                  <a:pos x="518" y="62"/>
                </a:cxn>
                <a:cxn ang="0">
                  <a:pos x="518" y="52"/>
                </a:cxn>
                <a:cxn ang="0">
                  <a:pos x="584" y="52"/>
                </a:cxn>
                <a:cxn ang="0">
                  <a:pos x="584" y="318"/>
                </a:cxn>
                <a:cxn ang="0">
                  <a:pos x="518" y="318"/>
                </a:cxn>
                <a:cxn ang="0">
                  <a:pos x="518" y="227"/>
                </a:cxn>
                <a:cxn ang="0">
                  <a:pos x="492" y="259"/>
                </a:cxn>
                <a:cxn ang="0">
                  <a:pos x="461" y="284"/>
                </a:cxn>
                <a:cxn ang="0">
                  <a:pos x="430" y="304"/>
                </a:cxn>
                <a:cxn ang="0">
                  <a:pos x="395" y="319"/>
                </a:cxn>
                <a:cxn ang="0">
                  <a:pos x="356" y="328"/>
                </a:cxn>
                <a:cxn ang="0">
                  <a:pos x="316" y="330"/>
                </a:cxn>
                <a:cxn ang="0">
                  <a:pos x="270" y="327"/>
                </a:cxn>
                <a:cxn ang="0">
                  <a:pos x="228" y="318"/>
                </a:cxn>
                <a:cxn ang="0">
                  <a:pos x="188" y="302"/>
                </a:cxn>
                <a:cxn ang="0">
                  <a:pos x="150" y="280"/>
                </a:cxn>
                <a:cxn ang="0">
                  <a:pos x="116" y="251"/>
                </a:cxn>
                <a:cxn ang="0">
                  <a:pos x="86" y="219"/>
                </a:cxn>
                <a:cxn ang="0">
                  <a:pos x="63" y="182"/>
                </a:cxn>
                <a:cxn ang="0">
                  <a:pos x="47" y="145"/>
                </a:cxn>
                <a:cxn ang="0">
                  <a:pos x="37" y="103"/>
                </a:cxn>
                <a:cxn ang="0">
                  <a:pos x="33" y="60"/>
                </a:cxn>
                <a:cxn ang="0">
                  <a:pos x="33" y="58"/>
                </a:cxn>
                <a:cxn ang="0">
                  <a:pos x="0" y="58"/>
                </a:cxn>
                <a:cxn ang="0">
                  <a:pos x="59" y="0"/>
                </a:cxn>
              </a:cxnLst>
              <a:rect l="0" t="0" r="r" b="b"/>
              <a:pathLst>
                <a:path w="584" h="330">
                  <a:moveTo>
                    <a:pt x="59" y="0"/>
                  </a:moveTo>
                  <a:lnTo>
                    <a:pt x="120" y="58"/>
                  </a:lnTo>
                  <a:lnTo>
                    <a:pt x="100" y="58"/>
                  </a:lnTo>
                  <a:lnTo>
                    <a:pt x="102" y="92"/>
                  </a:lnTo>
                  <a:lnTo>
                    <a:pt x="111" y="123"/>
                  </a:lnTo>
                  <a:lnTo>
                    <a:pt x="122" y="153"/>
                  </a:lnTo>
                  <a:lnTo>
                    <a:pt x="140" y="181"/>
                  </a:lnTo>
                  <a:lnTo>
                    <a:pt x="162" y="207"/>
                  </a:lnTo>
                  <a:lnTo>
                    <a:pt x="189" y="230"/>
                  </a:lnTo>
                  <a:lnTo>
                    <a:pt x="216" y="248"/>
                  </a:lnTo>
                  <a:lnTo>
                    <a:pt x="247" y="260"/>
                  </a:lnTo>
                  <a:lnTo>
                    <a:pt x="279" y="268"/>
                  </a:lnTo>
                  <a:lnTo>
                    <a:pt x="314" y="270"/>
                  </a:lnTo>
                  <a:lnTo>
                    <a:pt x="346" y="268"/>
                  </a:lnTo>
                  <a:lnTo>
                    <a:pt x="376" y="260"/>
                  </a:lnTo>
                  <a:lnTo>
                    <a:pt x="405" y="248"/>
                  </a:lnTo>
                  <a:lnTo>
                    <a:pt x="431" y="230"/>
                  </a:lnTo>
                  <a:lnTo>
                    <a:pt x="456" y="207"/>
                  </a:lnTo>
                  <a:lnTo>
                    <a:pt x="479" y="181"/>
                  </a:lnTo>
                  <a:lnTo>
                    <a:pt x="497" y="155"/>
                  </a:lnTo>
                  <a:lnTo>
                    <a:pt x="508" y="124"/>
                  </a:lnTo>
                  <a:lnTo>
                    <a:pt x="515" y="94"/>
                  </a:lnTo>
                  <a:lnTo>
                    <a:pt x="518" y="62"/>
                  </a:lnTo>
                  <a:lnTo>
                    <a:pt x="518" y="52"/>
                  </a:lnTo>
                  <a:lnTo>
                    <a:pt x="584" y="52"/>
                  </a:lnTo>
                  <a:lnTo>
                    <a:pt x="584" y="318"/>
                  </a:lnTo>
                  <a:lnTo>
                    <a:pt x="518" y="318"/>
                  </a:lnTo>
                  <a:lnTo>
                    <a:pt x="518" y="227"/>
                  </a:lnTo>
                  <a:lnTo>
                    <a:pt x="492" y="259"/>
                  </a:lnTo>
                  <a:lnTo>
                    <a:pt x="461" y="284"/>
                  </a:lnTo>
                  <a:lnTo>
                    <a:pt x="430" y="304"/>
                  </a:lnTo>
                  <a:lnTo>
                    <a:pt x="395" y="319"/>
                  </a:lnTo>
                  <a:lnTo>
                    <a:pt x="356" y="328"/>
                  </a:lnTo>
                  <a:lnTo>
                    <a:pt x="316" y="330"/>
                  </a:lnTo>
                  <a:lnTo>
                    <a:pt x="270" y="327"/>
                  </a:lnTo>
                  <a:lnTo>
                    <a:pt x="228" y="318"/>
                  </a:lnTo>
                  <a:lnTo>
                    <a:pt x="188" y="302"/>
                  </a:lnTo>
                  <a:lnTo>
                    <a:pt x="150" y="280"/>
                  </a:lnTo>
                  <a:lnTo>
                    <a:pt x="116" y="251"/>
                  </a:lnTo>
                  <a:lnTo>
                    <a:pt x="86" y="219"/>
                  </a:lnTo>
                  <a:lnTo>
                    <a:pt x="63" y="182"/>
                  </a:lnTo>
                  <a:lnTo>
                    <a:pt x="47" y="145"/>
                  </a:lnTo>
                  <a:lnTo>
                    <a:pt x="37" y="103"/>
                  </a:lnTo>
                  <a:lnTo>
                    <a:pt x="33" y="60"/>
                  </a:lnTo>
                  <a:lnTo>
                    <a:pt x="33" y="58"/>
                  </a:lnTo>
                  <a:lnTo>
                    <a:pt x="0" y="58"/>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7" name="Freeform 18"/>
            <p:cNvSpPr>
              <a:spLocks/>
            </p:cNvSpPr>
            <p:nvPr/>
          </p:nvSpPr>
          <p:spPr bwMode="auto">
            <a:xfrm>
              <a:off x="7426590" y="3396343"/>
              <a:ext cx="523696" cy="345139"/>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259"/>
                </a:cxn>
                <a:cxn ang="0">
                  <a:pos x="481" y="259"/>
                </a:cxn>
                <a:cxn ang="0">
                  <a:pos x="422" y="317"/>
                </a:cxn>
                <a:cxn ang="0">
                  <a:pos x="363" y="259"/>
                </a:cxn>
                <a:cxn ang="0">
                  <a:pos x="392" y="259"/>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268"/>
                </a:cxn>
                <a:cxn ang="0">
                  <a:pos x="0" y="268"/>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81" h="317">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259"/>
                  </a:lnTo>
                  <a:lnTo>
                    <a:pt x="481" y="259"/>
                  </a:lnTo>
                  <a:lnTo>
                    <a:pt x="422" y="317"/>
                  </a:lnTo>
                  <a:lnTo>
                    <a:pt x="363" y="259"/>
                  </a:lnTo>
                  <a:lnTo>
                    <a:pt x="392" y="259"/>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268"/>
                  </a:lnTo>
                  <a:lnTo>
                    <a:pt x="0" y="268"/>
                  </a:lnTo>
                  <a:lnTo>
                    <a:pt x="0" y="13"/>
                  </a:lnTo>
                  <a:lnTo>
                    <a:pt x="67" y="13"/>
                  </a:lnTo>
                  <a:lnTo>
                    <a:pt x="67" y="80"/>
                  </a:lnTo>
                  <a:lnTo>
                    <a:pt x="93" y="55"/>
                  </a:lnTo>
                  <a:lnTo>
                    <a:pt x="118" y="34"/>
                  </a:lnTo>
                  <a:lnTo>
                    <a:pt x="144" y="19"/>
                  </a:lnTo>
                  <a:lnTo>
                    <a:pt x="170" y="9"/>
                  </a:lnTo>
                  <a:lnTo>
                    <a:pt x="198" y="3"/>
                  </a:lnTo>
                  <a:lnTo>
                    <a:pt x="22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8" name="Freeform 19"/>
            <p:cNvSpPr>
              <a:spLocks/>
            </p:cNvSpPr>
            <p:nvPr/>
          </p:nvSpPr>
          <p:spPr bwMode="auto">
            <a:xfrm>
              <a:off x="3670353" y="3240651"/>
              <a:ext cx="920006" cy="920006"/>
            </a:xfrm>
            <a:custGeom>
              <a:avLst/>
              <a:gdLst/>
              <a:ahLst/>
              <a:cxnLst>
                <a:cxn ang="0">
                  <a:pos x="422" y="0"/>
                </a:cxn>
                <a:cxn ang="0">
                  <a:pos x="470" y="2"/>
                </a:cxn>
                <a:cxn ang="0">
                  <a:pos x="516" y="11"/>
                </a:cxn>
                <a:cxn ang="0">
                  <a:pos x="561" y="24"/>
                </a:cxn>
                <a:cxn ang="0">
                  <a:pos x="604" y="41"/>
                </a:cxn>
                <a:cxn ang="0">
                  <a:pos x="644" y="63"/>
                </a:cxn>
                <a:cxn ang="0">
                  <a:pos x="644" y="318"/>
                </a:cxn>
                <a:cxn ang="0">
                  <a:pos x="701" y="318"/>
                </a:cxn>
                <a:cxn ang="0">
                  <a:pos x="701" y="105"/>
                </a:cxn>
                <a:cxn ang="0">
                  <a:pos x="736" y="141"/>
                </a:cxn>
                <a:cxn ang="0">
                  <a:pos x="767" y="179"/>
                </a:cxn>
                <a:cxn ang="0">
                  <a:pos x="795" y="222"/>
                </a:cxn>
                <a:cxn ang="0">
                  <a:pos x="816" y="269"/>
                </a:cxn>
                <a:cxn ang="0">
                  <a:pos x="832" y="318"/>
                </a:cxn>
                <a:cxn ang="0">
                  <a:pos x="842" y="369"/>
                </a:cxn>
                <a:cxn ang="0">
                  <a:pos x="845" y="423"/>
                </a:cxn>
                <a:cxn ang="0">
                  <a:pos x="842" y="480"/>
                </a:cxn>
                <a:cxn ang="0">
                  <a:pos x="830" y="535"/>
                </a:cxn>
                <a:cxn ang="0">
                  <a:pos x="811" y="588"/>
                </a:cxn>
                <a:cxn ang="0">
                  <a:pos x="788" y="635"/>
                </a:cxn>
                <a:cxn ang="0">
                  <a:pos x="757" y="681"/>
                </a:cxn>
                <a:cxn ang="0">
                  <a:pos x="721" y="721"/>
                </a:cxn>
                <a:cxn ang="0">
                  <a:pos x="681" y="757"/>
                </a:cxn>
                <a:cxn ang="0">
                  <a:pos x="636" y="787"/>
                </a:cxn>
                <a:cxn ang="0">
                  <a:pos x="587" y="813"/>
                </a:cxn>
                <a:cxn ang="0">
                  <a:pos x="535" y="830"/>
                </a:cxn>
                <a:cxn ang="0">
                  <a:pos x="480" y="841"/>
                </a:cxn>
                <a:cxn ang="0">
                  <a:pos x="422" y="845"/>
                </a:cxn>
                <a:cxn ang="0">
                  <a:pos x="366" y="841"/>
                </a:cxn>
                <a:cxn ang="0">
                  <a:pos x="310" y="830"/>
                </a:cxn>
                <a:cxn ang="0">
                  <a:pos x="257" y="813"/>
                </a:cxn>
                <a:cxn ang="0">
                  <a:pos x="210" y="787"/>
                </a:cxn>
                <a:cxn ang="0">
                  <a:pos x="165" y="757"/>
                </a:cxn>
                <a:cxn ang="0">
                  <a:pos x="124" y="721"/>
                </a:cxn>
                <a:cxn ang="0">
                  <a:pos x="88" y="681"/>
                </a:cxn>
                <a:cxn ang="0">
                  <a:pos x="58" y="635"/>
                </a:cxn>
                <a:cxn ang="0">
                  <a:pos x="33" y="588"/>
                </a:cxn>
                <a:cxn ang="0">
                  <a:pos x="15" y="535"/>
                </a:cxn>
                <a:cxn ang="0">
                  <a:pos x="4" y="480"/>
                </a:cxn>
                <a:cxn ang="0">
                  <a:pos x="0" y="423"/>
                </a:cxn>
                <a:cxn ang="0">
                  <a:pos x="4" y="365"/>
                </a:cxn>
                <a:cxn ang="0">
                  <a:pos x="15" y="310"/>
                </a:cxn>
                <a:cxn ang="0">
                  <a:pos x="33" y="259"/>
                </a:cxn>
                <a:cxn ang="0">
                  <a:pos x="58" y="210"/>
                </a:cxn>
                <a:cxn ang="0">
                  <a:pos x="88" y="164"/>
                </a:cxn>
                <a:cxn ang="0">
                  <a:pos x="124" y="124"/>
                </a:cxn>
                <a:cxn ang="0">
                  <a:pos x="165" y="88"/>
                </a:cxn>
                <a:cxn ang="0">
                  <a:pos x="210" y="58"/>
                </a:cxn>
                <a:cxn ang="0">
                  <a:pos x="257" y="33"/>
                </a:cxn>
                <a:cxn ang="0">
                  <a:pos x="310" y="15"/>
                </a:cxn>
                <a:cxn ang="0">
                  <a:pos x="366" y="4"/>
                </a:cxn>
                <a:cxn ang="0">
                  <a:pos x="422" y="0"/>
                </a:cxn>
              </a:cxnLst>
              <a:rect l="0" t="0" r="r" b="b"/>
              <a:pathLst>
                <a:path w="845" h="845">
                  <a:moveTo>
                    <a:pt x="422" y="0"/>
                  </a:moveTo>
                  <a:lnTo>
                    <a:pt x="470" y="2"/>
                  </a:lnTo>
                  <a:lnTo>
                    <a:pt x="516" y="11"/>
                  </a:lnTo>
                  <a:lnTo>
                    <a:pt x="561" y="24"/>
                  </a:lnTo>
                  <a:lnTo>
                    <a:pt x="604" y="41"/>
                  </a:lnTo>
                  <a:lnTo>
                    <a:pt x="644" y="63"/>
                  </a:lnTo>
                  <a:lnTo>
                    <a:pt x="644" y="318"/>
                  </a:lnTo>
                  <a:lnTo>
                    <a:pt x="701" y="318"/>
                  </a:lnTo>
                  <a:lnTo>
                    <a:pt x="701" y="105"/>
                  </a:lnTo>
                  <a:lnTo>
                    <a:pt x="736" y="141"/>
                  </a:lnTo>
                  <a:lnTo>
                    <a:pt x="767" y="179"/>
                  </a:lnTo>
                  <a:lnTo>
                    <a:pt x="795" y="222"/>
                  </a:lnTo>
                  <a:lnTo>
                    <a:pt x="816" y="269"/>
                  </a:lnTo>
                  <a:lnTo>
                    <a:pt x="832" y="318"/>
                  </a:lnTo>
                  <a:lnTo>
                    <a:pt x="842" y="369"/>
                  </a:lnTo>
                  <a:lnTo>
                    <a:pt x="845" y="423"/>
                  </a:lnTo>
                  <a:lnTo>
                    <a:pt x="842" y="480"/>
                  </a:lnTo>
                  <a:lnTo>
                    <a:pt x="830" y="535"/>
                  </a:lnTo>
                  <a:lnTo>
                    <a:pt x="811" y="588"/>
                  </a:lnTo>
                  <a:lnTo>
                    <a:pt x="788" y="635"/>
                  </a:lnTo>
                  <a:lnTo>
                    <a:pt x="757" y="681"/>
                  </a:lnTo>
                  <a:lnTo>
                    <a:pt x="721" y="721"/>
                  </a:lnTo>
                  <a:lnTo>
                    <a:pt x="681" y="757"/>
                  </a:lnTo>
                  <a:lnTo>
                    <a:pt x="636" y="787"/>
                  </a:lnTo>
                  <a:lnTo>
                    <a:pt x="587" y="813"/>
                  </a:lnTo>
                  <a:lnTo>
                    <a:pt x="535" y="830"/>
                  </a:lnTo>
                  <a:lnTo>
                    <a:pt x="480" y="841"/>
                  </a:lnTo>
                  <a:lnTo>
                    <a:pt x="422" y="845"/>
                  </a:lnTo>
                  <a:lnTo>
                    <a:pt x="366" y="841"/>
                  </a:lnTo>
                  <a:lnTo>
                    <a:pt x="310" y="830"/>
                  </a:lnTo>
                  <a:lnTo>
                    <a:pt x="257" y="813"/>
                  </a:lnTo>
                  <a:lnTo>
                    <a:pt x="210" y="787"/>
                  </a:lnTo>
                  <a:lnTo>
                    <a:pt x="165" y="757"/>
                  </a:lnTo>
                  <a:lnTo>
                    <a:pt x="124" y="721"/>
                  </a:lnTo>
                  <a:lnTo>
                    <a:pt x="88" y="681"/>
                  </a:lnTo>
                  <a:lnTo>
                    <a:pt x="58" y="635"/>
                  </a:lnTo>
                  <a:lnTo>
                    <a:pt x="33" y="588"/>
                  </a:lnTo>
                  <a:lnTo>
                    <a:pt x="15" y="535"/>
                  </a:lnTo>
                  <a:lnTo>
                    <a:pt x="4" y="480"/>
                  </a:lnTo>
                  <a:lnTo>
                    <a:pt x="0" y="423"/>
                  </a:lnTo>
                  <a:lnTo>
                    <a:pt x="4" y="365"/>
                  </a:lnTo>
                  <a:lnTo>
                    <a:pt x="15" y="310"/>
                  </a:lnTo>
                  <a:lnTo>
                    <a:pt x="33" y="259"/>
                  </a:lnTo>
                  <a:lnTo>
                    <a:pt x="58" y="210"/>
                  </a:lnTo>
                  <a:lnTo>
                    <a:pt x="88" y="164"/>
                  </a:lnTo>
                  <a:lnTo>
                    <a:pt x="124" y="124"/>
                  </a:lnTo>
                  <a:lnTo>
                    <a:pt x="165" y="88"/>
                  </a:lnTo>
                  <a:lnTo>
                    <a:pt x="210" y="58"/>
                  </a:lnTo>
                  <a:lnTo>
                    <a:pt x="257" y="33"/>
                  </a:lnTo>
                  <a:lnTo>
                    <a:pt x="310" y="15"/>
                  </a:lnTo>
                  <a:lnTo>
                    <a:pt x="366" y="4"/>
                  </a:lnTo>
                  <a:lnTo>
                    <a:pt x="42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9" name="Freeform 20"/>
            <p:cNvSpPr>
              <a:spLocks/>
            </p:cNvSpPr>
            <p:nvPr/>
          </p:nvSpPr>
          <p:spPr bwMode="auto">
            <a:xfrm>
              <a:off x="4371517" y="3253716"/>
              <a:ext cx="62060" cy="476879"/>
            </a:xfrm>
            <a:custGeom>
              <a:avLst/>
              <a:gdLst/>
              <a:ahLst/>
              <a:cxnLst>
                <a:cxn ang="0">
                  <a:pos x="0" y="0"/>
                </a:cxn>
                <a:cxn ang="0">
                  <a:pos x="57" y="0"/>
                </a:cxn>
                <a:cxn ang="0">
                  <a:pos x="57" y="409"/>
                </a:cxn>
                <a:cxn ang="0">
                  <a:pos x="28" y="438"/>
                </a:cxn>
                <a:cxn ang="0">
                  <a:pos x="0" y="438"/>
                </a:cxn>
                <a:cxn ang="0">
                  <a:pos x="0" y="0"/>
                </a:cxn>
              </a:cxnLst>
              <a:rect l="0" t="0" r="r" b="b"/>
              <a:pathLst>
                <a:path w="57" h="438">
                  <a:moveTo>
                    <a:pt x="0" y="0"/>
                  </a:moveTo>
                  <a:lnTo>
                    <a:pt x="57" y="0"/>
                  </a:lnTo>
                  <a:lnTo>
                    <a:pt x="57" y="409"/>
                  </a:lnTo>
                  <a:lnTo>
                    <a:pt x="28" y="438"/>
                  </a:lnTo>
                  <a:lnTo>
                    <a:pt x="0" y="438"/>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0" name="Rectangle 21"/>
            <p:cNvSpPr>
              <a:spLocks noChangeArrowheads="1"/>
            </p:cNvSpPr>
            <p:nvPr/>
          </p:nvSpPr>
          <p:spPr bwMode="auto">
            <a:xfrm>
              <a:off x="3827135" y="3701197"/>
              <a:ext cx="62060" cy="45343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81" name="Freeform 22"/>
            <p:cNvSpPr>
              <a:spLocks/>
            </p:cNvSpPr>
            <p:nvPr/>
          </p:nvSpPr>
          <p:spPr bwMode="auto">
            <a:xfrm>
              <a:off x="3857620" y="3429006"/>
              <a:ext cx="544382" cy="543294"/>
            </a:xfrm>
            <a:custGeom>
              <a:avLst/>
              <a:gdLst/>
              <a:ahLst/>
              <a:cxnLst>
                <a:cxn ang="0">
                  <a:pos x="250" y="0"/>
                </a:cxn>
                <a:cxn ang="0">
                  <a:pos x="290" y="4"/>
                </a:cxn>
                <a:cxn ang="0">
                  <a:pos x="329" y="13"/>
                </a:cxn>
                <a:cxn ang="0">
                  <a:pos x="364" y="28"/>
                </a:cxn>
                <a:cxn ang="0">
                  <a:pos x="398" y="48"/>
                </a:cxn>
                <a:cxn ang="0">
                  <a:pos x="427" y="73"/>
                </a:cxn>
                <a:cxn ang="0">
                  <a:pos x="452" y="102"/>
                </a:cxn>
                <a:cxn ang="0">
                  <a:pos x="472" y="136"/>
                </a:cxn>
                <a:cxn ang="0">
                  <a:pos x="487" y="171"/>
                </a:cxn>
                <a:cxn ang="0">
                  <a:pos x="496" y="210"/>
                </a:cxn>
                <a:cxn ang="0">
                  <a:pos x="500" y="250"/>
                </a:cxn>
                <a:cxn ang="0">
                  <a:pos x="496" y="290"/>
                </a:cxn>
                <a:cxn ang="0">
                  <a:pos x="487" y="328"/>
                </a:cxn>
                <a:cxn ang="0">
                  <a:pos x="472" y="364"/>
                </a:cxn>
                <a:cxn ang="0">
                  <a:pos x="452" y="397"/>
                </a:cxn>
                <a:cxn ang="0">
                  <a:pos x="427" y="426"/>
                </a:cxn>
                <a:cxn ang="0">
                  <a:pos x="398" y="451"/>
                </a:cxn>
                <a:cxn ang="0">
                  <a:pos x="364" y="471"/>
                </a:cxn>
                <a:cxn ang="0">
                  <a:pos x="329" y="486"/>
                </a:cxn>
                <a:cxn ang="0">
                  <a:pos x="290" y="495"/>
                </a:cxn>
                <a:cxn ang="0">
                  <a:pos x="250" y="499"/>
                </a:cxn>
                <a:cxn ang="0">
                  <a:pos x="210" y="495"/>
                </a:cxn>
                <a:cxn ang="0">
                  <a:pos x="171" y="486"/>
                </a:cxn>
                <a:cxn ang="0">
                  <a:pos x="136" y="471"/>
                </a:cxn>
                <a:cxn ang="0">
                  <a:pos x="102" y="451"/>
                </a:cxn>
                <a:cxn ang="0">
                  <a:pos x="73" y="426"/>
                </a:cxn>
                <a:cxn ang="0">
                  <a:pos x="48" y="397"/>
                </a:cxn>
                <a:cxn ang="0">
                  <a:pos x="28" y="364"/>
                </a:cxn>
                <a:cxn ang="0">
                  <a:pos x="13" y="328"/>
                </a:cxn>
                <a:cxn ang="0">
                  <a:pos x="4" y="290"/>
                </a:cxn>
                <a:cxn ang="0">
                  <a:pos x="0" y="250"/>
                </a:cxn>
                <a:cxn ang="0">
                  <a:pos x="4" y="210"/>
                </a:cxn>
                <a:cxn ang="0">
                  <a:pos x="13" y="171"/>
                </a:cxn>
                <a:cxn ang="0">
                  <a:pos x="28" y="136"/>
                </a:cxn>
                <a:cxn ang="0">
                  <a:pos x="48" y="102"/>
                </a:cxn>
                <a:cxn ang="0">
                  <a:pos x="73" y="73"/>
                </a:cxn>
                <a:cxn ang="0">
                  <a:pos x="102" y="48"/>
                </a:cxn>
                <a:cxn ang="0">
                  <a:pos x="136" y="28"/>
                </a:cxn>
                <a:cxn ang="0">
                  <a:pos x="171" y="13"/>
                </a:cxn>
                <a:cxn ang="0">
                  <a:pos x="210" y="4"/>
                </a:cxn>
                <a:cxn ang="0">
                  <a:pos x="250" y="0"/>
                </a:cxn>
              </a:cxnLst>
              <a:rect l="0" t="0" r="r" b="b"/>
              <a:pathLst>
                <a:path w="500" h="499">
                  <a:moveTo>
                    <a:pt x="250" y="0"/>
                  </a:moveTo>
                  <a:lnTo>
                    <a:pt x="290" y="4"/>
                  </a:lnTo>
                  <a:lnTo>
                    <a:pt x="329" y="13"/>
                  </a:lnTo>
                  <a:lnTo>
                    <a:pt x="364" y="28"/>
                  </a:lnTo>
                  <a:lnTo>
                    <a:pt x="398" y="48"/>
                  </a:lnTo>
                  <a:lnTo>
                    <a:pt x="427" y="73"/>
                  </a:lnTo>
                  <a:lnTo>
                    <a:pt x="452" y="102"/>
                  </a:lnTo>
                  <a:lnTo>
                    <a:pt x="472" y="136"/>
                  </a:lnTo>
                  <a:lnTo>
                    <a:pt x="487" y="171"/>
                  </a:lnTo>
                  <a:lnTo>
                    <a:pt x="496" y="210"/>
                  </a:lnTo>
                  <a:lnTo>
                    <a:pt x="500" y="250"/>
                  </a:lnTo>
                  <a:lnTo>
                    <a:pt x="496" y="290"/>
                  </a:lnTo>
                  <a:lnTo>
                    <a:pt x="487" y="328"/>
                  </a:lnTo>
                  <a:lnTo>
                    <a:pt x="472" y="364"/>
                  </a:lnTo>
                  <a:lnTo>
                    <a:pt x="452" y="397"/>
                  </a:lnTo>
                  <a:lnTo>
                    <a:pt x="427" y="426"/>
                  </a:lnTo>
                  <a:lnTo>
                    <a:pt x="398" y="451"/>
                  </a:lnTo>
                  <a:lnTo>
                    <a:pt x="364" y="471"/>
                  </a:lnTo>
                  <a:lnTo>
                    <a:pt x="329" y="486"/>
                  </a:lnTo>
                  <a:lnTo>
                    <a:pt x="290" y="495"/>
                  </a:lnTo>
                  <a:lnTo>
                    <a:pt x="250" y="499"/>
                  </a:lnTo>
                  <a:lnTo>
                    <a:pt x="210" y="495"/>
                  </a:lnTo>
                  <a:lnTo>
                    <a:pt x="171" y="486"/>
                  </a:lnTo>
                  <a:lnTo>
                    <a:pt x="136" y="471"/>
                  </a:lnTo>
                  <a:lnTo>
                    <a:pt x="102" y="451"/>
                  </a:lnTo>
                  <a:lnTo>
                    <a:pt x="73" y="426"/>
                  </a:lnTo>
                  <a:lnTo>
                    <a:pt x="48" y="397"/>
                  </a:lnTo>
                  <a:lnTo>
                    <a:pt x="28" y="364"/>
                  </a:lnTo>
                  <a:lnTo>
                    <a:pt x="13" y="328"/>
                  </a:lnTo>
                  <a:lnTo>
                    <a:pt x="4" y="290"/>
                  </a:lnTo>
                  <a:lnTo>
                    <a:pt x="0" y="250"/>
                  </a:lnTo>
                  <a:lnTo>
                    <a:pt x="4" y="210"/>
                  </a:lnTo>
                  <a:lnTo>
                    <a:pt x="13" y="171"/>
                  </a:lnTo>
                  <a:lnTo>
                    <a:pt x="28" y="136"/>
                  </a:lnTo>
                  <a:lnTo>
                    <a:pt x="48" y="102"/>
                  </a:lnTo>
                  <a:lnTo>
                    <a:pt x="73" y="73"/>
                  </a:lnTo>
                  <a:lnTo>
                    <a:pt x="102" y="48"/>
                  </a:lnTo>
                  <a:lnTo>
                    <a:pt x="136" y="28"/>
                  </a:lnTo>
                  <a:lnTo>
                    <a:pt x="171" y="13"/>
                  </a:lnTo>
                  <a:lnTo>
                    <a:pt x="210" y="4"/>
                  </a:lnTo>
                  <a:lnTo>
                    <a:pt x="250" y="0"/>
                  </a:lnTo>
                  <a:close/>
                </a:path>
              </a:pathLst>
            </a:custGeom>
            <a:solidFill>
              <a:srgbClr val="97CF94"/>
            </a:solidFill>
            <a:ln w="0">
              <a:solidFill>
                <a:srgbClr val="92FF74"/>
              </a:solid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2" name="Freeform 23"/>
            <p:cNvSpPr>
              <a:spLocks noEditPoints="1"/>
            </p:cNvSpPr>
            <p:nvPr/>
          </p:nvSpPr>
          <p:spPr bwMode="auto">
            <a:xfrm>
              <a:off x="3827135" y="3397433"/>
              <a:ext cx="606442" cy="606442"/>
            </a:xfrm>
            <a:custGeom>
              <a:avLst/>
              <a:gdLst/>
              <a:ahLst/>
              <a:cxnLst>
                <a:cxn ang="0">
                  <a:pos x="238" y="61"/>
                </a:cxn>
                <a:cxn ang="0">
                  <a:pos x="166" y="87"/>
                </a:cxn>
                <a:cxn ang="0">
                  <a:pos x="108" y="136"/>
                </a:cxn>
                <a:cxn ang="0">
                  <a:pos x="71" y="201"/>
                </a:cxn>
                <a:cxn ang="0">
                  <a:pos x="57" y="279"/>
                </a:cxn>
                <a:cxn ang="0">
                  <a:pos x="71" y="356"/>
                </a:cxn>
                <a:cxn ang="0">
                  <a:pos x="108" y="421"/>
                </a:cxn>
                <a:cxn ang="0">
                  <a:pos x="166" y="470"/>
                </a:cxn>
                <a:cxn ang="0">
                  <a:pos x="238" y="496"/>
                </a:cxn>
                <a:cxn ang="0">
                  <a:pos x="318" y="496"/>
                </a:cxn>
                <a:cxn ang="0">
                  <a:pos x="390" y="470"/>
                </a:cxn>
                <a:cxn ang="0">
                  <a:pos x="448" y="421"/>
                </a:cxn>
                <a:cxn ang="0">
                  <a:pos x="487" y="356"/>
                </a:cxn>
                <a:cxn ang="0">
                  <a:pos x="500" y="279"/>
                </a:cxn>
                <a:cxn ang="0">
                  <a:pos x="487" y="201"/>
                </a:cxn>
                <a:cxn ang="0">
                  <a:pos x="448" y="136"/>
                </a:cxn>
                <a:cxn ang="0">
                  <a:pos x="390" y="87"/>
                </a:cxn>
                <a:cxn ang="0">
                  <a:pos x="318" y="61"/>
                </a:cxn>
                <a:cxn ang="0">
                  <a:pos x="278" y="0"/>
                </a:cxn>
                <a:cxn ang="0">
                  <a:pos x="366" y="14"/>
                </a:cxn>
                <a:cxn ang="0">
                  <a:pos x="443" y="54"/>
                </a:cxn>
                <a:cxn ang="0">
                  <a:pos x="503" y="115"/>
                </a:cxn>
                <a:cxn ang="0">
                  <a:pos x="543" y="191"/>
                </a:cxn>
                <a:cxn ang="0">
                  <a:pos x="557" y="279"/>
                </a:cxn>
                <a:cxn ang="0">
                  <a:pos x="543" y="367"/>
                </a:cxn>
                <a:cxn ang="0">
                  <a:pos x="503" y="442"/>
                </a:cxn>
                <a:cxn ang="0">
                  <a:pos x="443" y="503"/>
                </a:cxn>
                <a:cxn ang="0">
                  <a:pos x="366" y="543"/>
                </a:cxn>
                <a:cxn ang="0">
                  <a:pos x="278" y="557"/>
                </a:cxn>
                <a:cxn ang="0">
                  <a:pos x="190" y="543"/>
                </a:cxn>
                <a:cxn ang="0">
                  <a:pos x="115" y="503"/>
                </a:cxn>
                <a:cxn ang="0">
                  <a:pos x="54" y="442"/>
                </a:cxn>
                <a:cxn ang="0">
                  <a:pos x="14" y="367"/>
                </a:cxn>
                <a:cxn ang="0">
                  <a:pos x="0" y="279"/>
                </a:cxn>
                <a:cxn ang="0">
                  <a:pos x="14" y="191"/>
                </a:cxn>
                <a:cxn ang="0">
                  <a:pos x="54" y="115"/>
                </a:cxn>
                <a:cxn ang="0">
                  <a:pos x="115" y="54"/>
                </a:cxn>
                <a:cxn ang="0">
                  <a:pos x="190" y="14"/>
                </a:cxn>
                <a:cxn ang="0">
                  <a:pos x="278" y="0"/>
                </a:cxn>
              </a:cxnLst>
              <a:rect l="0" t="0" r="r" b="b"/>
              <a:pathLst>
                <a:path w="557" h="557">
                  <a:moveTo>
                    <a:pt x="278" y="57"/>
                  </a:moveTo>
                  <a:lnTo>
                    <a:pt x="238" y="61"/>
                  </a:lnTo>
                  <a:lnTo>
                    <a:pt x="201" y="71"/>
                  </a:lnTo>
                  <a:lnTo>
                    <a:pt x="166" y="87"/>
                  </a:lnTo>
                  <a:lnTo>
                    <a:pt x="136" y="110"/>
                  </a:lnTo>
                  <a:lnTo>
                    <a:pt x="108" y="136"/>
                  </a:lnTo>
                  <a:lnTo>
                    <a:pt x="87" y="167"/>
                  </a:lnTo>
                  <a:lnTo>
                    <a:pt x="71" y="201"/>
                  </a:lnTo>
                  <a:lnTo>
                    <a:pt x="61" y="239"/>
                  </a:lnTo>
                  <a:lnTo>
                    <a:pt x="57" y="279"/>
                  </a:lnTo>
                  <a:lnTo>
                    <a:pt x="61" y="319"/>
                  </a:lnTo>
                  <a:lnTo>
                    <a:pt x="71" y="356"/>
                  </a:lnTo>
                  <a:lnTo>
                    <a:pt x="87" y="391"/>
                  </a:lnTo>
                  <a:lnTo>
                    <a:pt x="108" y="421"/>
                  </a:lnTo>
                  <a:lnTo>
                    <a:pt x="136" y="449"/>
                  </a:lnTo>
                  <a:lnTo>
                    <a:pt x="166" y="470"/>
                  </a:lnTo>
                  <a:lnTo>
                    <a:pt x="201" y="486"/>
                  </a:lnTo>
                  <a:lnTo>
                    <a:pt x="238" y="496"/>
                  </a:lnTo>
                  <a:lnTo>
                    <a:pt x="278" y="500"/>
                  </a:lnTo>
                  <a:lnTo>
                    <a:pt x="318" y="496"/>
                  </a:lnTo>
                  <a:lnTo>
                    <a:pt x="355" y="486"/>
                  </a:lnTo>
                  <a:lnTo>
                    <a:pt x="390" y="470"/>
                  </a:lnTo>
                  <a:lnTo>
                    <a:pt x="421" y="449"/>
                  </a:lnTo>
                  <a:lnTo>
                    <a:pt x="448" y="421"/>
                  </a:lnTo>
                  <a:lnTo>
                    <a:pt x="470" y="391"/>
                  </a:lnTo>
                  <a:lnTo>
                    <a:pt x="487" y="356"/>
                  </a:lnTo>
                  <a:lnTo>
                    <a:pt x="497" y="319"/>
                  </a:lnTo>
                  <a:lnTo>
                    <a:pt x="500" y="279"/>
                  </a:lnTo>
                  <a:lnTo>
                    <a:pt x="497" y="239"/>
                  </a:lnTo>
                  <a:lnTo>
                    <a:pt x="487" y="201"/>
                  </a:lnTo>
                  <a:lnTo>
                    <a:pt x="470" y="167"/>
                  </a:lnTo>
                  <a:lnTo>
                    <a:pt x="448" y="136"/>
                  </a:lnTo>
                  <a:lnTo>
                    <a:pt x="421" y="110"/>
                  </a:lnTo>
                  <a:lnTo>
                    <a:pt x="390" y="87"/>
                  </a:lnTo>
                  <a:lnTo>
                    <a:pt x="355" y="71"/>
                  </a:lnTo>
                  <a:lnTo>
                    <a:pt x="318" y="61"/>
                  </a:lnTo>
                  <a:lnTo>
                    <a:pt x="278" y="57"/>
                  </a:lnTo>
                  <a:close/>
                  <a:moveTo>
                    <a:pt x="278" y="0"/>
                  </a:moveTo>
                  <a:lnTo>
                    <a:pt x="323" y="4"/>
                  </a:lnTo>
                  <a:lnTo>
                    <a:pt x="366" y="14"/>
                  </a:lnTo>
                  <a:lnTo>
                    <a:pt x="406" y="32"/>
                  </a:lnTo>
                  <a:lnTo>
                    <a:pt x="443" y="54"/>
                  </a:lnTo>
                  <a:lnTo>
                    <a:pt x="475" y="82"/>
                  </a:lnTo>
                  <a:lnTo>
                    <a:pt x="503" y="115"/>
                  </a:lnTo>
                  <a:lnTo>
                    <a:pt x="525" y="151"/>
                  </a:lnTo>
                  <a:lnTo>
                    <a:pt x="543" y="191"/>
                  </a:lnTo>
                  <a:lnTo>
                    <a:pt x="553" y="234"/>
                  </a:lnTo>
                  <a:lnTo>
                    <a:pt x="557" y="279"/>
                  </a:lnTo>
                  <a:lnTo>
                    <a:pt x="553" y="324"/>
                  </a:lnTo>
                  <a:lnTo>
                    <a:pt x="543" y="367"/>
                  </a:lnTo>
                  <a:lnTo>
                    <a:pt x="525" y="407"/>
                  </a:lnTo>
                  <a:lnTo>
                    <a:pt x="503" y="442"/>
                  </a:lnTo>
                  <a:lnTo>
                    <a:pt x="475" y="475"/>
                  </a:lnTo>
                  <a:lnTo>
                    <a:pt x="443" y="503"/>
                  </a:lnTo>
                  <a:lnTo>
                    <a:pt x="406" y="525"/>
                  </a:lnTo>
                  <a:lnTo>
                    <a:pt x="366" y="543"/>
                  </a:lnTo>
                  <a:lnTo>
                    <a:pt x="323" y="553"/>
                  </a:lnTo>
                  <a:lnTo>
                    <a:pt x="278" y="557"/>
                  </a:lnTo>
                  <a:lnTo>
                    <a:pt x="233" y="553"/>
                  </a:lnTo>
                  <a:lnTo>
                    <a:pt x="190" y="543"/>
                  </a:lnTo>
                  <a:lnTo>
                    <a:pt x="150" y="525"/>
                  </a:lnTo>
                  <a:lnTo>
                    <a:pt x="115" y="503"/>
                  </a:lnTo>
                  <a:lnTo>
                    <a:pt x="82" y="475"/>
                  </a:lnTo>
                  <a:lnTo>
                    <a:pt x="54" y="442"/>
                  </a:lnTo>
                  <a:lnTo>
                    <a:pt x="32" y="407"/>
                  </a:lnTo>
                  <a:lnTo>
                    <a:pt x="14" y="367"/>
                  </a:lnTo>
                  <a:lnTo>
                    <a:pt x="4" y="324"/>
                  </a:lnTo>
                  <a:lnTo>
                    <a:pt x="0" y="279"/>
                  </a:lnTo>
                  <a:lnTo>
                    <a:pt x="4" y="234"/>
                  </a:lnTo>
                  <a:lnTo>
                    <a:pt x="14" y="191"/>
                  </a:lnTo>
                  <a:lnTo>
                    <a:pt x="32" y="151"/>
                  </a:lnTo>
                  <a:lnTo>
                    <a:pt x="54" y="115"/>
                  </a:lnTo>
                  <a:lnTo>
                    <a:pt x="82" y="82"/>
                  </a:lnTo>
                  <a:lnTo>
                    <a:pt x="115" y="54"/>
                  </a:lnTo>
                  <a:lnTo>
                    <a:pt x="150" y="32"/>
                  </a:lnTo>
                  <a:lnTo>
                    <a:pt x="190" y="14"/>
                  </a:lnTo>
                  <a:lnTo>
                    <a:pt x="233" y="4"/>
                  </a:lnTo>
                  <a:lnTo>
                    <a:pt x="27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3" name="Freeform 24"/>
            <p:cNvSpPr>
              <a:spLocks/>
            </p:cNvSpPr>
            <p:nvPr/>
          </p:nvSpPr>
          <p:spPr bwMode="auto">
            <a:xfrm>
              <a:off x="4337766" y="3209076"/>
              <a:ext cx="128474" cy="64237"/>
            </a:xfrm>
            <a:custGeom>
              <a:avLst/>
              <a:gdLst/>
              <a:ahLst/>
              <a:cxnLst>
                <a:cxn ang="0">
                  <a:pos x="59" y="0"/>
                </a:cxn>
                <a:cxn ang="0">
                  <a:pos x="118" y="59"/>
                </a:cxn>
                <a:cxn ang="0">
                  <a:pos x="0" y="59"/>
                </a:cxn>
                <a:cxn ang="0">
                  <a:pos x="59" y="0"/>
                </a:cxn>
              </a:cxnLst>
              <a:rect l="0" t="0" r="r" b="b"/>
              <a:pathLst>
                <a:path w="118" h="59">
                  <a:moveTo>
                    <a:pt x="59" y="0"/>
                  </a:moveTo>
                  <a:lnTo>
                    <a:pt x="118"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0" y="-20538"/>
            <a:ext cx="9144000" cy="5164038"/>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2" name="Table 31"/>
          <p:cNvGraphicFramePr>
            <a:graphicFrameLocks noGrp="1"/>
          </p:cNvGraphicFramePr>
          <p:nvPr>
            <p:extLst>
              <p:ext uri="{D42A27DB-BD31-4B8C-83A1-F6EECF244321}">
                <p14:modId xmlns:p14="http://schemas.microsoft.com/office/powerpoint/2010/main" val="2207684432"/>
              </p:ext>
            </p:extLst>
          </p:nvPr>
        </p:nvGraphicFramePr>
        <p:xfrm>
          <a:off x="179512" y="123478"/>
          <a:ext cx="8784976" cy="37084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0840">
                <a:tc>
                  <a:txBody>
                    <a:bodyPr/>
                    <a:lstStyle/>
                    <a:p>
                      <a:r>
                        <a:rPr lang="en-US" sz="1800" b="1" dirty="0">
                          <a:solidFill>
                            <a:srgbClr val="92D050"/>
                          </a:solidFill>
                          <a:latin typeface="Lato-Bold"/>
                        </a:rPr>
                        <a:t>FRP VS TRADITIONAL</a:t>
                      </a:r>
                      <a:r>
                        <a:rPr lang="en-US" sz="1800" b="1" baseline="0" dirty="0">
                          <a:solidFill>
                            <a:srgbClr val="92D050"/>
                          </a:solidFill>
                          <a:latin typeface="Lato-Bold"/>
                        </a:rPr>
                        <a:t> MATERIAL</a:t>
                      </a:r>
                      <a:endParaRPr lang="en-US" dirty="0">
                        <a:solidFill>
                          <a:srgbClr val="92D050"/>
                        </a:solidFill>
                        <a:latin typeface="Lato-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lang="en-US" sz="1800" b="1" kern="1200" baseline="0" dirty="0">
                          <a:solidFill>
                            <a:srgbClr val="92D050"/>
                          </a:solidFill>
                          <a:latin typeface="Lato-Bold"/>
                          <a:ea typeface="+mn-ea"/>
                          <a:cs typeface="+mn-cs"/>
                        </a:rPr>
                        <a:t>Dudhani Poly </a:t>
                      </a:r>
                      <a:r>
                        <a:rPr lang="en-US" sz="1800" b="1" kern="1200" baseline="0" dirty="0">
                          <a:solidFill>
                            <a:schemeClr val="tx1">
                              <a:lumMod val="75000"/>
                              <a:lumOff val="25000"/>
                            </a:schemeClr>
                          </a:solidFill>
                          <a:latin typeface="Lato-Bold"/>
                          <a:ea typeface="+mn-ea"/>
                          <a:cs typeface="+mn-cs"/>
                        </a:rPr>
                        <a:t>– Extrusions Pvt Ltd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812300808"/>
              </p:ext>
            </p:extLst>
          </p:nvPr>
        </p:nvGraphicFramePr>
        <p:xfrm>
          <a:off x="179513" y="598506"/>
          <a:ext cx="8784977" cy="3427472"/>
        </p:xfrm>
        <a:graphic>
          <a:graphicData uri="http://schemas.openxmlformats.org/drawingml/2006/table">
            <a:tbl>
              <a:tblPr firstRow="1" bandRow="1">
                <a:tableStyleId>{073A0DAA-6AF3-43AB-8588-CEC1D06C72B9}</a:tableStyleId>
              </a:tblPr>
              <a:tblGrid>
                <a:gridCol w="916693">
                  <a:extLst>
                    <a:ext uri="{9D8B030D-6E8A-4147-A177-3AD203B41FA5}">
                      <a16:colId xmlns:a16="http://schemas.microsoft.com/office/drawing/2014/main" val="20000"/>
                    </a:ext>
                  </a:extLst>
                </a:gridCol>
                <a:gridCol w="1967071">
                  <a:extLst>
                    <a:ext uri="{9D8B030D-6E8A-4147-A177-3AD203B41FA5}">
                      <a16:colId xmlns:a16="http://schemas.microsoft.com/office/drawing/2014/main" val="20001"/>
                    </a:ext>
                  </a:extLst>
                </a:gridCol>
                <a:gridCol w="1967071">
                  <a:extLst>
                    <a:ext uri="{9D8B030D-6E8A-4147-A177-3AD203B41FA5}">
                      <a16:colId xmlns:a16="http://schemas.microsoft.com/office/drawing/2014/main" val="20002"/>
                    </a:ext>
                  </a:extLst>
                </a:gridCol>
                <a:gridCol w="1967071">
                  <a:extLst>
                    <a:ext uri="{9D8B030D-6E8A-4147-A177-3AD203B41FA5}">
                      <a16:colId xmlns:a16="http://schemas.microsoft.com/office/drawing/2014/main" val="20003"/>
                    </a:ext>
                  </a:extLst>
                </a:gridCol>
                <a:gridCol w="1967071">
                  <a:extLst>
                    <a:ext uri="{9D8B030D-6E8A-4147-A177-3AD203B41FA5}">
                      <a16:colId xmlns:a16="http://schemas.microsoft.com/office/drawing/2014/main" val="20004"/>
                    </a:ext>
                  </a:extLst>
                </a:gridCol>
              </a:tblGrid>
              <a:tr h="288032">
                <a:tc>
                  <a:txBody>
                    <a:bodyPr/>
                    <a:lstStyle/>
                    <a:p>
                      <a:pPr algn="ctr"/>
                      <a:r>
                        <a:rPr lang="en-US" sz="1000" b="1" kern="1200" baseline="0" dirty="0">
                          <a:solidFill>
                            <a:schemeClr val="bg1"/>
                          </a:solidFill>
                          <a:latin typeface=""/>
                          <a:ea typeface="+mn-ea"/>
                          <a:cs typeface="+mn-cs"/>
                        </a:rPr>
                        <a:t>COMPAIR</a:t>
                      </a:r>
                    </a:p>
                  </a:txBody>
                  <a:tcPr/>
                </a:tc>
                <a:tc>
                  <a:txBody>
                    <a:bodyPr/>
                    <a:lstStyle/>
                    <a:p>
                      <a:pPr algn="ctr"/>
                      <a:r>
                        <a:rPr lang="en-US" sz="1000" b="1" kern="1200" baseline="0" dirty="0">
                          <a:solidFill>
                            <a:schemeClr val="bg1"/>
                          </a:solidFill>
                          <a:latin typeface=""/>
                          <a:ea typeface="+mn-ea"/>
                          <a:cs typeface="+mn-cs"/>
                        </a:rPr>
                        <a:t>FRP</a:t>
                      </a:r>
                    </a:p>
                  </a:txBody>
                  <a:tcPr/>
                </a:tc>
                <a:tc>
                  <a:txBody>
                    <a:bodyPr/>
                    <a:lstStyle/>
                    <a:p>
                      <a:pPr algn="ctr"/>
                      <a:r>
                        <a:rPr lang="en-US" sz="1000" b="1" kern="1200" baseline="0" dirty="0">
                          <a:solidFill>
                            <a:schemeClr val="bg1"/>
                          </a:solidFill>
                          <a:latin typeface=""/>
                          <a:ea typeface="+mn-ea"/>
                          <a:cs typeface="+mn-cs"/>
                        </a:rPr>
                        <a:t>STEEL</a:t>
                      </a:r>
                    </a:p>
                  </a:txBody>
                  <a:tcPr/>
                </a:tc>
                <a:tc>
                  <a:txBody>
                    <a:bodyPr/>
                    <a:lstStyle/>
                    <a:p>
                      <a:pPr algn="ctr"/>
                      <a:r>
                        <a:rPr lang="en-US" sz="1000" b="1" kern="1200" baseline="0" dirty="0">
                          <a:solidFill>
                            <a:schemeClr val="bg1"/>
                          </a:solidFill>
                          <a:latin typeface=""/>
                          <a:ea typeface="+mn-ea"/>
                          <a:cs typeface="+mn-cs"/>
                        </a:rPr>
                        <a:t>ALUMINIUM</a:t>
                      </a:r>
                    </a:p>
                  </a:txBody>
                  <a:tcPr/>
                </a:tc>
                <a:tc>
                  <a:txBody>
                    <a:bodyPr/>
                    <a:lstStyle/>
                    <a:p>
                      <a:pPr algn="ctr"/>
                      <a:r>
                        <a:rPr lang="en-US" sz="1000" b="1" kern="1200" baseline="0" dirty="0">
                          <a:solidFill>
                            <a:schemeClr val="bg1"/>
                          </a:solidFill>
                          <a:latin typeface=""/>
                          <a:ea typeface="+mn-ea"/>
                          <a:cs typeface="+mn-cs"/>
                        </a:rPr>
                        <a:t>TIMBER</a:t>
                      </a:r>
                    </a:p>
                  </a:txBody>
                  <a:tcPr/>
                </a:tc>
                <a:extLst>
                  <a:ext uri="{0D108BD9-81ED-4DB2-BD59-A6C34878D82A}">
                    <a16:rowId xmlns:a16="http://schemas.microsoft.com/office/drawing/2014/main" val="10000"/>
                  </a:ext>
                </a:extLst>
              </a:tr>
              <a:tr h="234661">
                <a:tc>
                  <a:txBody>
                    <a:bodyPr/>
                    <a:lstStyle/>
                    <a:p>
                      <a:pPr algn="ctr"/>
                      <a:r>
                        <a:rPr lang="en-US" sz="800" b="1" kern="1200" baseline="0" dirty="0">
                          <a:solidFill>
                            <a:srgbClr val="1A1A1A"/>
                          </a:solidFill>
                          <a:latin typeface=""/>
                          <a:ea typeface="+mn-ea"/>
                          <a:cs typeface="+mn-cs"/>
                        </a:rPr>
                        <a:t>Maintenance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Maintenance Free. FRP has a design life of 50 years</a:t>
                      </a:r>
                    </a:p>
                  </a:txBody>
                  <a:tcPr/>
                </a:tc>
                <a:tc>
                  <a:txBody>
                    <a:bodyPr/>
                    <a:lstStyle/>
                    <a:p>
                      <a:pPr marL="0" algn="ctr" defTabSz="914400" rtl="0" eaLnBrk="1" latinLnBrk="0" hangingPunct="1"/>
                      <a:r>
                        <a:rPr lang="en-US" sz="800" kern="1200" baseline="0" dirty="0">
                          <a:solidFill>
                            <a:srgbClr val="1A1A1A"/>
                          </a:solidFill>
                          <a:latin typeface=""/>
                          <a:ea typeface="+mn-ea"/>
                          <a:cs typeface="+mn-cs"/>
                        </a:rPr>
                        <a:t>Constant Maintenance Required. Due to rust, damage, or re-painting. High cost implications.</a:t>
                      </a:r>
                    </a:p>
                    <a:p>
                      <a:pPr marL="0" algn="ctr" defTabSz="914400" rtl="0" eaLnBrk="1" latinLnBrk="0" hangingPunct="1"/>
                      <a:endParaRPr lang="en-US" sz="800" kern="1200" baseline="0" dirty="0">
                        <a:solidFill>
                          <a:srgbClr val="1A1A1A"/>
                        </a:solidFill>
                        <a:latin typeface=""/>
                        <a:ea typeface="+mn-ea"/>
                        <a:cs typeface="+mn-cs"/>
                      </a:endParaRPr>
                    </a:p>
                  </a:txBody>
                  <a:tcPr/>
                </a:tc>
                <a:tc>
                  <a:txBody>
                    <a:bodyPr/>
                    <a:lstStyle/>
                    <a:p>
                      <a:pPr algn="ctr"/>
                      <a:r>
                        <a:rPr lang="en-US" sz="800" kern="1200" baseline="0" dirty="0">
                          <a:solidFill>
                            <a:srgbClr val="1A1A1A"/>
                          </a:solidFill>
                          <a:latin typeface=""/>
                          <a:ea typeface="+mn-ea"/>
                          <a:cs typeface="+mn-cs"/>
                        </a:rPr>
                        <a:t>Constant Maintenance Required. Due to rust, damage, or re-painting. High costs implications.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0" kern="1200" baseline="0" dirty="0">
                        <a:solidFill>
                          <a:schemeClr val="tx1"/>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Constant Maintenance. Due to rot, decay, re-painting, or insect</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attacks. High cost implications.</a:t>
                      </a:r>
                    </a:p>
                    <a:p>
                      <a:pPr marL="0" algn="ctr" defTabSz="914400" rtl="0" eaLnBrk="1" latinLnBrk="0" hangingPunct="1"/>
                      <a:endParaRPr lang="en-US" sz="800" kern="1200" baseline="0" dirty="0">
                        <a:solidFill>
                          <a:srgbClr val="1A1A1A"/>
                        </a:solidFill>
                        <a:latin typeface=""/>
                        <a:ea typeface="+mn-ea"/>
                        <a:cs typeface="+mn-cs"/>
                      </a:endParaRPr>
                    </a:p>
                  </a:txBody>
                  <a:tcPr/>
                </a:tc>
                <a:extLst>
                  <a:ext uri="{0D108BD9-81ED-4DB2-BD59-A6C34878D82A}">
                    <a16:rowId xmlns:a16="http://schemas.microsoft.com/office/drawing/2014/main" val="10001"/>
                  </a:ext>
                </a:extLst>
              </a:tr>
              <a:tr h="234661">
                <a:tc>
                  <a:txBody>
                    <a:bodyPr/>
                    <a:lstStyle/>
                    <a:p>
                      <a:pPr algn="ctr"/>
                      <a:r>
                        <a:rPr lang="en-US" sz="800" b="1" kern="1200" baseline="0" dirty="0">
                          <a:solidFill>
                            <a:srgbClr val="1A1A1A"/>
                          </a:solidFill>
                          <a:latin typeface=""/>
                          <a:ea typeface="+mn-ea"/>
                          <a:cs typeface="+mn-cs"/>
                        </a:rPr>
                        <a:t>Cost</a:t>
                      </a:r>
                    </a:p>
                  </a:txBody>
                  <a:tcPr/>
                </a:tc>
                <a:tc>
                  <a:txBody>
                    <a:bodyPr/>
                    <a:lstStyle/>
                    <a:p>
                      <a:pPr algn="ctr"/>
                      <a:r>
                        <a:rPr lang="en-US" sz="800" kern="1200" baseline="0" dirty="0">
                          <a:solidFill>
                            <a:srgbClr val="1A1A1A"/>
                          </a:solidFill>
                          <a:latin typeface=""/>
                          <a:ea typeface="+mn-ea"/>
                          <a:cs typeface="+mn-cs"/>
                        </a:rPr>
                        <a:t>Long Term Cost Savings. Lower installation and maintenance costs in industrial  Application = very low lifecycle costs</a:t>
                      </a:r>
                    </a:p>
                  </a:txBody>
                  <a:tcPr/>
                </a:tc>
                <a:tc>
                  <a:txBody>
                    <a:bodyPr/>
                    <a:lstStyle/>
                    <a:p>
                      <a:pPr marL="0" algn="ctr" defTabSz="914400" rtl="0" eaLnBrk="1" latinLnBrk="0" hangingPunct="1"/>
                      <a:r>
                        <a:rPr lang="en-US" sz="800" kern="1200" baseline="0" dirty="0">
                          <a:solidFill>
                            <a:srgbClr val="1A1A1A"/>
                          </a:solidFill>
                          <a:latin typeface=""/>
                          <a:ea typeface="+mn-ea"/>
                          <a:cs typeface="+mn-cs"/>
                        </a:rPr>
                        <a:t>Low Cost, High Maintenance. Lower initial material cost, however costly to maintain. High lifecycle costs.</a:t>
                      </a:r>
                    </a:p>
                    <a:p>
                      <a:pPr marL="0" algn="ctr" defTabSz="914400" rtl="0" eaLnBrk="1" latinLnBrk="0" hangingPunct="1"/>
                      <a:endParaRPr lang="en-US" sz="800" kern="1200" baseline="0" dirty="0">
                        <a:solidFill>
                          <a:srgbClr val="1A1A1A"/>
                        </a:solidFill>
                        <a:latin typeface=""/>
                        <a:ea typeface="+mn-ea"/>
                        <a:cs typeface="+mn-cs"/>
                      </a:endParaRPr>
                    </a:p>
                  </a:txBody>
                  <a:tcPr/>
                </a:tc>
                <a:tc>
                  <a:txBody>
                    <a:bodyPr/>
                    <a:lstStyle/>
                    <a:p>
                      <a:pPr algn="ctr"/>
                      <a:r>
                        <a:rPr lang="en-US" sz="800" kern="1200" baseline="0" dirty="0">
                          <a:solidFill>
                            <a:srgbClr val="1A1A1A"/>
                          </a:solidFill>
                          <a:latin typeface=""/>
                          <a:ea typeface="+mn-ea"/>
                          <a:cs typeface="+mn-cs"/>
                        </a:rPr>
                        <a:t>Low Cost, High Maintenance. Lower initial material cost,</a:t>
                      </a:r>
                    </a:p>
                    <a:p>
                      <a:pPr algn="ctr"/>
                      <a:r>
                        <a:rPr lang="en-US" sz="800" kern="1200" baseline="0" dirty="0">
                          <a:solidFill>
                            <a:srgbClr val="1A1A1A"/>
                          </a:solidFill>
                          <a:latin typeface=""/>
                          <a:ea typeface="+mn-ea"/>
                          <a:cs typeface="+mn-cs"/>
                        </a:rPr>
                        <a:t>however costly to maintain. High lifecycle costs.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0" kern="1200" baseline="0" dirty="0">
                        <a:solidFill>
                          <a:schemeClr val="tx1"/>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Low Cost, High Maintenance. Lower initial material cost, however</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costly to maintain. High lifecycle costs.</a:t>
                      </a:r>
                    </a:p>
                    <a:p>
                      <a:pPr marL="0" algn="ctr" defTabSz="914400" rtl="0" eaLnBrk="1" latinLnBrk="0" hangingPunct="1"/>
                      <a:endParaRPr lang="en-US" sz="800" kern="1200" baseline="0" dirty="0">
                        <a:solidFill>
                          <a:srgbClr val="1A1A1A"/>
                        </a:solidFill>
                        <a:latin typeface=""/>
                        <a:ea typeface="+mn-ea"/>
                        <a:cs typeface="+mn-cs"/>
                      </a:endParaRPr>
                    </a:p>
                  </a:txBody>
                  <a:tcPr/>
                </a:tc>
                <a:extLst>
                  <a:ext uri="{0D108BD9-81ED-4DB2-BD59-A6C34878D82A}">
                    <a16:rowId xmlns:a16="http://schemas.microsoft.com/office/drawing/2014/main" val="10002"/>
                  </a:ext>
                </a:extLst>
              </a:tr>
              <a:tr h="234661">
                <a:tc>
                  <a:txBody>
                    <a:bodyPr/>
                    <a:lstStyle/>
                    <a:p>
                      <a:pPr algn="ctr"/>
                      <a:r>
                        <a:rPr lang="en-US" sz="800" b="1" kern="1200" baseline="0" dirty="0">
                          <a:solidFill>
                            <a:srgbClr val="1A1A1A"/>
                          </a:solidFill>
                          <a:latin typeface=""/>
                          <a:ea typeface="+mn-ea"/>
                          <a:cs typeface="+mn-cs"/>
                        </a:rPr>
                        <a:t>Ergonomic</a:t>
                      </a:r>
                    </a:p>
                  </a:txBody>
                  <a:tcPr/>
                </a:tc>
                <a:tc>
                  <a:txBody>
                    <a:bodyPr/>
                    <a:lstStyle/>
                    <a:p>
                      <a:pPr algn="ctr"/>
                      <a:r>
                        <a:rPr lang="en-US" sz="800" kern="1200" baseline="0" dirty="0">
                          <a:solidFill>
                            <a:srgbClr val="1A1A1A"/>
                          </a:solidFill>
                          <a:latin typeface=""/>
                          <a:ea typeface="+mn-ea"/>
                          <a:cs typeface="+mn-cs"/>
                        </a:rPr>
                        <a:t>Good Ergonomic Properties. The innate elasticity of FRP provides comfort to workers as it has a slight 'give' underfoot</a:t>
                      </a:r>
                    </a:p>
                  </a:txBody>
                  <a:tcPr/>
                </a:tc>
                <a:tc>
                  <a:txBody>
                    <a:bodyPr/>
                    <a:lstStyle/>
                    <a:p>
                      <a:pPr marL="0" algn="ctr" defTabSz="914400" rtl="0" eaLnBrk="1" latinLnBrk="0" hangingPunct="1"/>
                      <a:r>
                        <a:rPr lang="en-US" sz="800" kern="1200" baseline="0" dirty="0">
                          <a:solidFill>
                            <a:srgbClr val="1A1A1A"/>
                          </a:solidFill>
                          <a:latin typeface=""/>
                          <a:ea typeface="+mn-ea"/>
                          <a:cs typeface="+mn-cs"/>
                        </a:rPr>
                        <a:t>No Ergonomic Properties. Steel does not provide comfort underfoot. Can lead to back ache for workers who are on-foot</a:t>
                      </a:r>
                    </a:p>
                    <a:p>
                      <a:pPr marL="0" algn="ctr" defTabSz="914400" rtl="0" eaLnBrk="1" latinLnBrk="0" hangingPunct="1"/>
                      <a:r>
                        <a:rPr lang="en-US" sz="800" kern="1200" baseline="0" dirty="0">
                          <a:solidFill>
                            <a:srgbClr val="1A1A1A"/>
                          </a:solidFill>
                          <a:latin typeface=""/>
                          <a:ea typeface="+mn-ea"/>
                          <a:cs typeface="+mn-cs"/>
                        </a:rPr>
                        <a:t>for long periods of time.</a:t>
                      </a:r>
                    </a:p>
                    <a:p>
                      <a:pPr marL="0" algn="ctr" defTabSz="914400" rtl="0" eaLnBrk="1" latinLnBrk="0" hangingPunct="1"/>
                      <a:endParaRPr lang="en-US" sz="800" kern="1200" baseline="0" dirty="0">
                        <a:solidFill>
                          <a:srgbClr val="1A1A1A"/>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No Ergonomic Properties. N/A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0" kern="1200" baseline="0" dirty="0">
                        <a:solidFill>
                          <a:schemeClr val="tx1"/>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Good Ergonomic Properties. Provides comfort underfoot</a:t>
                      </a:r>
                    </a:p>
                    <a:p>
                      <a:pPr marL="0" algn="ctr" defTabSz="914400" rtl="0" eaLnBrk="1" latinLnBrk="0" hangingPunct="1"/>
                      <a:endParaRPr lang="en-US" sz="800" kern="1200" baseline="0" dirty="0">
                        <a:solidFill>
                          <a:srgbClr val="1A1A1A"/>
                        </a:solidFill>
                        <a:latin typeface=""/>
                        <a:ea typeface="+mn-ea"/>
                        <a:cs typeface="+mn-cs"/>
                      </a:endParaRPr>
                    </a:p>
                  </a:txBody>
                  <a:tcPr/>
                </a:tc>
                <a:extLst>
                  <a:ext uri="{0D108BD9-81ED-4DB2-BD59-A6C34878D82A}">
                    <a16:rowId xmlns:a16="http://schemas.microsoft.com/office/drawing/2014/main" val="10003"/>
                  </a:ext>
                </a:extLst>
              </a:tr>
              <a:tr h="234661">
                <a:tc>
                  <a:txBody>
                    <a:bodyPr/>
                    <a:lstStyle/>
                    <a:p>
                      <a:pPr algn="ctr"/>
                      <a:r>
                        <a:rPr lang="en-US" sz="800" b="1" kern="1200" baseline="0" dirty="0">
                          <a:solidFill>
                            <a:srgbClr val="1A1A1A"/>
                          </a:solidFill>
                          <a:latin typeface=""/>
                          <a:ea typeface="+mn-ea"/>
                          <a:cs typeface="+mn-cs"/>
                        </a:rPr>
                        <a:t>EMI/RFI Transparency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Transparent to EMI/RFI transmissions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Can interfere with EMI/RFI transmissions.</a:t>
                      </a:r>
                    </a:p>
                    <a:p>
                      <a:pPr marL="0" algn="ctr" defTabSz="914400" rtl="0" eaLnBrk="1" latinLnBrk="0" hangingPunct="1"/>
                      <a:endParaRPr lang="en-US" sz="800" kern="1200" baseline="0" dirty="0">
                        <a:solidFill>
                          <a:srgbClr val="1A1A1A"/>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Can interfere with EMI/RFI transmissions.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0" kern="1200" baseline="0" dirty="0">
                        <a:solidFill>
                          <a:schemeClr val="tx1"/>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Transparent to EMI/RFI transmissions.</a:t>
                      </a:r>
                    </a:p>
                    <a:p>
                      <a:pPr marL="0" algn="ctr" defTabSz="914400" rtl="0" eaLnBrk="1" latinLnBrk="0" hangingPunct="1"/>
                      <a:endParaRPr lang="en-US" sz="800" kern="1200" baseline="0" dirty="0">
                        <a:solidFill>
                          <a:srgbClr val="1A1A1A"/>
                        </a:solidFill>
                        <a:latin typeface=""/>
                        <a:ea typeface="+mn-ea"/>
                        <a:cs typeface="+mn-cs"/>
                      </a:endParaRPr>
                    </a:p>
                  </a:txBody>
                  <a:tcPr/>
                </a:tc>
                <a:extLst>
                  <a:ext uri="{0D108BD9-81ED-4DB2-BD59-A6C34878D82A}">
                    <a16:rowId xmlns:a16="http://schemas.microsoft.com/office/drawing/2014/main" val="10004"/>
                  </a:ext>
                </a:extLst>
              </a:tr>
              <a:tr h="234661">
                <a:tc>
                  <a:txBody>
                    <a:bodyPr/>
                    <a:lstStyle/>
                    <a:p>
                      <a:pPr algn="ctr"/>
                      <a:r>
                        <a:rPr lang="en-US" sz="800" b="1" kern="1200" baseline="0" dirty="0">
                          <a:solidFill>
                            <a:srgbClr val="1A1A1A"/>
                          </a:solidFill>
                          <a:latin typeface=""/>
                          <a:ea typeface="+mn-ea"/>
                          <a:cs typeface="+mn-cs"/>
                        </a:rPr>
                        <a:t>Aesthetics</a:t>
                      </a:r>
                    </a:p>
                  </a:txBody>
                  <a:tcPr/>
                </a:tc>
                <a:tc>
                  <a:txBody>
                    <a:bodyPr/>
                    <a:lstStyle/>
                    <a:p>
                      <a:pPr algn="ctr"/>
                      <a:r>
                        <a:rPr lang="en-US" sz="800" kern="1200" baseline="0" dirty="0">
                          <a:solidFill>
                            <a:srgbClr val="1A1A1A"/>
                          </a:solidFill>
                          <a:latin typeface=""/>
                          <a:ea typeface="+mn-ea"/>
                          <a:cs typeface="+mn-cs"/>
                        </a:rPr>
                        <a:t>Pigments added to Resin. The pigments provide colour throughout the part. No maintenance required. Bespoke colours available</a:t>
                      </a:r>
                    </a:p>
                  </a:txBody>
                  <a:tcPr/>
                </a:tc>
                <a:tc>
                  <a:txBody>
                    <a:bodyPr/>
                    <a:lstStyle/>
                    <a:p>
                      <a:pPr marL="0" algn="ctr" defTabSz="914400" rtl="0" eaLnBrk="1" latinLnBrk="0" hangingPunct="1"/>
                      <a:r>
                        <a:rPr lang="en-US" sz="800" kern="1200" baseline="0" dirty="0">
                          <a:solidFill>
                            <a:srgbClr val="1A1A1A"/>
                          </a:solidFill>
                          <a:latin typeface=""/>
                          <a:ea typeface="+mn-ea"/>
                          <a:cs typeface="+mn-cs"/>
                        </a:rPr>
                        <a:t>Painted or Dyed for Colour. To maintain colour and corrosion resistance, repainting may be required</a:t>
                      </a:r>
                    </a:p>
                    <a:p>
                      <a:pPr marL="0" algn="ctr" defTabSz="914400" rtl="0" eaLnBrk="1" latinLnBrk="0" hangingPunct="1"/>
                      <a:endParaRPr lang="en-US" sz="800" kern="1200" baseline="0" dirty="0">
                        <a:solidFill>
                          <a:srgbClr val="1A1A1A"/>
                        </a:solidFill>
                        <a:latin typeface=""/>
                        <a:ea typeface="+mn-ea"/>
                        <a:cs typeface="+mn-cs"/>
                      </a:endParaRPr>
                    </a:p>
                  </a:txBody>
                  <a:tcPr/>
                </a:tc>
                <a:tc>
                  <a:txBody>
                    <a:bodyPr/>
                    <a:lstStyle/>
                    <a:p>
                      <a:pPr algn="ctr"/>
                      <a:r>
                        <a:rPr lang="en-US" sz="800" kern="1200" baseline="0" dirty="0">
                          <a:solidFill>
                            <a:srgbClr val="1A1A1A"/>
                          </a:solidFill>
                          <a:latin typeface=""/>
                          <a:ea typeface="+mn-ea"/>
                          <a:cs typeface="+mn-cs"/>
                        </a:rPr>
                        <a:t>Painted or Dyed for Colour. To maintain colour and corrosion</a:t>
                      </a:r>
                    </a:p>
                    <a:p>
                      <a:pPr algn="ctr"/>
                      <a:r>
                        <a:rPr lang="en-US" sz="800" kern="1200" baseline="0" dirty="0">
                          <a:solidFill>
                            <a:srgbClr val="1A1A1A"/>
                          </a:solidFill>
                          <a:latin typeface=""/>
                          <a:ea typeface="+mn-ea"/>
                          <a:cs typeface="+mn-cs"/>
                        </a:rPr>
                        <a:t>resistance, repainting may be required.</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0" kern="1200" baseline="0" dirty="0">
                        <a:solidFill>
                          <a:schemeClr val="tx1"/>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Primed and Painted for Colour. To maintain </a:t>
                      </a:r>
                      <a:r>
                        <a:rPr lang="en-US" sz="800" kern="1200" baseline="0" dirty="0" err="1">
                          <a:solidFill>
                            <a:srgbClr val="1A1A1A"/>
                          </a:solidFill>
                          <a:latin typeface=""/>
                          <a:ea typeface="+mn-ea"/>
                          <a:cs typeface="+mn-cs"/>
                        </a:rPr>
                        <a:t>colour</a:t>
                      </a:r>
                      <a:r>
                        <a:rPr lang="en-US" sz="800" kern="1200" baseline="0" dirty="0">
                          <a:solidFill>
                            <a:srgbClr val="1A1A1A"/>
                          </a:solidFill>
                          <a:latin typeface=""/>
                          <a:ea typeface="+mn-ea"/>
                          <a:cs typeface="+mn-cs"/>
                        </a:rPr>
                        <a:t> and corrosion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resistance, repainting may be required</a:t>
                      </a:r>
                    </a:p>
                    <a:p>
                      <a:pPr marL="0" algn="ctr" defTabSz="914400" rtl="0" eaLnBrk="1" latinLnBrk="0" hangingPunct="1"/>
                      <a:endParaRPr lang="en-US" sz="800" kern="1200" baseline="0" dirty="0">
                        <a:solidFill>
                          <a:srgbClr val="1A1A1A"/>
                        </a:solidFill>
                        <a:latin typeface=""/>
                        <a:ea typeface="+mn-ea"/>
                        <a:cs typeface="+mn-cs"/>
                      </a:endParaRPr>
                    </a:p>
                  </a:txBody>
                  <a:tcPr/>
                </a:tc>
                <a:extLst>
                  <a:ext uri="{0D108BD9-81ED-4DB2-BD59-A6C34878D82A}">
                    <a16:rowId xmlns:a16="http://schemas.microsoft.com/office/drawing/2014/main" val="10005"/>
                  </a:ext>
                </a:extLst>
              </a:tr>
            </a:tbl>
          </a:graphicData>
        </a:graphic>
      </p:graphicFrame>
      <p:grpSp>
        <p:nvGrpSpPr>
          <p:cNvPr id="24" name="Group 87"/>
          <p:cNvGrpSpPr/>
          <p:nvPr/>
        </p:nvGrpSpPr>
        <p:grpSpPr>
          <a:xfrm>
            <a:off x="7708984" y="4772630"/>
            <a:ext cx="1351599" cy="285752"/>
            <a:chOff x="3670353" y="3209076"/>
            <a:chExt cx="4500951" cy="951581"/>
          </a:xfrm>
        </p:grpSpPr>
        <p:sp>
          <p:nvSpPr>
            <p:cNvPr id="25" name="Rectangle 7"/>
            <p:cNvSpPr>
              <a:spLocks noChangeArrowheads="1"/>
            </p:cNvSpPr>
            <p:nvPr/>
          </p:nvSpPr>
          <p:spPr bwMode="auto">
            <a:xfrm>
              <a:off x="6489164" y="3666357"/>
              <a:ext cx="71858" cy="311387"/>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6" name="Rectangle 8"/>
            <p:cNvSpPr>
              <a:spLocks noChangeArrowheads="1"/>
            </p:cNvSpPr>
            <p:nvPr/>
          </p:nvSpPr>
          <p:spPr bwMode="auto">
            <a:xfrm>
              <a:off x="6032971" y="3210165"/>
              <a:ext cx="72948" cy="767579"/>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9"/>
            <p:cNvSpPr>
              <a:spLocks/>
            </p:cNvSpPr>
            <p:nvPr/>
          </p:nvSpPr>
          <p:spPr bwMode="auto">
            <a:xfrm>
              <a:off x="4707946" y="3410498"/>
              <a:ext cx="496476" cy="580312"/>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59" y="471"/>
                </a:cxn>
                <a:cxn ang="0">
                  <a:pos x="288" y="462"/>
                </a:cxn>
                <a:cxn ang="0">
                  <a:pos x="314" y="449"/>
                </a:cxn>
                <a:cxn ang="0">
                  <a:pos x="337" y="430"/>
                </a:cxn>
                <a:cxn ang="0">
                  <a:pos x="358" y="407"/>
                </a:cxn>
                <a:cxn ang="0">
                  <a:pos x="372" y="383"/>
                </a:cxn>
                <a:cxn ang="0">
                  <a:pos x="381" y="354"/>
                </a:cxn>
                <a:cxn ang="0">
                  <a:pos x="387" y="322"/>
                </a:cxn>
                <a:cxn ang="0">
                  <a:pos x="390" y="287"/>
                </a:cxn>
                <a:cxn ang="0">
                  <a:pos x="390" y="0"/>
                </a:cxn>
                <a:cxn ang="0">
                  <a:pos x="456" y="0"/>
                </a:cxn>
                <a:cxn ang="0">
                  <a:pos x="456" y="521"/>
                </a:cxn>
                <a:cxn ang="0">
                  <a:pos x="392" y="521"/>
                </a:cxn>
                <a:cxn ang="0">
                  <a:pos x="392" y="440"/>
                </a:cxn>
                <a:cxn ang="0">
                  <a:pos x="373" y="468"/>
                </a:cxn>
                <a:cxn ang="0">
                  <a:pos x="351" y="492"/>
                </a:cxn>
                <a:cxn ang="0">
                  <a:pos x="323" y="510"/>
                </a:cxn>
                <a:cxn ang="0">
                  <a:pos x="292" y="523"/>
                </a:cxn>
                <a:cxn ang="0">
                  <a:pos x="257" y="531"/>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456" h="533">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59" y="471"/>
                  </a:lnTo>
                  <a:lnTo>
                    <a:pt x="288" y="462"/>
                  </a:lnTo>
                  <a:lnTo>
                    <a:pt x="314" y="449"/>
                  </a:lnTo>
                  <a:lnTo>
                    <a:pt x="337" y="430"/>
                  </a:lnTo>
                  <a:lnTo>
                    <a:pt x="358" y="407"/>
                  </a:lnTo>
                  <a:lnTo>
                    <a:pt x="372" y="383"/>
                  </a:lnTo>
                  <a:lnTo>
                    <a:pt x="381" y="354"/>
                  </a:lnTo>
                  <a:lnTo>
                    <a:pt x="387" y="322"/>
                  </a:lnTo>
                  <a:lnTo>
                    <a:pt x="390" y="287"/>
                  </a:lnTo>
                  <a:lnTo>
                    <a:pt x="390" y="0"/>
                  </a:lnTo>
                  <a:lnTo>
                    <a:pt x="456" y="0"/>
                  </a:lnTo>
                  <a:lnTo>
                    <a:pt x="456" y="521"/>
                  </a:lnTo>
                  <a:lnTo>
                    <a:pt x="392" y="521"/>
                  </a:lnTo>
                  <a:lnTo>
                    <a:pt x="392" y="440"/>
                  </a:lnTo>
                  <a:lnTo>
                    <a:pt x="373" y="468"/>
                  </a:lnTo>
                  <a:lnTo>
                    <a:pt x="351" y="492"/>
                  </a:lnTo>
                  <a:lnTo>
                    <a:pt x="323" y="510"/>
                  </a:lnTo>
                  <a:lnTo>
                    <a:pt x="292" y="523"/>
                  </a:lnTo>
                  <a:lnTo>
                    <a:pt x="257" y="531"/>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10"/>
            <p:cNvSpPr>
              <a:spLocks noEditPoints="1"/>
            </p:cNvSpPr>
            <p:nvPr/>
          </p:nvSpPr>
          <p:spPr bwMode="auto">
            <a:xfrm>
              <a:off x="5319831" y="3210165"/>
              <a:ext cx="597732" cy="780644"/>
            </a:xfrm>
            <a:custGeom>
              <a:avLst/>
              <a:gdLst/>
              <a:ahLst/>
              <a:cxnLst>
                <a:cxn ang="0">
                  <a:pos x="241" y="234"/>
                </a:cxn>
                <a:cxn ang="0">
                  <a:pos x="181" y="254"/>
                </a:cxn>
                <a:cxn ang="0">
                  <a:pos x="128" y="293"/>
                </a:cxn>
                <a:cxn ang="0">
                  <a:pos x="88" y="347"/>
                </a:cxn>
                <a:cxn ang="0">
                  <a:pos x="69" y="408"/>
                </a:cxn>
                <a:cxn ang="0">
                  <a:pos x="69" y="476"/>
                </a:cxn>
                <a:cxn ang="0">
                  <a:pos x="88" y="539"/>
                </a:cxn>
                <a:cxn ang="0">
                  <a:pos x="127" y="594"/>
                </a:cxn>
                <a:cxn ang="0">
                  <a:pos x="181" y="635"/>
                </a:cxn>
                <a:cxn ang="0">
                  <a:pos x="241" y="655"/>
                </a:cxn>
                <a:cxn ang="0">
                  <a:pos x="309" y="655"/>
                </a:cxn>
                <a:cxn ang="0">
                  <a:pos x="369" y="635"/>
                </a:cxn>
                <a:cxn ang="0">
                  <a:pos x="422" y="594"/>
                </a:cxn>
                <a:cxn ang="0">
                  <a:pos x="461" y="540"/>
                </a:cxn>
                <a:cxn ang="0">
                  <a:pos x="480" y="476"/>
                </a:cxn>
                <a:cxn ang="0">
                  <a:pos x="480" y="407"/>
                </a:cxn>
                <a:cxn ang="0">
                  <a:pos x="461" y="346"/>
                </a:cxn>
                <a:cxn ang="0">
                  <a:pos x="422" y="293"/>
                </a:cxn>
                <a:cxn ang="0">
                  <a:pos x="368" y="253"/>
                </a:cxn>
                <a:cxn ang="0">
                  <a:pos x="308" y="234"/>
                </a:cxn>
                <a:cxn ang="0">
                  <a:pos x="482" y="0"/>
                </a:cxn>
                <a:cxn ang="0">
                  <a:pos x="549" y="705"/>
                </a:cxn>
                <a:cxn ang="0">
                  <a:pos x="486" y="611"/>
                </a:cxn>
                <a:cxn ang="0">
                  <a:pos x="434" y="667"/>
                </a:cxn>
                <a:cxn ang="0">
                  <a:pos x="378" y="700"/>
                </a:cxn>
                <a:cxn ang="0">
                  <a:pos x="315" y="715"/>
                </a:cxn>
                <a:cxn ang="0">
                  <a:pos x="235" y="714"/>
                </a:cxn>
                <a:cxn ang="0">
                  <a:pos x="152" y="689"/>
                </a:cxn>
                <a:cxn ang="0">
                  <a:pos x="81" y="638"/>
                </a:cxn>
                <a:cxn ang="0">
                  <a:pos x="30" y="569"/>
                </a:cxn>
                <a:cxn ang="0">
                  <a:pos x="4" y="488"/>
                </a:cxn>
                <a:cxn ang="0">
                  <a:pos x="4" y="398"/>
                </a:cxn>
                <a:cxn ang="0">
                  <a:pos x="30" y="319"/>
                </a:cxn>
                <a:cxn ang="0">
                  <a:pos x="81" y="250"/>
                </a:cxn>
                <a:cxn ang="0">
                  <a:pos x="152" y="200"/>
                </a:cxn>
                <a:cxn ang="0">
                  <a:pos x="235" y="175"/>
                </a:cxn>
                <a:cxn ang="0">
                  <a:pos x="321" y="174"/>
                </a:cxn>
                <a:cxn ang="0">
                  <a:pos x="393" y="195"/>
                </a:cxn>
                <a:cxn ang="0">
                  <a:pos x="455" y="238"/>
                </a:cxn>
                <a:cxn ang="0">
                  <a:pos x="482" y="0"/>
                </a:cxn>
              </a:cxnLst>
              <a:rect l="0" t="0" r="r" b="b"/>
              <a:pathLst>
                <a:path w="549" h="717">
                  <a:moveTo>
                    <a:pt x="274" y="231"/>
                  </a:moveTo>
                  <a:lnTo>
                    <a:pt x="241" y="234"/>
                  </a:lnTo>
                  <a:lnTo>
                    <a:pt x="210" y="241"/>
                  </a:lnTo>
                  <a:lnTo>
                    <a:pt x="181" y="254"/>
                  </a:lnTo>
                  <a:lnTo>
                    <a:pt x="153" y="272"/>
                  </a:lnTo>
                  <a:lnTo>
                    <a:pt x="128" y="293"/>
                  </a:lnTo>
                  <a:lnTo>
                    <a:pt x="105" y="319"/>
                  </a:lnTo>
                  <a:lnTo>
                    <a:pt x="88" y="347"/>
                  </a:lnTo>
                  <a:lnTo>
                    <a:pt x="76" y="377"/>
                  </a:lnTo>
                  <a:lnTo>
                    <a:pt x="69" y="408"/>
                  </a:lnTo>
                  <a:lnTo>
                    <a:pt x="66" y="441"/>
                  </a:lnTo>
                  <a:lnTo>
                    <a:pt x="69" y="476"/>
                  </a:lnTo>
                  <a:lnTo>
                    <a:pt x="76" y="509"/>
                  </a:lnTo>
                  <a:lnTo>
                    <a:pt x="88" y="539"/>
                  </a:lnTo>
                  <a:lnTo>
                    <a:pt x="105" y="568"/>
                  </a:lnTo>
                  <a:lnTo>
                    <a:pt x="127" y="594"/>
                  </a:lnTo>
                  <a:lnTo>
                    <a:pt x="153" y="617"/>
                  </a:lnTo>
                  <a:lnTo>
                    <a:pt x="181" y="635"/>
                  </a:lnTo>
                  <a:lnTo>
                    <a:pt x="210" y="647"/>
                  </a:lnTo>
                  <a:lnTo>
                    <a:pt x="241" y="655"/>
                  </a:lnTo>
                  <a:lnTo>
                    <a:pt x="275" y="657"/>
                  </a:lnTo>
                  <a:lnTo>
                    <a:pt x="309" y="655"/>
                  </a:lnTo>
                  <a:lnTo>
                    <a:pt x="340" y="647"/>
                  </a:lnTo>
                  <a:lnTo>
                    <a:pt x="369" y="635"/>
                  </a:lnTo>
                  <a:lnTo>
                    <a:pt x="397" y="617"/>
                  </a:lnTo>
                  <a:lnTo>
                    <a:pt x="422" y="594"/>
                  </a:lnTo>
                  <a:lnTo>
                    <a:pt x="443" y="568"/>
                  </a:lnTo>
                  <a:lnTo>
                    <a:pt x="461" y="540"/>
                  </a:lnTo>
                  <a:lnTo>
                    <a:pt x="472" y="509"/>
                  </a:lnTo>
                  <a:lnTo>
                    <a:pt x="480" y="476"/>
                  </a:lnTo>
                  <a:lnTo>
                    <a:pt x="482" y="441"/>
                  </a:lnTo>
                  <a:lnTo>
                    <a:pt x="480" y="407"/>
                  </a:lnTo>
                  <a:lnTo>
                    <a:pt x="472" y="376"/>
                  </a:lnTo>
                  <a:lnTo>
                    <a:pt x="461" y="346"/>
                  </a:lnTo>
                  <a:lnTo>
                    <a:pt x="443" y="318"/>
                  </a:lnTo>
                  <a:lnTo>
                    <a:pt x="422" y="293"/>
                  </a:lnTo>
                  <a:lnTo>
                    <a:pt x="395" y="270"/>
                  </a:lnTo>
                  <a:lnTo>
                    <a:pt x="368" y="253"/>
                  </a:lnTo>
                  <a:lnTo>
                    <a:pt x="339" y="241"/>
                  </a:lnTo>
                  <a:lnTo>
                    <a:pt x="308" y="234"/>
                  </a:lnTo>
                  <a:lnTo>
                    <a:pt x="274" y="231"/>
                  </a:lnTo>
                  <a:close/>
                  <a:moveTo>
                    <a:pt x="482" y="0"/>
                  </a:moveTo>
                  <a:lnTo>
                    <a:pt x="549" y="0"/>
                  </a:lnTo>
                  <a:lnTo>
                    <a:pt x="549" y="705"/>
                  </a:lnTo>
                  <a:lnTo>
                    <a:pt x="486" y="705"/>
                  </a:lnTo>
                  <a:lnTo>
                    <a:pt x="486" y="611"/>
                  </a:lnTo>
                  <a:lnTo>
                    <a:pt x="461" y="642"/>
                  </a:lnTo>
                  <a:lnTo>
                    <a:pt x="434" y="667"/>
                  </a:lnTo>
                  <a:lnTo>
                    <a:pt x="407" y="686"/>
                  </a:lnTo>
                  <a:lnTo>
                    <a:pt x="378" y="700"/>
                  </a:lnTo>
                  <a:lnTo>
                    <a:pt x="348" y="710"/>
                  </a:lnTo>
                  <a:lnTo>
                    <a:pt x="315" y="715"/>
                  </a:lnTo>
                  <a:lnTo>
                    <a:pt x="281" y="717"/>
                  </a:lnTo>
                  <a:lnTo>
                    <a:pt x="235" y="714"/>
                  </a:lnTo>
                  <a:lnTo>
                    <a:pt x="192" y="705"/>
                  </a:lnTo>
                  <a:lnTo>
                    <a:pt x="152" y="689"/>
                  </a:lnTo>
                  <a:lnTo>
                    <a:pt x="115" y="667"/>
                  </a:lnTo>
                  <a:lnTo>
                    <a:pt x="81" y="638"/>
                  </a:lnTo>
                  <a:lnTo>
                    <a:pt x="53" y="606"/>
                  </a:lnTo>
                  <a:lnTo>
                    <a:pt x="30" y="569"/>
                  </a:lnTo>
                  <a:lnTo>
                    <a:pt x="12" y="530"/>
                  </a:lnTo>
                  <a:lnTo>
                    <a:pt x="4" y="488"/>
                  </a:lnTo>
                  <a:lnTo>
                    <a:pt x="0" y="442"/>
                  </a:lnTo>
                  <a:lnTo>
                    <a:pt x="4" y="398"/>
                  </a:lnTo>
                  <a:lnTo>
                    <a:pt x="12" y="357"/>
                  </a:lnTo>
                  <a:lnTo>
                    <a:pt x="30" y="319"/>
                  </a:lnTo>
                  <a:lnTo>
                    <a:pt x="53" y="283"/>
                  </a:lnTo>
                  <a:lnTo>
                    <a:pt x="81" y="250"/>
                  </a:lnTo>
                  <a:lnTo>
                    <a:pt x="115" y="221"/>
                  </a:lnTo>
                  <a:lnTo>
                    <a:pt x="152" y="200"/>
                  </a:lnTo>
                  <a:lnTo>
                    <a:pt x="192" y="184"/>
                  </a:lnTo>
                  <a:lnTo>
                    <a:pt x="235" y="175"/>
                  </a:lnTo>
                  <a:lnTo>
                    <a:pt x="281" y="171"/>
                  </a:lnTo>
                  <a:lnTo>
                    <a:pt x="321" y="174"/>
                  </a:lnTo>
                  <a:lnTo>
                    <a:pt x="358" y="181"/>
                  </a:lnTo>
                  <a:lnTo>
                    <a:pt x="393" y="195"/>
                  </a:lnTo>
                  <a:lnTo>
                    <a:pt x="424" y="214"/>
                  </a:lnTo>
                  <a:lnTo>
                    <a:pt x="455" y="238"/>
                  </a:lnTo>
                  <a:lnTo>
                    <a:pt x="482" y="267"/>
                  </a:lnTo>
                  <a:lnTo>
                    <a:pt x="48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11"/>
            <p:cNvSpPr>
              <a:spLocks noEditPoints="1"/>
            </p:cNvSpPr>
            <p:nvPr/>
          </p:nvSpPr>
          <p:spPr bwMode="auto">
            <a:xfrm>
              <a:off x="6677520" y="3396343"/>
              <a:ext cx="599909" cy="594465"/>
            </a:xfrm>
            <a:custGeom>
              <a:avLst/>
              <a:gdLst/>
              <a:ahLst/>
              <a:cxnLst>
                <a:cxn ang="0">
                  <a:pos x="245" y="63"/>
                </a:cxn>
                <a:cxn ang="0">
                  <a:pos x="183" y="83"/>
                </a:cxn>
                <a:cxn ang="0">
                  <a:pos x="131" y="123"/>
                </a:cxn>
                <a:cxn ang="0">
                  <a:pos x="89" y="176"/>
                </a:cxn>
                <a:cxn ang="0">
                  <a:pos x="69" y="237"/>
                </a:cxn>
                <a:cxn ang="0">
                  <a:pos x="69" y="304"/>
                </a:cxn>
                <a:cxn ang="0">
                  <a:pos x="89" y="368"/>
                </a:cxn>
                <a:cxn ang="0">
                  <a:pos x="129" y="423"/>
                </a:cxn>
                <a:cxn ang="0">
                  <a:pos x="183" y="464"/>
                </a:cxn>
                <a:cxn ang="0">
                  <a:pos x="246" y="484"/>
                </a:cxn>
                <a:cxn ang="0">
                  <a:pos x="313" y="484"/>
                </a:cxn>
                <a:cxn ang="0">
                  <a:pos x="372" y="464"/>
                </a:cxn>
                <a:cxn ang="0">
                  <a:pos x="423" y="423"/>
                </a:cxn>
                <a:cxn ang="0">
                  <a:pos x="464" y="371"/>
                </a:cxn>
                <a:cxn ang="0">
                  <a:pos x="482" y="310"/>
                </a:cxn>
                <a:cxn ang="0">
                  <a:pos x="482" y="242"/>
                </a:cxn>
                <a:cxn ang="0">
                  <a:pos x="464" y="177"/>
                </a:cxn>
                <a:cxn ang="0">
                  <a:pos x="426" y="123"/>
                </a:cxn>
                <a:cxn ang="0">
                  <a:pos x="374" y="83"/>
                </a:cxn>
                <a:cxn ang="0">
                  <a:pos x="312" y="63"/>
                </a:cxn>
                <a:cxn ang="0">
                  <a:pos x="280" y="0"/>
                </a:cxn>
                <a:cxn ang="0">
                  <a:pos x="361" y="11"/>
                </a:cxn>
                <a:cxn ang="0">
                  <a:pos x="430" y="47"/>
                </a:cxn>
                <a:cxn ang="0">
                  <a:pos x="485" y="104"/>
                </a:cxn>
                <a:cxn ang="0">
                  <a:pos x="551" y="13"/>
                </a:cxn>
                <a:cxn ang="0">
                  <a:pos x="485" y="534"/>
                </a:cxn>
                <a:cxn ang="0">
                  <a:pos x="459" y="475"/>
                </a:cxn>
                <a:cxn ang="0">
                  <a:pos x="397" y="520"/>
                </a:cxn>
                <a:cxn ang="0">
                  <a:pos x="323" y="544"/>
                </a:cxn>
                <a:cxn ang="0">
                  <a:pos x="237" y="543"/>
                </a:cxn>
                <a:cxn ang="0">
                  <a:pos x="155" y="518"/>
                </a:cxn>
                <a:cxn ang="0">
                  <a:pos x="83" y="467"/>
                </a:cxn>
                <a:cxn ang="0">
                  <a:pos x="30" y="398"/>
                </a:cxn>
                <a:cxn ang="0">
                  <a:pos x="4" y="319"/>
                </a:cxn>
                <a:cxn ang="0">
                  <a:pos x="4" y="231"/>
                </a:cxn>
                <a:cxn ang="0">
                  <a:pos x="29" y="148"/>
                </a:cxn>
                <a:cxn ang="0">
                  <a:pos x="80" y="79"/>
                </a:cxn>
                <a:cxn ang="0">
                  <a:pos x="151" y="29"/>
                </a:cxn>
                <a:cxn ang="0">
                  <a:pos x="234" y="4"/>
                </a:cxn>
              </a:cxnLst>
              <a:rect l="0" t="0" r="r" b="b"/>
              <a:pathLst>
                <a:path w="551" h="546">
                  <a:moveTo>
                    <a:pt x="278" y="60"/>
                  </a:moveTo>
                  <a:lnTo>
                    <a:pt x="245" y="63"/>
                  </a:lnTo>
                  <a:lnTo>
                    <a:pt x="214" y="70"/>
                  </a:lnTo>
                  <a:lnTo>
                    <a:pt x="183" y="83"/>
                  </a:lnTo>
                  <a:lnTo>
                    <a:pt x="157" y="101"/>
                  </a:lnTo>
                  <a:lnTo>
                    <a:pt x="131" y="123"/>
                  </a:lnTo>
                  <a:lnTo>
                    <a:pt x="108" y="150"/>
                  </a:lnTo>
                  <a:lnTo>
                    <a:pt x="89" y="176"/>
                  </a:lnTo>
                  <a:lnTo>
                    <a:pt x="77" y="206"/>
                  </a:lnTo>
                  <a:lnTo>
                    <a:pt x="69" y="237"/>
                  </a:lnTo>
                  <a:lnTo>
                    <a:pt x="67" y="270"/>
                  </a:lnTo>
                  <a:lnTo>
                    <a:pt x="69" y="304"/>
                  </a:lnTo>
                  <a:lnTo>
                    <a:pt x="77" y="337"/>
                  </a:lnTo>
                  <a:lnTo>
                    <a:pt x="89" y="368"/>
                  </a:lnTo>
                  <a:lnTo>
                    <a:pt x="107" y="397"/>
                  </a:lnTo>
                  <a:lnTo>
                    <a:pt x="129" y="423"/>
                  </a:lnTo>
                  <a:lnTo>
                    <a:pt x="156" y="446"/>
                  </a:lnTo>
                  <a:lnTo>
                    <a:pt x="183" y="464"/>
                  </a:lnTo>
                  <a:lnTo>
                    <a:pt x="214" y="476"/>
                  </a:lnTo>
                  <a:lnTo>
                    <a:pt x="246" y="484"/>
                  </a:lnTo>
                  <a:lnTo>
                    <a:pt x="281" y="486"/>
                  </a:lnTo>
                  <a:lnTo>
                    <a:pt x="313" y="484"/>
                  </a:lnTo>
                  <a:lnTo>
                    <a:pt x="343" y="476"/>
                  </a:lnTo>
                  <a:lnTo>
                    <a:pt x="372" y="464"/>
                  </a:lnTo>
                  <a:lnTo>
                    <a:pt x="398" y="446"/>
                  </a:lnTo>
                  <a:lnTo>
                    <a:pt x="423" y="423"/>
                  </a:lnTo>
                  <a:lnTo>
                    <a:pt x="446" y="397"/>
                  </a:lnTo>
                  <a:lnTo>
                    <a:pt x="464" y="371"/>
                  </a:lnTo>
                  <a:lnTo>
                    <a:pt x="475" y="340"/>
                  </a:lnTo>
                  <a:lnTo>
                    <a:pt x="482" y="310"/>
                  </a:lnTo>
                  <a:lnTo>
                    <a:pt x="485" y="278"/>
                  </a:lnTo>
                  <a:lnTo>
                    <a:pt x="482" y="242"/>
                  </a:lnTo>
                  <a:lnTo>
                    <a:pt x="475" y="209"/>
                  </a:lnTo>
                  <a:lnTo>
                    <a:pt x="464" y="177"/>
                  </a:lnTo>
                  <a:lnTo>
                    <a:pt x="447" y="150"/>
                  </a:lnTo>
                  <a:lnTo>
                    <a:pt x="426" y="123"/>
                  </a:lnTo>
                  <a:lnTo>
                    <a:pt x="401" y="101"/>
                  </a:lnTo>
                  <a:lnTo>
                    <a:pt x="374" y="83"/>
                  </a:lnTo>
                  <a:lnTo>
                    <a:pt x="344" y="70"/>
                  </a:lnTo>
                  <a:lnTo>
                    <a:pt x="312" y="63"/>
                  </a:lnTo>
                  <a:lnTo>
                    <a:pt x="278" y="60"/>
                  </a:lnTo>
                  <a:close/>
                  <a:moveTo>
                    <a:pt x="280" y="0"/>
                  </a:moveTo>
                  <a:lnTo>
                    <a:pt x="322" y="3"/>
                  </a:lnTo>
                  <a:lnTo>
                    <a:pt x="361" y="11"/>
                  </a:lnTo>
                  <a:lnTo>
                    <a:pt x="397" y="26"/>
                  </a:lnTo>
                  <a:lnTo>
                    <a:pt x="430" y="47"/>
                  </a:lnTo>
                  <a:lnTo>
                    <a:pt x="459" y="73"/>
                  </a:lnTo>
                  <a:lnTo>
                    <a:pt x="485" y="104"/>
                  </a:lnTo>
                  <a:lnTo>
                    <a:pt x="485" y="13"/>
                  </a:lnTo>
                  <a:lnTo>
                    <a:pt x="551" y="13"/>
                  </a:lnTo>
                  <a:lnTo>
                    <a:pt x="551" y="534"/>
                  </a:lnTo>
                  <a:lnTo>
                    <a:pt x="485" y="534"/>
                  </a:lnTo>
                  <a:lnTo>
                    <a:pt x="485" y="443"/>
                  </a:lnTo>
                  <a:lnTo>
                    <a:pt x="459" y="475"/>
                  </a:lnTo>
                  <a:lnTo>
                    <a:pt x="428" y="500"/>
                  </a:lnTo>
                  <a:lnTo>
                    <a:pt x="397" y="520"/>
                  </a:lnTo>
                  <a:lnTo>
                    <a:pt x="362" y="535"/>
                  </a:lnTo>
                  <a:lnTo>
                    <a:pt x="323" y="544"/>
                  </a:lnTo>
                  <a:lnTo>
                    <a:pt x="283" y="546"/>
                  </a:lnTo>
                  <a:lnTo>
                    <a:pt x="237" y="543"/>
                  </a:lnTo>
                  <a:lnTo>
                    <a:pt x="195" y="534"/>
                  </a:lnTo>
                  <a:lnTo>
                    <a:pt x="155" y="518"/>
                  </a:lnTo>
                  <a:lnTo>
                    <a:pt x="117" y="496"/>
                  </a:lnTo>
                  <a:lnTo>
                    <a:pt x="83" y="467"/>
                  </a:lnTo>
                  <a:lnTo>
                    <a:pt x="53" y="435"/>
                  </a:lnTo>
                  <a:lnTo>
                    <a:pt x="30" y="398"/>
                  </a:lnTo>
                  <a:lnTo>
                    <a:pt x="14" y="361"/>
                  </a:lnTo>
                  <a:lnTo>
                    <a:pt x="4" y="319"/>
                  </a:lnTo>
                  <a:lnTo>
                    <a:pt x="0" y="276"/>
                  </a:lnTo>
                  <a:lnTo>
                    <a:pt x="4" y="231"/>
                  </a:lnTo>
                  <a:lnTo>
                    <a:pt x="13" y="188"/>
                  </a:lnTo>
                  <a:lnTo>
                    <a:pt x="29" y="148"/>
                  </a:lnTo>
                  <a:lnTo>
                    <a:pt x="52" y="112"/>
                  </a:lnTo>
                  <a:lnTo>
                    <a:pt x="80" y="79"/>
                  </a:lnTo>
                  <a:lnTo>
                    <a:pt x="114" y="50"/>
                  </a:lnTo>
                  <a:lnTo>
                    <a:pt x="151" y="29"/>
                  </a:lnTo>
                  <a:lnTo>
                    <a:pt x="191" y="13"/>
                  </a:lnTo>
                  <a:lnTo>
                    <a:pt x="234" y="4"/>
                  </a:lnTo>
                  <a:lnTo>
                    <a:pt x="28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12"/>
            <p:cNvSpPr>
              <a:spLocks/>
            </p:cNvSpPr>
            <p:nvPr/>
          </p:nvSpPr>
          <p:spPr bwMode="auto">
            <a:xfrm>
              <a:off x="7426590" y="3396343"/>
              <a:ext cx="499743" cy="581400"/>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534"/>
                </a:cxn>
                <a:cxn ang="0">
                  <a:pos x="392" y="534"/>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534"/>
                </a:cxn>
                <a:cxn ang="0">
                  <a:pos x="0" y="534"/>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59" h="534">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534"/>
                  </a:lnTo>
                  <a:lnTo>
                    <a:pt x="392" y="534"/>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534"/>
                  </a:lnTo>
                  <a:lnTo>
                    <a:pt x="0" y="534"/>
                  </a:lnTo>
                  <a:lnTo>
                    <a:pt x="0" y="13"/>
                  </a:lnTo>
                  <a:lnTo>
                    <a:pt x="67" y="13"/>
                  </a:lnTo>
                  <a:lnTo>
                    <a:pt x="67" y="80"/>
                  </a:lnTo>
                  <a:lnTo>
                    <a:pt x="93" y="55"/>
                  </a:lnTo>
                  <a:lnTo>
                    <a:pt x="118" y="34"/>
                  </a:lnTo>
                  <a:lnTo>
                    <a:pt x="144" y="19"/>
                  </a:lnTo>
                  <a:lnTo>
                    <a:pt x="170" y="9"/>
                  </a:lnTo>
                  <a:lnTo>
                    <a:pt x="198" y="3"/>
                  </a:lnTo>
                  <a:lnTo>
                    <a:pt x="228"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13"/>
            <p:cNvSpPr>
              <a:spLocks noEditPoints="1"/>
            </p:cNvSpPr>
            <p:nvPr/>
          </p:nvSpPr>
          <p:spPr bwMode="auto">
            <a:xfrm>
              <a:off x="8072227" y="3267869"/>
              <a:ext cx="72948" cy="709874"/>
            </a:xfrm>
            <a:custGeom>
              <a:avLst/>
              <a:gdLst/>
              <a:ahLst/>
              <a:cxnLst>
                <a:cxn ang="0">
                  <a:pos x="0" y="131"/>
                </a:cxn>
                <a:cxn ang="0">
                  <a:pos x="67" y="131"/>
                </a:cxn>
                <a:cxn ang="0">
                  <a:pos x="67" y="652"/>
                </a:cxn>
                <a:cxn ang="0">
                  <a:pos x="0" y="652"/>
                </a:cxn>
                <a:cxn ang="0">
                  <a:pos x="0" y="131"/>
                </a:cxn>
                <a:cxn ang="0">
                  <a:pos x="0" y="0"/>
                </a:cxn>
                <a:cxn ang="0">
                  <a:pos x="67" y="0"/>
                </a:cxn>
                <a:cxn ang="0">
                  <a:pos x="67" y="67"/>
                </a:cxn>
                <a:cxn ang="0">
                  <a:pos x="0" y="67"/>
                </a:cxn>
                <a:cxn ang="0">
                  <a:pos x="0" y="0"/>
                </a:cxn>
              </a:cxnLst>
              <a:rect l="0" t="0" r="r" b="b"/>
              <a:pathLst>
                <a:path w="67" h="652">
                  <a:moveTo>
                    <a:pt x="0" y="131"/>
                  </a:moveTo>
                  <a:lnTo>
                    <a:pt x="67" y="131"/>
                  </a:lnTo>
                  <a:lnTo>
                    <a:pt x="67" y="652"/>
                  </a:lnTo>
                  <a:lnTo>
                    <a:pt x="0" y="652"/>
                  </a:lnTo>
                  <a:lnTo>
                    <a:pt x="0" y="131"/>
                  </a:lnTo>
                  <a:close/>
                  <a:moveTo>
                    <a:pt x="0" y="0"/>
                  </a:moveTo>
                  <a:lnTo>
                    <a:pt x="67" y="0"/>
                  </a:lnTo>
                  <a:lnTo>
                    <a:pt x="67" y="67"/>
                  </a:lnTo>
                  <a:lnTo>
                    <a:pt x="0" y="6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 name="Freeform 14"/>
            <p:cNvSpPr>
              <a:spLocks/>
            </p:cNvSpPr>
            <p:nvPr/>
          </p:nvSpPr>
          <p:spPr bwMode="auto">
            <a:xfrm>
              <a:off x="5294789" y="3385456"/>
              <a:ext cx="1295629" cy="605353"/>
            </a:xfrm>
            <a:custGeom>
              <a:avLst/>
              <a:gdLst/>
              <a:ahLst/>
              <a:cxnLst>
                <a:cxn ang="0">
                  <a:pos x="928" y="4"/>
                </a:cxn>
                <a:cxn ang="0">
                  <a:pos x="1011" y="29"/>
                </a:cxn>
                <a:cxn ang="0">
                  <a:pos x="1083" y="79"/>
                </a:cxn>
                <a:cxn ang="0">
                  <a:pos x="1134" y="148"/>
                </a:cxn>
                <a:cxn ang="0">
                  <a:pos x="1160" y="227"/>
                </a:cxn>
                <a:cxn ang="0">
                  <a:pos x="1163" y="278"/>
                </a:cxn>
                <a:cxn ang="0">
                  <a:pos x="1131" y="337"/>
                </a:cxn>
                <a:cxn ang="0">
                  <a:pos x="1097" y="278"/>
                </a:cxn>
                <a:cxn ang="0">
                  <a:pos x="1094" y="236"/>
                </a:cxn>
                <a:cxn ang="0">
                  <a:pos x="1075" y="176"/>
                </a:cxn>
                <a:cxn ang="0">
                  <a:pos x="1035" y="122"/>
                </a:cxn>
                <a:cxn ang="0">
                  <a:pos x="982" y="82"/>
                </a:cxn>
                <a:cxn ang="0">
                  <a:pos x="922" y="63"/>
                </a:cxn>
                <a:cxn ang="0">
                  <a:pos x="862" y="62"/>
                </a:cxn>
                <a:cxn ang="0">
                  <a:pos x="810" y="75"/>
                </a:cxn>
                <a:cxn ang="0">
                  <a:pos x="764" y="102"/>
                </a:cxn>
                <a:cxn ang="0">
                  <a:pos x="729" y="136"/>
                </a:cxn>
                <a:cxn ang="0">
                  <a:pos x="699" y="180"/>
                </a:cxn>
                <a:cxn ang="0">
                  <a:pos x="678" y="215"/>
                </a:cxn>
                <a:cxn ang="0">
                  <a:pos x="652" y="259"/>
                </a:cxn>
                <a:cxn ang="0">
                  <a:pos x="621" y="306"/>
                </a:cxn>
                <a:cxn ang="0">
                  <a:pos x="593" y="350"/>
                </a:cxn>
                <a:cxn ang="0">
                  <a:pos x="573" y="378"/>
                </a:cxn>
                <a:cxn ang="0">
                  <a:pos x="521" y="441"/>
                </a:cxn>
                <a:cxn ang="0">
                  <a:pos x="470" y="494"/>
                </a:cxn>
                <a:cxn ang="0">
                  <a:pos x="430" y="524"/>
                </a:cxn>
                <a:cxn ang="0">
                  <a:pos x="371" y="548"/>
                </a:cxn>
                <a:cxn ang="0">
                  <a:pos x="304" y="556"/>
                </a:cxn>
                <a:cxn ang="0">
                  <a:pos x="215" y="544"/>
                </a:cxn>
                <a:cxn ang="0">
                  <a:pos x="138" y="505"/>
                </a:cxn>
                <a:cxn ang="0">
                  <a:pos x="76" y="443"/>
                </a:cxn>
                <a:cxn ang="0">
                  <a:pos x="35" y="369"/>
                </a:cxn>
                <a:cxn ang="0">
                  <a:pos x="23" y="284"/>
                </a:cxn>
                <a:cxn ang="0">
                  <a:pos x="59" y="225"/>
                </a:cxn>
                <a:cxn ang="0">
                  <a:pos x="89" y="284"/>
                </a:cxn>
                <a:cxn ang="0">
                  <a:pos x="99" y="349"/>
                </a:cxn>
                <a:cxn ang="0">
                  <a:pos x="128" y="406"/>
                </a:cxn>
                <a:cxn ang="0">
                  <a:pos x="176" y="455"/>
                </a:cxn>
                <a:cxn ang="0">
                  <a:pos x="233" y="486"/>
                </a:cxn>
                <a:cxn ang="0">
                  <a:pos x="298" y="496"/>
                </a:cxn>
                <a:cxn ang="0">
                  <a:pos x="363" y="486"/>
                </a:cxn>
                <a:cxn ang="0">
                  <a:pos x="421" y="455"/>
                </a:cxn>
                <a:cxn ang="0">
                  <a:pos x="431" y="446"/>
                </a:cxn>
                <a:cxn ang="0">
                  <a:pos x="478" y="398"/>
                </a:cxn>
                <a:cxn ang="0">
                  <a:pos x="524" y="342"/>
                </a:cxn>
                <a:cxn ang="0">
                  <a:pos x="540" y="318"/>
                </a:cxn>
                <a:cxn ang="0">
                  <a:pos x="579" y="260"/>
                </a:cxn>
                <a:cxn ang="0">
                  <a:pos x="609" y="211"/>
                </a:cxn>
                <a:cxn ang="0">
                  <a:pos x="635" y="168"/>
                </a:cxn>
                <a:cxn ang="0">
                  <a:pos x="663" y="121"/>
                </a:cxn>
                <a:cxn ang="0">
                  <a:pos x="686" y="89"/>
                </a:cxn>
                <a:cxn ang="0">
                  <a:pos x="743" y="39"/>
                </a:cxn>
                <a:cxn ang="0">
                  <a:pos x="809" y="10"/>
                </a:cxn>
                <a:cxn ang="0">
                  <a:pos x="883" y="0"/>
                </a:cxn>
              </a:cxnLst>
              <a:rect l="0" t="0" r="r" b="b"/>
              <a:pathLst>
                <a:path w="1190" h="556">
                  <a:moveTo>
                    <a:pt x="883" y="0"/>
                  </a:moveTo>
                  <a:lnTo>
                    <a:pt x="928" y="4"/>
                  </a:lnTo>
                  <a:lnTo>
                    <a:pt x="971" y="13"/>
                  </a:lnTo>
                  <a:lnTo>
                    <a:pt x="1011" y="29"/>
                  </a:lnTo>
                  <a:lnTo>
                    <a:pt x="1049" y="50"/>
                  </a:lnTo>
                  <a:lnTo>
                    <a:pt x="1083" y="79"/>
                  </a:lnTo>
                  <a:lnTo>
                    <a:pt x="1112" y="112"/>
                  </a:lnTo>
                  <a:lnTo>
                    <a:pt x="1134" y="148"/>
                  </a:lnTo>
                  <a:lnTo>
                    <a:pt x="1151" y="186"/>
                  </a:lnTo>
                  <a:lnTo>
                    <a:pt x="1160" y="227"/>
                  </a:lnTo>
                  <a:lnTo>
                    <a:pt x="1163" y="271"/>
                  </a:lnTo>
                  <a:lnTo>
                    <a:pt x="1163" y="278"/>
                  </a:lnTo>
                  <a:lnTo>
                    <a:pt x="1190" y="278"/>
                  </a:lnTo>
                  <a:lnTo>
                    <a:pt x="1131" y="337"/>
                  </a:lnTo>
                  <a:lnTo>
                    <a:pt x="1072" y="278"/>
                  </a:lnTo>
                  <a:lnTo>
                    <a:pt x="1097" y="278"/>
                  </a:lnTo>
                  <a:lnTo>
                    <a:pt x="1097" y="270"/>
                  </a:lnTo>
                  <a:lnTo>
                    <a:pt x="1094" y="236"/>
                  </a:lnTo>
                  <a:lnTo>
                    <a:pt x="1087" y="205"/>
                  </a:lnTo>
                  <a:lnTo>
                    <a:pt x="1075" y="176"/>
                  </a:lnTo>
                  <a:lnTo>
                    <a:pt x="1058" y="148"/>
                  </a:lnTo>
                  <a:lnTo>
                    <a:pt x="1035" y="122"/>
                  </a:lnTo>
                  <a:lnTo>
                    <a:pt x="1010" y="99"/>
                  </a:lnTo>
                  <a:lnTo>
                    <a:pt x="982" y="82"/>
                  </a:lnTo>
                  <a:lnTo>
                    <a:pt x="954" y="70"/>
                  </a:lnTo>
                  <a:lnTo>
                    <a:pt x="922" y="63"/>
                  </a:lnTo>
                  <a:lnTo>
                    <a:pt x="889" y="60"/>
                  </a:lnTo>
                  <a:lnTo>
                    <a:pt x="862" y="62"/>
                  </a:lnTo>
                  <a:lnTo>
                    <a:pt x="835" y="67"/>
                  </a:lnTo>
                  <a:lnTo>
                    <a:pt x="810" y="75"/>
                  </a:lnTo>
                  <a:lnTo>
                    <a:pt x="786" y="87"/>
                  </a:lnTo>
                  <a:lnTo>
                    <a:pt x="764" y="102"/>
                  </a:lnTo>
                  <a:lnTo>
                    <a:pt x="743" y="121"/>
                  </a:lnTo>
                  <a:lnTo>
                    <a:pt x="729" y="136"/>
                  </a:lnTo>
                  <a:lnTo>
                    <a:pt x="716" y="152"/>
                  </a:lnTo>
                  <a:lnTo>
                    <a:pt x="699" y="180"/>
                  </a:lnTo>
                  <a:lnTo>
                    <a:pt x="690" y="196"/>
                  </a:lnTo>
                  <a:lnTo>
                    <a:pt x="678" y="215"/>
                  </a:lnTo>
                  <a:lnTo>
                    <a:pt x="666" y="236"/>
                  </a:lnTo>
                  <a:lnTo>
                    <a:pt x="652" y="259"/>
                  </a:lnTo>
                  <a:lnTo>
                    <a:pt x="637" y="283"/>
                  </a:lnTo>
                  <a:lnTo>
                    <a:pt x="621" y="306"/>
                  </a:lnTo>
                  <a:lnTo>
                    <a:pt x="607" y="330"/>
                  </a:lnTo>
                  <a:lnTo>
                    <a:pt x="593" y="350"/>
                  </a:lnTo>
                  <a:lnTo>
                    <a:pt x="582" y="367"/>
                  </a:lnTo>
                  <a:lnTo>
                    <a:pt x="573" y="378"/>
                  </a:lnTo>
                  <a:lnTo>
                    <a:pt x="545" y="413"/>
                  </a:lnTo>
                  <a:lnTo>
                    <a:pt x="521" y="441"/>
                  </a:lnTo>
                  <a:lnTo>
                    <a:pt x="500" y="463"/>
                  </a:lnTo>
                  <a:lnTo>
                    <a:pt x="470" y="494"/>
                  </a:lnTo>
                  <a:lnTo>
                    <a:pt x="450" y="511"/>
                  </a:lnTo>
                  <a:lnTo>
                    <a:pt x="430" y="524"/>
                  </a:lnTo>
                  <a:lnTo>
                    <a:pt x="401" y="538"/>
                  </a:lnTo>
                  <a:lnTo>
                    <a:pt x="371" y="548"/>
                  </a:lnTo>
                  <a:lnTo>
                    <a:pt x="338" y="554"/>
                  </a:lnTo>
                  <a:lnTo>
                    <a:pt x="304" y="556"/>
                  </a:lnTo>
                  <a:lnTo>
                    <a:pt x="258" y="553"/>
                  </a:lnTo>
                  <a:lnTo>
                    <a:pt x="215" y="544"/>
                  </a:lnTo>
                  <a:lnTo>
                    <a:pt x="175" y="528"/>
                  </a:lnTo>
                  <a:lnTo>
                    <a:pt x="138" y="505"/>
                  </a:lnTo>
                  <a:lnTo>
                    <a:pt x="104" y="476"/>
                  </a:lnTo>
                  <a:lnTo>
                    <a:pt x="76" y="443"/>
                  </a:lnTo>
                  <a:lnTo>
                    <a:pt x="53" y="408"/>
                  </a:lnTo>
                  <a:lnTo>
                    <a:pt x="35" y="369"/>
                  </a:lnTo>
                  <a:lnTo>
                    <a:pt x="27" y="328"/>
                  </a:lnTo>
                  <a:lnTo>
                    <a:pt x="23" y="284"/>
                  </a:lnTo>
                  <a:lnTo>
                    <a:pt x="0" y="284"/>
                  </a:lnTo>
                  <a:lnTo>
                    <a:pt x="59" y="225"/>
                  </a:lnTo>
                  <a:lnTo>
                    <a:pt x="118" y="284"/>
                  </a:lnTo>
                  <a:lnTo>
                    <a:pt x="89" y="284"/>
                  </a:lnTo>
                  <a:lnTo>
                    <a:pt x="92" y="318"/>
                  </a:lnTo>
                  <a:lnTo>
                    <a:pt x="99" y="349"/>
                  </a:lnTo>
                  <a:lnTo>
                    <a:pt x="112" y="378"/>
                  </a:lnTo>
                  <a:lnTo>
                    <a:pt x="128" y="406"/>
                  </a:lnTo>
                  <a:lnTo>
                    <a:pt x="150" y="432"/>
                  </a:lnTo>
                  <a:lnTo>
                    <a:pt x="176" y="455"/>
                  </a:lnTo>
                  <a:lnTo>
                    <a:pt x="204" y="474"/>
                  </a:lnTo>
                  <a:lnTo>
                    <a:pt x="233" y="486"/>
                  </a:lnTo>
                  <a:lnTo>
                    <a:pt x="264" y="494"/>
                  </a:lnTo>
                  <a:lnTo>
                    <a:pt x="298" y="496"/>
                  </a:lnTo>
                  <a:lnTo>
                    <a:pt x="332" y="494"/>
                  </a:lnTo>
                  <a:lnTo>
                    <a:pt x="363" y="486"/>
                  </a:lnTo>
                  <a:lnTo>
                    <a:pt x="393" y="472"/>
                  </a:lnTo>
                  <a:lnTo>
                    <a:pt x="421" y="455"/>
                  </a:lnTo>
                  <a:lnTo>
                    <a:pt x="423" y="452"/>
                  </a:lnTo>
                  <a:lnTo>
                    <a:pt x="431" y="446"/>
                  </a:lnTo>
                  <a:lnTo>
                    <a:pt x="459" y="418"/>
                  </a:lnTo>
                  <a:lnTo>
                    <a:pt x="478" y="398"/>
                  </a:lnTo>
                  <a:lnTo>
                    <a:pt x="499" y="373"/>
                  </a:lnTo>
                  <a:lnTo>
                    <a:pt x="524" y="342"/>
                  </a:lnTo>
                  <a:lnTo>
                    <a:pt x="532" y="332"/>
                  </a:lnTo>
                  <a:lnTo>
                    <a:pt x="540" y="318"/>
                  </a:lnTo>
                  <a:lnTo>
                    <a:pt x="552" y="301"/>
                  </a:lnTo>
                  <a:lnTo>
                    <a:pt x="579" y="260"/>
                  </a:lnTo>
                  <a:lnTo>
                    <a:pt x="594" y="236"/>
                  </a:lnTo>
                  <a:lnTo>
                    <a:pt x="609" y="211"/>
                  </a:lnTo>
                  <a:lnTo>
                    <a:pt x="623" y="188"/>
                  </a:lnTo>
                  <a:lnTo>
                    <a:pt x="635" y="168"/>
                  </a:lnTo>
                  <a:lnTo>
                    <a:pt x="643" y="152"/>
                  </a:lnTo>
                  <a:lnTo>
                    <a:pt x="663" y="121"/>
                  </a:lnTo>
                  <a:lnTo>
                    <a:pt x="683" y="93"/>
                  </a:lnTo>
                  <a:lnTo>
                    <a:pt x="686" y="89"/>
                  </a:lnTo>
                  <a:lnTo>
                    <a:pt x="714" y="62"/>
                  </a:lnTo>
                  <a:lnTo>
                    <a:pt x="743" y="39"/>
                  </a:lnTo>
                  <a:lnTo>
                    <a:pt x="775" y="21"/>
                  </a:lnTo>
                  <a:lnTo>
                    <a:pt x="809" y="10"/>
                  </a:lnTo>
                  <a:lnTo>
                    <a:pt x="844" y="3"/>
                  </a:lnTo>
                  <a:lnTo>
                    <a:pt x="883"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 name="Freeform 15"/>
            <p:cNvSpPr>
              <a:spLocks/>
            </p:cNvSpPr>
            <p:nvPr/>
          </p:nvSpPr>
          <p:spPr bwMode="auto">
            <a:xfrm>
              <a:off x="4707946" y="3410498"/>
              <a:ext cx="317919" cy="614063"/>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33" y="473"/>
                </a:cxn>
                <a:cxn ang="0">
                  <a:pos x="233" y="446"/>
                </a:cxn>
                <a:cxn ang="0">
                  <a:pos x="292" y="505"/>
                </a:cxn>
                <a:cxn ang="0">
                  <a:pos x="233" y="564"/>
                </a:cxn>
                <a:cxn ang="0">
                  <a:pos x="233" y="533"/>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292" h="564">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33" y="473"/>
                  </a:lnTo>
                  <a:lnTo>
                    <a:pt x="233" y="446"/>
                  </a:lnTo>
                  <a:lnTo>
                    <a:pt x="292" y="505"/>
                  </a:lnTo>
                  <a:lnTo>
                    <a:pt x="233" y="564"/>
                  </a:lnTo>
                  <a:lnTo>
                    <a:pt x="233" y="533"/>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16"/>
            <p:cNvSpPr>
              <a:spLocks/>
            </p:cNvSpPr>
            <p:nvPr/>
          </p:nvSpPr>
          <p:spPr bwMode="auto">
            <a:xfrm>
              <a:off x="8042830" y="3493244"/>
              <a:ext cx="128474" cy="484500"/>
            </a:xfrm>
            <a:custGeom>
              <a:avLst/>
              <a:gdLst/>
              <a:ahLst/>
              <a:cxnLst>
                <a:cxn ang="0">
                  <a:pos x="59" y="0"/>
                </a:cxn>
                <a:cxn ang="0">
                  <a:pos x="118" y="59"/>
                </a:cxn>
                <a:cxn ang="0">
                  <a:pos x="94" y="59"/>
                </a:cxn>
                <a:cxn ang="0">
                  <a:pos x="94" y="445"/>
                </a:cxn>
                <a:cxn ang="0">
                  <a:pos x="27" y="445"/>
                </a:cxn>
                <a:cxn ang="0">
                  <a:pos x="27" y="59"/>
                </a:cxn>
                <a:cxn ang="0">
                  <a:pos x="0" y="59"/>
                </a:cxn>
                <a:cxn ang="0">
                  <a:pos x="59" y="0"/>
                </a:cxn>
              </a:cxnLst>
              <a:rect l="0" t="0" r="r" b="b"/>
              <a:pathLst>
                <a:path w="118" h="445">
                  <a:moveTo>
                    <a:pt x="59" y="0"/>
                  </a:moveTo>
                  <a:lnTo>
                    <a:pt x="118" y="59"/>
                  </a:lnTo>
                  <a:lnTo>
                    <a:pt x="94" y="59"/>
                  </a:lnTo>
                  <a:lnTo>
                    <a:pt x="94" y="445"/>
                  </a:lnTo>
                  <a:lnTo>
                    <a:pt x="27" y="445"/>
                  </a:lnTo>
                  <a:lnTo>
                    <a:pt x="27"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 name="Freeform 17"/>
            <p:cNvSpPr>
              <a:spLocks/>
            </p:cNvSpPr>
            <p:nvPr/>
          </p:nvSpPr>
          <p:spPr bwMode="auto">
            <a:xfrm>
              <a:off x="6641591" y="3631517"/>
              <a:ext cx="635838" cy="359292"/>
            </a:xfrm>
            <a:custGeom>
              <a:avLst/>
              <a:gdLst/>
              <a:ahLst/>
              <a:cxnLst>
                <a:cxn ang="0">
                  <a:pos x="59" y="0"/>
                </a:cxn>
                <a:cxn ang="0">
                  <a:pos x="120" y="58"/>
                </a:cxn>
                <a:cxn ang="0">
                  <a:pos x="100" y="58"/>
                </a:cxn>
                <a:cxn ang="0">
                  <a:pos x="102" y="92"/>
                </a:cxn>
                <a:cxn ang="0">
                  <a:pos x="111" y="123"/>
                </a:cxn>
                <a:cxn ang="0">
                  <a:pos x="122" y="153"/>
                </a:cxn>
                <a:cxn ang="0">
                  <a:pos x="140" y="181"/>
                </a:cxn>
                <a:cxn ang="0">
                  <a:pos x="162" y="207"/>
                </a:cxn>
                <a:cxn ang="0">
                  <a:pos x="189" y="230"/>
                </a:cxn>
                <a:cxn ang="0">
                  <a:pos x="216" y="248"/>
                </a:cxn>
                <a:cxn ang="0">
                  <a:pos x="247" y="260"/>
                </a:cxn>
                <a:cxn ang="0">
                  <a:pos x="279" y="268"/>
                </a:cxn>
                <a:cxn ang="0">
                  <a:pos x="314" y="270"/>
                </a:cxn>
                <a:cxn ang="0">
                  <a:pos x="346" y="268"/>
                </a:cxn>
                <a:cxn ang="0">
                  <a:pos x="376" y="260"/>
                </a:cxn>
                <a:cxn ang="0">
                  <a:pos x="405" y="248"/>
                </a:cxn>
                <a:cxn ang="0">
                  <a:pos x="431" y="230"/>
                </a:cxn>
                <a:cxn ang="0">
                  <a:pos x="456" y="207"/>
                </a:cxn>
                <a:cxn ang="0">
                  <a:pos x="479" y="181"/>
                </a:cxn>
                <a:cxn ang="0">
                  <a:pos x="497" y="155"/>
                </a:cxn>
                <a:cxn ang="0">
                  <a:pos x="508" y="124"/>
                </a:cxn>
                <a:cxn ang="0">
                  <a:pos x="515" y="94"/>
                </a:cxn>
                <a:cxn ang="0">
                  <a:pos x="518" y="62"/>
                </a:cxn>
                <a:cxn ang="0">
                  <a:pos x="518" y="52"/>
                </a:cxn>
                <a:cxn ang="0">
                  <a:pos x="584" y="52"/>
                </a:cxn>
                <a:cxn ang="0">
                  <a:pos x="584" y="318"/>
                </a:cxn>
                <a:cxn ang="0">
                  <a:pos x="518" y="318"/>
                </a:cxn>
                <a:cxn ang="0">
                  <a:pos x="518" y="227"/>
                </a:cxn>
                <a:cxn ang="0">
                  <a:pos x="492" y="259"/>
                </a:cxn>
                <a:cxn ang="0">
                  <a:pos x="461" y="284"/>
                </a:cxn>
                <a:cxn ang="0">
                  <a:pos x="430" y="304"/>
                </a:cxn>
                <a:cxn ang="0">
                  <a:pos x="395" y="319"/>
                </a:cxn>
                <a:cxn ang="0">
                  <a:pos x="356" y="328"/>
                </a:cxn>
                <a:cxn ang="0">
                  <a:pos x="316" y="330"/>
                </a:cxn>
                <a:cxn ang="0">
                  <a:pos x="270" y="327"/>
                </a:cxn>
                <a:cxn ang="0">
                  <a:pos x="228" y="318"/>
                </a:cxn>
                <a:cxn ang="0">
                  <a:pos x="188" y="302"/>
                </a:cxn>
                <a:cxn ang="0">
                  <a:pos x="150" y="280"/>
                </a:cxn>
                <a:cxn ang="0">
                  <a:pos x="116" y="251"/>
                </a:cxn>
                <a:cxn ang="0">
                  <a:pos x="86" y="219"/>
                </a:cxn>
                <a:cxn ang="0">
                  <a:pos x="63" y="182"/>
                </a:cxn>
                <a:cxn ang="0">
                  <a:pos x="47" y="145"/>
                </a:cxn>
                <a:cxn ang="0">
                  <a:pos x="37" y="103"/>
                </a:cxn>
                <a:cxn ang="0">
                  <a:pos x="33" y="60"/>
                </a:cxn>
                <a:cxn ang="0">
                  <a:pos x="33" y="58"/>
                </a:cxn>
                <a:cxn ang="0">
                  <a:pos x="0" y="58"/>
                </a:cxn>
                <a:cxn ang="0">
                  <a:pos x="59" y="0"/>
                </a:cxn>
              </a:cxnLst>
              <a:rect l="0" t="0" r="r" b="b"/>
              <a:pathLst>
                <a:path w="584" h="330">
                  <a:moveTo>
                    <a:pt x="59" y="0"/>
                  </a:moveTo>
                  <a:lnTo>
                    <a:pt x="120" y="58"/>
                  </a:lnTo>
                  <a:lnTo>
                    <a:pt x="100" y="58"/>
                  </a:lnTo>
                  <a:lnTo>
                    <a:pt x="102" y="92"/>
                  </a:lnTo>
                  <a:lnTo>
                    <a:pt x="111" y="123"/>
                  </a:lnTo>
                  <a:lnTo>
                    <a:pt x="122" y="153"/>
                  </a:lnTo>
                  <a:lnTo>
                    <a:pt x="140" y="181"/>
                  </a:lnTo>
                  <a:lnTo>
                    <a:pt x="162" y="207"/>
                  </a:lnTo>
                  <a:lnTo>
                    <a:pt x="189" y="230"/>
                  </a:lnTo>
                  <a:lnTo>
                    <a:pt x="216" y="248"/>
                  </a:lnTo>
                  <a:lnTo>
                    <a:pt x="247" y="260"/>
                  </a:lnTo>
                  <a:lnTo>
                    <a:pt x="279" y="268"/>
                  </a:lnTo>
                  <a:lnTo>
                    <a:pt x="314" y="270"/>
                  </a:lnTo>
                  <a:lnTo>
                    <a:pt x="346" y="268"/>
                  </a:lnTo>
                  <a:lnTo>
                    <a:pt x="376" y="260"/>
                  </a:lnTo>
                  <a:lnTo>
                    <a:pt x="405" y="248"/>
                  </a:lnTo>
                  <a:lnTo>
                    <a:pt x="431" y="230"/>
                  </a:lnTo>
                  <a:lnTo>
                    <a:pt x="456" y="207"/>
                  </a:lnTo>
                  <a:lnTo>
                    <a:pt x="479" y="181"/>
                  </a:lnTo>
                  <a:lnTo>
                    <a:pt x="497" y="155"/>
                  </a:lnTo>
                  <a:lnTo>
                    <a:pt x="508" y="124"/>
                  </a:lnTo>
                  <a:lnTo>
                    <a:pt x="515" y="94"/>
                  </a:lnTo>
                  <a:lnTo>
                    <a:pt x="518" y="62"/>
                  </a:lnTo>
                  <a:lnTo>
                    <a:pt x="518" y="52"/>
                  </a:lnTo>
                  <a:lnTo>
                    <a:pt x="584" y="52"/>
                  </a:lnTo>
                  <a:lnTo>
                    <a:pt x="584" y="318"/>
                  </a:lnTo>
                  <a:lnTo>
                    <a:pt x="518" y="318"/>
                  </a:lnTo>
                  <a:lnTo>
                    <a:pt x="518" y="227"/>
                  </a:lnTo>
                  <a:lnTo>
                    <a:pt x="492" y="259"/>
                  </a:lnTo>
                  <a:lnTo>
                    <a:pt x="461" y="284"/>
                  </a:lnTo>
                  <a:lnTo>
                    <a:pt x="430" y="304"/>
                  </a:lnTo>
                  <a:lnTo>
                    <a:pt x="395" y="319"/>
                  </a:lnTo>
                  <a:lnTo>
                    <a:pt x="356" y="328"/>
                  </a:lnTo>
                  <a:lnTo>
                    <a:pt x="316" y="330"/>
                  </a:lnTo>
                  <a:lnTo>
                    <a:pt x="270" y="327"/>
                  </a:lnTo>
                  <a:lnTo>
                    <a:pt x="228" y="318"/>
                  </a:lnTo>
                  <a:lnTo>
                    <a:pt x="188" y="302"/>
                  </a:lnTo>
                  <a:lnTo>
                    <a:pt x="150" y="280"/>
                  </a:lnTo>
                  <a:lnTo>
                    <a:pt x="116" y="251"/>
                  </a:lnTo>
                  <a:lnTo>
                    <a:pt x="86" y="219"/>
                  </a:lnTo>
                  <a:lnTo>
                    <a:pt x="63" y="182"/>
                  </a:lnTo>
                  <a:lnTo>
                    <a:pt x="47" y="145"/>
                  </a:lnTo>
                  <a:lnTo>
                    <a:pt x="37" y="103"/>
                  </a:lnTo>
                  <a:lnTo>
                    <a:pt x="33" y="60"/>
                  </a:lnTo>
                  <a:lnTo>
                    <a:pt x="33" y="58"/>
                  </a:lnTo>
                  <a:lnTo>
                    <a:pt x="0" y="58"/>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 name="Freeform 18"/>
            <p:cNvSpPr>
              <a:spLocks/>
            </p:cNvSpPr>
            <p:nvPr/>
          </p:nvSpPr>
          <p:spPr bwMode="auto">
            <a:xfrm>
              <a:off x="7426590" y="3396343"/>
              <a:ext cx="523696" cy="345139"/>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259"/>
                </a:cxn>
                <a:cxn ang="0">
                  <a:pos x="481" y="259"/>
                </a:cxn>
                <a:cxn ang="0">
                  <a:pos x="422" y="317"/>
                </a:cxn>
                <a:cxn ang="0">
                  <a:pos x="363" y="259"/>
                </a:cxn>
                <a:cxn ang="0">
                  <a:pos x="392" y="259"/>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268"/>
                </a:cxn>
                <a:cxn ang="0">
                  <a:pos x="0" y="268"/>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81" h="317">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259"/>
                  </a:lnTo>
                  <a:lnTo>
                    <a:pt x="481" y="259"/>
                  </a:lnTo>
                  <a:lnTo>
                    <a:pt x="422" y="317"/>
                  </a:lnTo>
                  <a:lnTo>
                    <a:pt x="363" y="259"/>
                  </a:lnTo>
                  <a:lnTo>
                    <a:pt x="392" y="259"/>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268"/>
                  </a:lnTo>
                  <a:lnTo>
                    <a:pt x="0" y="268"/>
                  </a:lnTo>
                  <a:lnTo>
                    <a:pt x="0" y="13"/>
                  </a:lnTo>
                  <a:lnTo>
                    <a:pt x="67" y="13"/>
                  </a:lnTo>
                  <a:lnTo>
                    <a:pt x="67" y="80"/>
                  </a:lnTo>
                  <a:lnTo>
                    <a:pt x="93" y="55"/>
                  </a:lnTo>
                  <a:lnTo>
                    <a:pt x="118" y="34"/>
                  </a:lnTo>
                  <a:lnTo>
                    <a:pt x="144" y="19"/>
                  </a:lnTo>
                  <a:lnTo>
                    <a:pt x="170" y="9"/>
                  </a:lnTo>
                  <a:lnTo>
                    <a:pt x="198" y="3"/>
                  </a:lnTo>
                  <a:lnTo>
                    <a:pt x="22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 name="Freeform 19"/>
            <p:cNvSpPr>
              <a:spLocks/>
            </p:cNvSpPr>
            <p:nvPr/>
          </p:nvSpPr>
          <p:spPr bwMode="auto">
            <a:xfrm>
              <a:off x="3670353" y="3240651"/>
              <a:ext cx="920006" cy="920006"/>
            </a:xfrm>
            <a:custGeom>
              <a:avLst/>
              <a:gdLst/>
              <a:ahLst/>
              <a:cxnLst>
                <a:cxn ang="0">
                  <a:pos x="422" y="0"/>
                </a:cxn>
                <a:cxn ang="0">
                  <a:pos x="470" y="2"/>
                </a:cxn>
                <a:cxn ang="0">
                  <a:pos x="516" y="11"/>
                </a:cxn>
                <a:cxn ang="0">
                  <a:pos x="561" y="24"/>
                </a:cxn>
                <a:cxn ang="0">
                  <a:pos x="604" y="41"/>
                </a:cxn>
                <a:cxn ang="0">
                  <a:pos x="644" y="63"/>
                </a:cxn>
                <a:cxn ang="0">
                  <a:pos x="644" y="318"/>
                </a:cxn>
                <a:cxn ang="0">
                  <a:pos x="701" y="318"/>
                </a:cxn>
                <a:cxn ang="0">
                  <a:pos x="701" y="105"/>
                </a:cxn>
                <a:cxn ang="0">
                  <a:pos x="736" y="141"/>
                </a:cxn>
                <a:cxn ang="0">
                  <a:pos x="767" y="179"/>
                </a:cxn>
                <a:cxn ang="0">
                  <a:pos x="795" y="222"/>
                </a:cxn>
                <a:cxn ang="0">
                  <a:pos x="816" y="269"/>
                </a:cxn>
                <a:cxn ang="0">
                  <a:pos x="832" y="318"/>
                </a:cxn>
                <a:cxn ang="0">
                  <a:pos x="842" y="369"/>
                </a:cxn>
                <a:cxn ang="0">
                  <a:pos x="845" y="423"/>
                </a:cxn>
                <a:cxn ang="0">
                  <a:pos x="842" y="480"/>
                </a:cxn>
                <a:cxn ang="0">
                  <a:pos x="830" y="535"/>
                </a:cxn>
                <a:cxn ang="0">
                  <a:pos x="811" y="588"/>
                </a:cxn>
                <a:cxn ang="0">
                  <a:pos x="788" y="635"/>
                </a:cxn>
                <a:cxn ang="0">
                  <a:pos x="757" y="681"/>
                </a:cxn>
                <a:cxn ang="0">
                  <a:pos x="721" y="721"/>
                </a:cxn>
                <a:cxn ang="0">
                  <a:pos x="681" y="757"/>
                </a:cxn>
                <a:cxn ang="0">
                  <a:pos x="636" y="787"/>
                </a:cxn>
                <a:cxn ang="0">
                  <a:pos x="587" y="813"/>
                </a:cxn>
                <a:cxn ang="0">
                  <a:pos x="535" y="830"/>
                </a:cxn>
                <a:cxn ang="0">
                  <a:pos x="480" y="841"/>
                </a:cxn>
                <a:cxn ang="0">
                  <a:pos x="422" y="845"/>
                </a:cxn>
                <a:cxn ang="0">
                  <a:pos x="366" y="841"/>
                </a:cxn>
                <a:cxn ang="0">
                  <a:pos x="310" y="830"/>
                </a:cxn>
                <a:cxn ang="0">
                  <a:pos x="257" y="813"/>
                </a:cxn>
                <a:cxn ang="0">
                  <a:pos x="210" y="787"/>
                </a:cxn>
                <a:cxn ang="0">
                  <a:pos x="165" y="757"/>
                </a:cxn>
                <a:cxn ang="0">
                  <a:pos x="124" y="721"/>
                </a:cxn>
                <a:cxn ang="0">
                  <a:pos x="88" y="681"/>
                </a:cxn>
                <a:cxn ang="0">
                  <a:pos x="58" y="635"/>
                </a:cxn>
                <a:cxn ang="0">
                  <a:pos x="33" y="588"/>
                </a:cxn>
                <a:cxn ang="0">
                  <a:pos x="15" y="535"/>
                </a:cxn>
                <a:cxn ang="0">
                  <a:pos x="4" y="480"/>
                </a:cxn>
                <a:cxn ang="0">
                  <a:pos x="0" y="423"/>
                </a:cxn>
                <a:cxn ang="0">
                  <a:pos x="4" y="365"/>
                </a:cxn>
                <a:cxn ang="0">
                  <a:pos x="15" y="310"/>
                </a:cxn>
                <a:cxn ang="0">
                  <a:pos x="33" y="259"/>
                </a:cxn>
                <a:cxn ang="0">
                  <a:pos x="58" y="210"/>
                </a:cxn>
                <a:cxn ang="0">
                  <a:pos x="88" y="164"/>
                </a:cxn>
                <a:cxn ang="0">
                  <a:pos x="124" y="124"/>
                </a:cxn>
                <a:cxn ang="0">
                  <a:pos x="165" y="88"/>
                </a:cxn>
                <a:cxn ang="0">
                  <a:pos x="210" y="58"/>
                </a:cxn>
                <a:cxn ang="0">
                  <a:pos x="257" y="33"/>
                </a:cxn>
                <a:cxn ang="0">
                  <a:pos x="310" y="15"/>
                </a:cxn>
                <a:cxn ang="0">
                  <a:pos x="366" y="4"/>
                </a:cxn>
                <a:cxn ang="0">
                  <a:pos x="422" y="0"/>
                </a:cxn>
              </a:cxnLst>
              <a:rect l="0" t="0" r="r" b="b"/>
              <a:pathLst>
                <a:path w="845" h="845">
                  <a:moveTo>
                    <a:pt x="422" y="0"/>
                  </a:moveTo>
                  <a:lnTo>
                    <a:pt x="470" y="2"/>
                  </a:lnTo>
                  <a:lnTo>
                    <a:pt x="516" y="11"/>
                  </a:lnTo>
                  <a:lnTo>
                    <a:pt x="561" y="24"/>
                  </a:lnTo>
                  <a:lnTo>
                    <a:pt x="604" y="41"/>
                  </a:lnTo>
                  <a:lnTo>
                    <a:pt x="644" y="63"/>
                  </a:lnTo>
                  <a:lnTo>
                    <a:pt x="644" y="318"/>
                  </a:lnTo>
                  <a:lnTo>
                    <a:pt x="701" y="318"/>
                  </a:lnTo>
                  <a:lnTo>
                    <a:pt x="701" y="105"/>
                  </a:lnTo>
                  <a:lnTo>
                    <a:pt x="736" y="141"/>
                  </a:lnTo>
                  <a:lnTo>
                    <a:pt x="767" y="179"/>
                  </a:lnTo>
                  <a:lnTo>
                    <a:pt x="795" y="222"/>
                  </a:lnTo>
                  <a:lnTo>
                    <a:pt x="816" y="269"/>
                  </a:lnTo>
                  <a:lnTo>
                    <a:pt x="832" y="318"/>
                  </a:lnTo>
                  <a:lnTo>
                    <a:pt x="842" y="369"/>
                  </a:lnTo>
                  <a:lnTo>
                    <a:pt x="845" y="423"/>
                  </a:lnTo>
                  <a:lnTo>
                    <a:pt x="842" y="480"/>
                  </a:lnTo>
                  <a:lnTo>
                    <a:pt x="830" y="535"/>
                  </a:lnTo>
                  <a:lnTo>
                    <a:pt x="811" y="588"/>
                  </a:lnTo>
                  <a:lnTo>
                    <a:pt x="788" y="635"/>
                  </a:lnTo>
                  <a:lnTo>
                    <a:pt x="757" y="681"/>
                  </a:lnTo>
                  <a:lnTo>
                    <a:pt x="721" y="721"/>
                  </a:lnTo>
                  <a:lnTo>
                    <a:pt x="681" y="757"/>
                  </a:lnTo>
                  <a:lnTo>
                    <a:pt x="636" y="787"/>
                  </a:lnTo>
                  <a:lnTo>
                    <a:pt x="587" y="813"/>
                  </a:lnTo>
                  <a:lnTo>
                    <a:pt x="535" y="830"/>
                  </a:lnTo>
                  <a:lnTo>
                    <a:pt x="480" y="841"/>
                  </a:lnTo>
                  <a:lnTo>
                    <a:pt x="422" y="845"/>
                  </a:lnTo>
                  <a:lnTo>
                    <a:pt x="366" y="841"/>
                  </a:lnTo>
                  <a:lnTo>
                    <a:pt x="310" y="830"/>
                  </a:lnTo>
                  <a:lnTo>
                    <a:pt x="257" y="813"/>
                  </a:lnTo>
                  <a:lnTo>
                    <a:pt x="210" y="787"/>
                  </a:lnTo>
                  <a:lnTo>
                    <a:pt x="165" y="757"/>
                  </a:lnTo>
                  <a:lnTo>
                    <a:pt x="124" y="721"/>
                  </a:lnTo>
                  <a:lnTo>
                    <a:pt x="88" y="681"/>
                  </a:lnTo>
                  <a:lnTo>
                    <a:pt x="58" y="635"/>
                  </a:lnTo>
                  <a:lnTo>
                    <a:pt x="33" y="588"/>
                  </a:lnTo>
                  <a:lnTo>
                    <a:pt x="15" y="535"/>
                  </a:lnTo>
                  <a:lnTo>
                    <a:pt x="4" y="480"/>
                  </a:lnTo>
                  <a:lnTo>
                    <a:pt x="0" y="423"/>
                  </a:lnTo>
                  <a:lnTo>
                    <a:pt x="4" y="365"/>
                  </a:lnTo>
                  <a:lnTo>
                    <a:pt x="15" y="310"/>
                  </a:lnTo>
                  <a:lnTo>
                    <a:pt x="33" y="259"/>
                  </a:lnTo>
                  <a:lnTo>
                    <a:pt x="58" y="210"/>
                  </a:lnTo>
                  <a:lnTo>
                    <a:pt x="88" y="164"/>
                  </a:lnTo>
                  <a:lnTo>
                    <a:pt x="124" y="124"/>
                  </a:lnTo>
                  <a:lnTo>
                    <a:pt x="165" y="88"/>
                  </a:lnTo>
                  <a:lnTo>
                    <a:pt x="210" y="58"/>
                  </a:lnTo>
                  <a:lnTo>
                    <a:pt x="257" y="33"/>
                  </a:lnTo>
                  <a:lnTo>
                    <a:pt x="310" y="15"/>
                  </a:lnTo>
                  <a:lnTo>
                    <a:pt x="366" y="4"/>
                  </a:lnTo>
                  <a:lnTo>
                    <a:pt x="42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 name="Freeform 20"/>
            <p:cNvSpPr>
              <a:spLocks/>
            </p:cNvSpPr>
            <p:nvPr/>
          </p:nvSpPr>
          <p:spPr bwMode="auto">
            <a:xfrm>
              <a:off x="4371517" y="3253716"/>
              <a:ext cx="62060" cy="476879"/>
            </a:xfrm>
            <a:custGeom>
              <a:avLst/>
              <a:gdLst/>
              <a:ahLst/>
              <a:cxnLst>
                <a:cxn ang="0">
                  <a:pos x="0" y="0"/>
                </a:cxn>
                <a:cxn ang="0">
                  <a:pos x="57" y="0"/>
                </a:cxn>
                <a:cxn ang="0">
                  <a:pos x="57" y="409"/>
                </a:cxn>
                <a:cxn ang="0">
                  <a:pos x="28" y="438"/>
                </a:cxn>
                <a:cxn ang="0">
                  <a:pos x="0" y="438"/>
                </a:cxn>
                <a:cxn ang="0">
                  <a:pos x="0" y="0"/>
                </a:cxn>
              </a:cxnLst>
              <a:rect l="0" t="0" r="r" b="b"/>
              <a:pathLst>
                <a:path w="57" h="438">
                  <a:moveTo>
                    <a:pt x="0" y="0"/>
                  </a:moveTo>
                  <a:lnTo>
                    <a:pt x="57" y="0"/>
                  </a:lnTo>
                  <a:lnTo>
                    <a:pt x="57" y="409"/>
                  </a:lnTo>
                  <a:lnTo>
                    <a:pt x="28" y="438"/>
                  </a:lnTo>
                  <a:lnTo>
                    <a:pt x="0" y="438"/>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 name="Rectangle 21"/>
            <p:cNvSpPr>
              <a:spLocks noChangeArrowheads="1"/>
            </p:cNvSpPr>
            <p:nvPr/>
          </p:nvSpPr>
          <p:spPr bwMode="auto">
            <a:xfrm>
              <a:off x="3827135" y="3701197"/>
              <a:ext cx="62060" cy="45343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2" name="Freeform 22"/>
            <p:cNvSpPr>
              <a:spLocks/>
            </p:cNvSpPr>
            <p:nvPr/>
          </p:nvSpPr>
          <p:spPr bwMode="auto">
            <a:xfrm>
              <a:off x="3857620" y="3429006"/>
              <a:ext cx="544382" cy="543294"/>
            </a:xfrm>
            <a:custGeom>
              <a:avLst/>
              <a:gdLst/>
              <a:ahLst/>
              <a:cxnLst>
                <a:cxn ang="0">
                  <a:pos x="250" y="0"/>
                </a:cxn>
                <a:cxn ang="0">
                  <a:pos x="290" y="4"/>
                </a:cxn>
                <a:cxn ang="0">
                  <a:pos x="329" y="13"/>
                </a:cxn>
                <a:cxn ang="0">
                  <a:pos x="364" y="28"/>
                </a:cxn>
                <a:cxn ang="0">
                  <a:pos x="398" y="48"/>
                </a:cxn>
                <a:cxn ang="0">
                  <a:pos x="427" y="73"/>
                </a:cxn>
                <a:cxn ang="0">
                  <a:pos x="452" y="102"/>
                </a:cxn>
                <a:cxn ang="0">
                  <a:pos x="472" y="136"/>
                </a:cxn>
                <a:cxn ang="0">
                  <a:pos x="487" y="171"/>
                </a:cxn>
                <a:cxn ang="0">
                  <a:pos x="496" y="210"/>
                </a:cxn>
                <a:cxn ang="0">
                  <a:pos x="500" y="250"/>
                </a:cxn>
                <a:cxn ang="0">
                  <a:pos x="496" y="290"/>
                </a:cxn>
                <a:cxn ang="0">
                  <a:pos x="487" y="328"/>
                </a:cxn>
                <a:cxn ang="0">
                  <a:pos x="472" y="364"/>
                </a:cxn>
                <a:cxn ang="0">
                  <a:pos x="452" y="397"/>
                </a:cxn>
                <a:cxn ang="0">
                  <a:pos x="427" y="426"/>
                </a:cxn>
                <a:cxn ang="0">
                  <a:pos x="398" y="451"/>
                </a:cxn>
                <a:cxn ang="0">
                  <a:pos x="364" y="471"/>
                </a:cxn>
                <a:cxn ang="0">
                  <a:pos x="329" y="486"/>
                </a:cxn>
                <a:cxn ang="0">
                  <a:pos x="290" y="495"/>
                </a:cxn>
                <a:cxn ang="0">
                  <a:pos x="250" y="499"/>
                </a:cxn>
                <a:cxn ang="0">
                  <a:pos x="210" y="495"/>
                </a:cxn>
                <a:cxn ang="0">
                  <a:pos x="171" y="486"/>
                </a:cxn>
                <a:cxn ang="0">
                  <a:pos x="136" y="471"/>
                </a:cxn>
                <a:cxn ang="0">
                  <a:pos x="102" y="451"/>
                </a:cxn>
                <a:cxn ang="0">
                  <a:pos x="73" y="426"/>
                </a:cxn>
                <a:cxn ang="0">
                  <a:pos x="48" y="397"/>
                </a:cxn>
                <a:cxn ang="0">
                  <a:pos x="28" y="364"/>
                </a:cxn>
                <a:cxn ang="0">
                  <a:pos x="13" y="328"/>
                </a:cxn>
                <a:cxn ang="0">
                  <a:pos x="4" y="290"/>
                </a:cxn>
                <a:cxn ang="0">
                  <a:pos x="0" y="250"/>
                </a:cxn>
                <a:cxn ang="0">
                  <a:pos x="4" y="210"/>
                </a:cxn>
                <a:cxn ang="0">
                  <a:pos x="13" y="171"/>
                </a:cxn>
                <a:cxn ang="0">
                  <a:pos x="28" y="136"/>
                </a:cxn>
                <a:cxn ang="0">
                  <a:pos x="48" y="102"/>
                </a:cxn>
                <a:cxn ang="0">
                  <a:pos x="73" y="73"/>
                </a:cxn>
                <a:cxn ang="0">
                  <a:pos x="102" y="48"/>
                </a:cxn>
                <a:cxn ang="0">
                  <a:pos x="136" y="28"/>
                </a:cxn>
                <a:cxn ang="0">
                  <a:pos x="171" y="13"/>
                </a:cxn>
                <a:cxn ang="0">
                  <a:pos x="210" y="4"/>
                </a:cxn>
                <a:cxn ang="0">
                  <a:pos x="250" y="0"/>
                </a:cxn>
              </a:cxnLst>
              <a:rect l="0" t="0" r="r" b="b"/>
              <a:pathLst>
                <a:path w="500" h="499">
                  <a:moveTo>
                    <a:pt x="250" y="0"/>
                  </a:moveTo>
                  <a:lnTo>
                    <a:pt x="290" y="4"/>
                  </a:lnTo>
                  <a:lnTo>
                    <a:pt x="329" y="13"/>
                  </a:lnTo>
                  <a:lnTo>
                    <a:pt x="364" y="28"/>
                  </a:lnTo>
                  <a:lnTo>
                    <a:pt x="398" y="48"/>
                  </a:lnTo>
                  <a:lnTo>
                    <a:pt x="427" y="73"/>
                  </a:lnTo>
                  <a:lnTo>
                    <a:pt x="452" y="102"/>
                  </a:lnTo>
                  <a:lnTo>
                    <a:pt x="472" y="136"/>
                  </a:lnTo>
                  <a:lnTo>
                    <a:pt x="487" y="171"/>
                  </a:lnTo>
                  <a:lnTo>
                    <a:pt x="496" y="210"/>
                  </a:lnTo>
                  <a:lnTo>
                    <a:pt x="500" y="250"/>
                  </a:lnTo>
                  <a:lnTo>
                    <a:pt x="496" y="290"/>
                  </a:lnTo>
                  <a:lnTo>
                    <a:pt x="487" y="328"/>
                  </a:lnTo>
                  <a:lnTo>
                    <a:pt x="472" y="364"/>
                  </a:lnTo>
                  <a:lnTo>
                    <a:pt x="452" y="397"/>
                  </a:lnTo>
                  <a:lnTo>
                    <a:pt x="427" y="426"/>
                  </a:lnTo>
                  <a:lnTo>
                    <a:pt x="398" y="451"/>
                  </a:lnTo>
                  <a:lnTo>
                    <a:pt x="364" y="471"/>
                  </a:lnTo>
                  <a:lnTo>
                    <a:pt x="329" y="486"/>
                  </a:lnTo>
                  <a:lnTo>
                    <a:pt x="290" y="495"/>
                  </a:lnTo>
                  <a:lnTo>
                    <a:pt x="250" y="499"/>
                  </a:lnTo>
                  <a:lnTo>
                    <a:pt x="210" y="495"/>
                  </a:lnTo>
                  <a:lnTo>
                    <a:pt x="171" y="486"/>
                  </a:lnTo>
                  <a:lnTo>
                    <a:pt x="136" y="471"/>
                  </a:lnTo>
                  <a:lnTo>
                    <a:pt x="102" y="451"/>
                  </a:lnTo>
                  <a:lnTo>
                    <a:pt x="73" y="426"/>
                  </a:lnTo>
                  <a:lnTo>
                    <a:pt x="48" y="397"/>
                  </a:lnTo>
                  <a:lnTo>
                    <a:pt x="28" y="364"/>
                  </a:lnTo>
                  <a:lnTo>
                    <a:pt x="13" y="328"/>
                  </a:lnTo>
                  <a:lnTo>
                    <a:pt x="4" y="290"/>
                  </a:lnTo>
                  <a:lnTo>
                    <a:pt x="0" y="250"/>
                  </a:lnTo>
                  <a:lnTo>
                    <a:pt x="4" y="210"/>
                  </a:lnTo>
                  <a:lnTo>
                    <a:pt x="13" y="171"/>
                  </a:lnTo>
                  <a:lnTo>
                    <a:pt x="28" y="136"/>
                  </a:lnTo>
                  <a:lnTo>
                    <a:pt x="48" y="102"/>
                  </a:lnTo>
                  <a:lnTo>
                    <a:pt x="73" y="73"/>
                  </a:lnTo>
                  <a:lnTo>
                    <a:pt x="102" y="48"/>
                  </a:lnTo>
                  <a:lnTo>
                    <a:pt x="136" y="28"/>
                  </a:lnTo>
                  <a:lnTo>
                    <a:pt x="171" y="13"/>
                  </a:lnTo>
                  <a:lnTo>
                    <a:pt x="210" y="4"/>
                  </a:lnTo>
                  <a:lnTo>
                    <a:pt x="250" y="0"/>
                  </a:lnTo>
                  <a:close/>
                </a:path>
              </a:pathLst>
            </a:custGeom>
            <a:solidFill>
              <a:srgbClr val="97CF94"/>
            </a:solidFill>
            <a:ln w="0">
              <a:solidFill>
                <a:srgbClr val="92FF74"/>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 name="Freeform 23"/>
            <p:cNvSpPr>
              <a:spLocks noEditPoints="1"/>
            </p:cNvSpPr>
            <p:nvPr/>
          </p:nvSpPr>
          <p:spPr bwMode="auto">
            <a:xfrm>
              <a:off x="3827135" y="3397433"/>
              <a:ext cx="606442" cy="606442"/>
            </a:xfrm>
            <a:custGeom>
              <a:avLst/>
              <a:gdLst/>
              <a:ahLst/>
              <a:cxnLst>
                <a:cxn ang="0">
                  <a:pos x="238" y="61"/>
                </a:cxn>
                <a:cxn ang="0">
                  <a:pos x="166" y="87"/>
                </a:cxn>
                <a:cxn ang="0">
                  <a:pos x="108" y="136"/>
                </a:cxn>
                <a:cxn ang="0">
                  <a:pos x="71" y="201"/>
                </a:cxn>
                <a:cxn ang="0">
                  <a:pos x="57" y="279"/>
                </a:cxn>
                <a:cxn ang="0">
                  <a:pos x="71" y="356"/>
                </a:cxn>
                <a:cxn ang="0">
                  <a:pos x="108" y="421"/>
                </a:cxn>
                <a:cxn ang="0">
                  <a:pos x="166" y="470"/>
                </a:cxn>
                <a:cxn ang="0">
                  <a:pos x="238" y="496"/>
                </a:cxn>
                <a:cxn ang="0">
                  <a:pos x="318" y="496"/>
                </a:cxn>
                <a:cxn ang="0">
                  <a:pos x="390" y="470"/>
                </a:cxn>
                <a:cxn ang="0">
                  <a:pos x="448" y="421"/>
                </a:cxn>
                <a:cxn ang="0">
                  <a:pos x="487" y="356"/>
                </a:cxn>
                <a:cxn ang="0">
                  <a:pos x="500" y="279"/>
                </a:cxn>
                <a:cxn ang="0">
                  <a:pos x="487" y="201"/>
                </a:cxn>
                <a:cxn ang="0">
                  <a:pos x="448" y="136"/>
                </a:cxn>
                <a:cxn ang="0">
                  <a:pos x="390" y="87"/>
                </a:cxn>
                <a:cxn ang="0">
                  <a:pos x="318" y="61"/>
                </a:cxn>
                <a:cxn ang="0">
                  <a:pos x="278" y="0"/>
                </a:cxn>
                <a:cxn ang="0">
                  <a:pos x="366" y="14"/>
                </a:cxn>
                <a:cxn ang="0">
                  <a:pos x="443" y="54"/>
                </a:cxn>
                <a:cxn ang="0">
                  <a:pos x="503" y="115"/>
                </a:cxn>
                <a:cxn ang="0">
                  <a:pos x="543" y="191"/>
                </a:cxn>
                <a:cxn ang="0">
                  <a:pos x="557" y="279"/>
                </a:cxn>
                <a:cxn ang="0">
                  <a:pos x="543" y="367"/>
                </a:cxn>
                <a:cxn ang="0">
                  <a:pos x="503" y="442"/>
                </a:cxn>
                <a:cxn ang="0">
                  <a:pos x="443" y="503"/>
                </a:cxn>
                <a:cxn ang="0">
                  <a:pos x="366" y="543"/>
                </a:cxn>
                <a:cxn ang="0">
                  <a:pos x="278" y="557"/>
                </a:cxn>
                <a:cxn ang="0">
                  <a:pos x="190" y="543"/>
                </a:cxn>
                <a:cxn ang="0">
                  <a:pos x="115" y="503"/>
                </a:cxn>
                <a:cxn ang="0">
                  <a:pos x="54" y="442"/>
                </a:cxn>
                <a:cxn ang="0">
                  <a:pos x="14" y="367"/>
                </a:cxn>
                <a:cxn ang="0">
                  <a:pos x="0" y="279"/>
                </a:cxn>
                <a:cxn ang="0">
                  <a:pos x="14" y="191"/>
                </a:cxn>
                <a:cxn ang="0">
                  <a:pos x="54" y="115"/>
                </a:cxn>
                <a:cxn ang="0">
                  <a:pos x="115" y="54"/>
                </a:cxn>
                <a:cxn ang="0">
                  <a:pos x="190" y="14"/>
                </a:cxn>
                <a:cxn ang="0">
                  <a:pos x="278" y="0"/>
                </a:cxn>
              </a:cxnLst>
              <a:rect l="0" t="0" r="r" b="b"/>
              <a:pathLst>
                <a:path w="557" h="557">
                  <a:moveTo>
                    <a:pt x="278" y="57"/>
                  </a:moveTo>
                  <a:lnTo>
                    <a:pt x="238" y="61"/>
                  </a:lnTo>
                  <a:lnTo>
                    <a:pt x="201" y="71"/>
                  </a:lnTo>
                  <a:lnTo>
                    <a:pt x="166" y="87"/>
                  </a:lnTo>
                  <a:lnTo>
                    <a:pt x="136" y="110"/>
                  </a:lnTo>
                  <a:lnTo>
                    <a:pt x="108" y="136"/>
                  </a:lnTo>
                  <a:lnTo>
                    <a:pt x="87" y="167"/>
                  </a:lnTo>
                  <a:lnTo>
                    <a:pt x="71" y="201"/>
                  </a:lnTo>
                  <a:lnTo>
                    <a:pt x="61" y="239"/>
                  </a:lnTo>
                  <a:lnTo>
                    <a:pt x="57" y="279"/>
                  </a:lnTo>
                  <a:lnTo>
                    <a:pt x="61" y="319"/>
                  </a:lnTo>
                  <a:lnTo>
                    <a:pt x="71" y="356"/>
                  </a:lnTo>
                  <a:lnTo>
                    <a:pt x="87" y="391"/>
                  </a:lnTo>
                  <a:lnTo>
                    <a:pt x="108" y="421"/>
                  </a:lnTo>
                  <a:lnTo>
                    <a:pt x="136" y="449"/>
                  </a:lnTo>
                  <a:lnTo>
                    <a:pt x="166" y="470"/>
                  </a:lnTo>
                  <a:lnTo>
                    <a:pt x="201" y="486"/>
                  </a:lnTo>
                  <a:lnTo>
                    <a:pt x="238" y="496"/>
                  </a:lnTo>
                  <a:lnTo>
                    <a:pt x="278" y="500"/>
                  </a:lnTo>
                  <a:lnTo>
                    <a:pt x="318" y="496"/>
                  </a:lnTo>
                  <a:lnTo>
                    <a:pt x="355" y="486"/>
                  </a:lnTo>
                  <a:lnTo>
                    <a:pt x="390" y="470"/>
                  </a:lnTo>
                  <a:lnTo>
                    <a:pt x="421" y="449"/>
                  </a:lnTo>
                  <a:lnTo>
                    <a:pt x="448" y="421"/>
                  </a:lnTo>
                  <a:lnTo>
                    <a:pt x="470" y="391"/>
                  </a:lnTo>
                  <a:lnTo>
                    <a:pt x="487" y="356"/>
                  </a:lnTo>
                  <a:lnTo>
                    <a:pt x="497" y="319"/>
                  </a:lnTo>
                  <a:lnTo>
                    <a:pt x="500" y="279"/>
                  </a:lnTo>
                  <a:lnTo>
                    <a:pt x="497" y="239"/>
                  </a:lnTo>
                  <a:lnTo>
                    <a:pt x="487" y="201"/>
                  </a:lnTo>
                  <a:lnTo>
                    <a:pt x="470" y="167"/>
                  </a:lnTo>
                  <a:lnTo>
                    <a:pt x="448" y="136"/>
                  </a:lnTo>
                  <a:lnTo>
                    <a:pt x="421" y="110"/>
                  </a:lnTo>
                  <a:lnTo>
                    <a:pt x="390" y="87"/>
                  </a:lnTo>
                  <a:lnTo>
                    <a:pt x="355" y="71"/>
                  </a:lnTo>
                  <a:lnTo>
                    <a:pt x="318" y="61"/>
                  </a:lnTo>
                  <a:lnTo>
                    <a:pt x="278" y="57"/>
                  </a:lnTo>
                  <a:close/>
                  <a:moveTo>
                    <a:pt x="278" y="0"/>
                  </a:moveTo>
                  <a:lnTo>
                    <a:pt x="323" y="4"/>
                  </a:lnTo>
                  <a:lnTo>
                    <a:pt x="366" y="14"/>
                  </a:lnTo>
                  <a:lnTo>
                    <a:pt x="406" y="32"/>
                  </a:lnTo>
                  <a:lnTo>
                    <a:pt x="443" y="54"/>
                  </a:lnTo>
                  <a:lnTo>
                    <a:pt x="475" y="82"/>
                  </a:lnTo>
                  <a:lnTo>
                    <a:pt x="503" y="115"/>
                  </a:lnTo>
                  <a:lnTo>
                    <a:pt x="525" y="151"/>
                  </a:lnTo>
                  <a:lnTo>
                    <a:pt x="543" y="191"/>
                  </a:lnTo>
                  <a:lnTo>
                    <a:pt x="553" y="234"/>
                  </a:lnTo>
                  <a:lnTo>
                    <a:pt x="557" y="279"/>
                  </a:lnTo>
                  <a:lnTo>
                    <a:pt x="553" y="324"/>
                  </a:lnTo>
                  <a:lnTo>
                    <a:pt x="543" y="367"/>
                  </a:lnTo>
                  <a:lnTo>
                    <a:pt x="525" y="407"/>
                  </a:lnTo>
                  <a:lnTo>
                    <a:pt x="503" y="442"/>
                  </a:lnTo>
                  <a:lnTo>
                    <a:pt x="475" y="475"/>
                  </a:lnTo>
                  <a:lnTo>
                    <a:pt x="443" y="503"/>
                  </a:lnTo>
                  <a:lnTo>
                    <a:pt x="406" y="525"/>
                  </a:lnTo>
                  <a:lnTo>
                    <a:pt x="366" y="543"/>
                  </a:lnTo>
                  <a:lnTo>
                    <a:pt x="323" y="553"/>
                  </a:lnTo>
                  <a:lnTo>
                    <a:pt x="278" y="557"/>
                  </a:lnTo>
                  <a:lnTo>
                    <a:pt x="233" y="553"/>
                  </a:lnTo>
                  <a:lnTo>
                    <a:pt x="190" y="543"/>
                  </a:lnTo>
                  <a:lnTo>
                    <a:pt x="150" y="525"/>
                  </a:lnTo>
                  <a:lnTo>
                    <a:pt x="115" y="503"/>
                  </a:lnTo>
                  <a:lnTo>
                    <a:pt x="82" y="475"/>
                  </a:lnTo>
                  <a:lnTo>
                    <a:pt x="54" y="442"/>
                  </a:lnTo>
                  <a:lnTo>
                    <a:pt x="32" y="407"/>
                  </a:lnTo>
                  <a:lnTo>
                    <a:pt x="14" y="367"/>
                  </a:lnTo>
                  <a:lnTo>
                    <a:pt x="4" y="324"/>
                  </a:lnTo>
                  <a:lnTo>
                    <a:pt x="0" y="279"/>
                  </a:lnTo>
                  <a:lnTo>
                    <a:pt x="4" y="234"/>
                  </a:lnTo>
                  <a:lnTo>
                    <a:pt x="14" y="191"/>
                  </a:lnTo>
                  <a:lnTo>
                    <a:pt x="32" y="151"/>
                  </a:lnTo>
                  <a:lnTo>
                    <a:pt x="54" y="115"/>
                  </a:lnTo>
                  <a:lnTo>
                    <a:pt x="82" y="82"/>
                  </a:lnTo>
                  <a:lnTo>
                    <a:pt x="115" y="54"/>
                  </a:lnTo>
                  <a:lnTo>
                    <a:pt x="150" y="32"/>
                  </a:lnTo>
                  <a:lnTo>
                    <a:pt x="190" y="14"/>
                  </a:lnTo>
                  <a:lnTo>
                    <a:pt x="233" y="4"/>
                  </a:lnTo>
                  <a:lnTo>
                    <a:pt x="27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 name="Freeform 24"/>
            <p:cNvSpPr>
              <a:spLocks/>
            </p:cNvSpPr>
            <p:nvPr/>
          </p:nvSpPr>
          <p:spPr bwMode="auto">
            <a:xfrm>
              <a:off x="4337766" y="3209076"/>
              <a:ext cx="128474" cy="64237"/>
            </a:xfrm>
            <a:custGeom>
              <a:avLst/>
              <a:gdLst/>
              <a:ahLst/>
              <a:cxnLst>
                <a:cxn ang="0">
                  <a:pos x="59" y="0"/>
                </a:cxn>
                <a:cxn ang="0">
                  <a:pos x="118" y="59"/>
                </a:cxn>
                <a:cxn ang="0">
                  <a:pos x="0" y="59"/>
                </a:cxn>
                <a:cxn ang="0">
                  <a:pos x="59" y="0"/>
                </a:cxn>
              </a:cxnLst>
              <a:rect l="0" t="0" r="r" b="b"/>
              <a:pathLst>
                <a:path w="118" h="59">
                  <a:moveTo>
                    <a:pt x="59" y="0"/>
                  </a:moveTo>
                  <a:lnTo>
                    <a:pt x="118"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grpSp>
        <p:nvGrpSpPr>
          <p:cNvPr id="4" name="Group 3"/>
          <p:cNvGrpSpPr/>
          <p:nvPr/>
        </p:nvGrpSpPr>
        <p:grpSpPr>
          <a:xfrm>
            <a:off x="1178695" y="511955"/>
            <a:ext cx="6786610" cy="4119590"/>
            <a:chOff x="4572000" y="1285866"/>
            <a:chExt cx="5429288" cy="3295672"/>
          </a:xfrm>
        </p:grpSpPr>
        <p:sp>
          <p:nvSpPr>
            <p:cNvPr id="5" name="Rectangle 4"/>
            <p:cNvSpPr/>
            <p:nvPr/>
          </p:nvSpPr>
          <p:spPr>
            <a:xfrm>
              <a:off x="4572000" y="1571618"/>
              <a:ext cx="5429288" cy="2714644"/>
            </a:xfrm>
            <a:prstGeom prst="rect">
              <a:avLst/>
            </a:prstGeom>
            <a:noFill/>
            <a:ln w="127000">
              <a:solidFill>
                <a:srgbClr val="8AC64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463330" y="1285866"/>
              <a:ext cx="3646629" cy="3295672"/>
            </a:xfrm>
            <a:prstGeom prst="rect">
              <a:avLst/>
            </a:prstGeom>
            <a:solidFill>
              <a:srgbClr val="E5E5E5"/>
            </a:solidFill>
            <a:ln w="1270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 name="Group 11"/>
          <p:cNvGrpSpPr/>
          <p:nvPr/>
        </p:nvGrpSpPr>
        <p:grpSpPr>
          <a:xfrm>
            <a:off x="1779348" y="1586545"/>
            <a:ext cx="5625111" cy="2206410"/>
            <a:chOff x="1785918" y="1782242"/>
            <a:chExt cx="5625111" cy="2206410"/>
          </a:xfrm>
        </p:grpSpPr>
        <p:sp>
          <p:nvSpPr>
            <p:cNvPr id="10" name="TextBox 9"/>
            <p:cNvSpPr txBox="1"/>
            <p:nvPr/>
          </p:nvSpPr>
          <p:spPr>
            <a:xfrm>
              <a:off x="3871351" y="1782242"/>
              <a:ext cx="1454244" cy="400110"/>
            </a:xfrm>
            <a:prstGeom prst="rect">
              <a:avLst/>
            </a:prstGeom>
            <a:noFill/>
          </p:spPr>
          <p:txBody>
            <a:bodyPr wrap="none" rtlCol="0">
              <a:spAutoFit/>
            </a:bodyPr>
            <a:lstStyle/>
            <a:p>
              <a:r>
                <a:rPr lang="en-IN" sz="2000" dirty="0">
                  <a:solidFill>
                    <a:srgbClr val="23562B"/>
                  </a:solidFill>
                  <a:latin typeface="Futura Md BT" pitchFamily="34" charset="0"/>
                </a:rPr>
                <a:t>ABOUT US</a:t>
              </a:r>
              <a:endParaRPr lang="en-IN" sz="2000" dirty="0">
                <a:solidFill>
                  <a:srgbClr val="23562B"/>
                </a:solidFill>
              </a:endParaRPr>
            </a:p>
          </p:txBody>
        </p:sp>
        <p:sp>
          <p:nvSpPr>
            <p:cNvPr id="11" name="TextBox 10"/>
            <p:cNvSpPr txBox="1"/>
            <p:nvPr/>
          </p:nvSpPr>
          <p:spPr>
            <a:xfrm>
              <a:off x="1785918" y="2357436"/>
              <a:ext cx="5625111" cy="1631216"/>
            </a:xfrm>
            <a:prstGeom prst="rect">
              <a:avLst/>
            </a:prstGeom>
            <a:noFill/>
          </p:spPr>
          <p:txBody>
            <a:bodyPr wrap="square" rtlCol="0">
              <a:spAutoFit/>
            </a:bodyPr>
            <a:lstStyle/>
            <a:p>
              <a:pPr lvl="0" algn="ctr"/>
              <a:r>
                <a:rPr lang="en-IN" sz="1000" dirty="0">
                  <a:solidFill>
                    <a:prstClr val="black">
                      <a:lumMod val="85000"/>
                      <a:lumOff val="15000"/>
                    </a:prstClr>
                  </a:solidFill>
                  <a:latin typeface="Lato-Bold"/>
                </a:rPr>
                <a:t>DUDHANI POLY-EXTRUSIONS PVT. LTD, a diverse manufacturing organization has carved a niche for itself in the market by delivering high-quality products with its core strength in a comprehensive range of corrosion-free products. As an organisation, our focus is geared towards using the highest quality raw material. Dudhani also manufactures other customized plastic items depending on the client’s requirement and caters to a wide range of industries. With a goal to make sure customers are contented, our technical experts are constantly creating new and better products. Dudhani operates on a collaborative culture that is built on reliability, quality, and occupational safety. We also have a direct business policy and profound industry knowledge, thus allowing us to meet all the requirements of our client.</a:t>
              </a:r>
              <a:r>
                <a:rPr lang="en-US" sz="1000" dirty="0">
                  <a:solidFill>
                    <a:prstClr val="black">
                      <a:lumMod val="85000"/>
                      <a:lumOff val="15000"/>
                    </a:prstClr>
                  </a:solidFill>
                  <a:latin typeface="Lato-Bold"/>
                </a:rPr>
                <a:t> its our core strength in manufacturing a comprehensive range of corrosion free products</a:t>
              </a:r>
              <a:r>
                <a:rPr lang="en-US" sz="1000" b="1" dirty="0">
                  <a:solidFill>
                    <a:prstClr val="black">
                      <a:lumMod val="85000"/>
                      <a:lumOff val="15000"/>
                    </a:prstClr>
                  </a:solidFill>
                  <a:latin typeface="Lato-Bold"/>
                </a:rPr>
                <a:t> </a:t>
              </a:r>
              <a:endParaRPr lang="en-IN" sz="1000" dirty="0">
                <a:latin typeface="Futura Bk BT" pitchFamily="34" charset="0"/>
              </a:endParaRPr>
            </a:p>
          </p:txBody>
        </p:sp>
      </p:grpSp>
      <p:grpSp>
        <p:nvGrpSpPr>
          <p:cNvPr id="8" name="Group 87">
            <a:extLst>
              <a:ext uri="{FF2B5EF4-FFF2-40B4-BE49-F238E27FC236}">
                <a16:creationId xmlns:a16="http://schemas.microsoft.com/office/drawing/2014/main" id="{9447A14B-2585-7C42-995C-51C1583B4458}"/>
              </a:ext>
            </a:extLst>
          </p:cNvPr>
          <p:cNvGrpSpPr/>
          <p:nvPr/>
        </p:nvGrpSpPr>
        <p:grpSpPr>
          <a:xfrm>
            <a:off x="2514836" y="428830"/>
            <a:ext cx="4114328" cy="880629"/>
            <a:chOff x="3670353" y="3209076"/>
            <a:chExt cx="4500951" cy="951581"/>
          </a:xfrm>
        </p:grpSpPr>
        <p:sp>
          <p:nvSpPr>
            <p:cNvPr id="9" name="Rectangle 7">
              <a:extLst>
                <a:ext uri="{FF2B5EF4-FFF2-40B4-BE49-F238E27FC236}">
                  <a16:creationId xmlns:a16="http://schemas.microsoft.com/office/drawing/2014/main" id="{04E1D36A-5A1E-F740-92D1-ABCB890447B5}"/>
                </a:ext>
              </a:extLst>
            </p:cNvPr>
            <p:cNvSpPr>
              <a:spLocks noChangeArrowheads="1"/>
            </p:cNvSpPr>
            <p:nvPr/>
          </p:nvSpPr>
          <p:spPr bwMode="auto">
            <a:xfrm>
              <a:off x="6489164" y="3666357"/>
              <a:ext cx="71858" cy="311387"/>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3" name="Rectangle 8">
              <a:extLst>
                <a:ext uri="{FF2B5EF4-FFF2-40B4-BE49-F238E27FC236}">
                  <a16:creationId xmlns:a16="http://schemas.microsoft.com/office/drawing/2014/main" id="{BE2D881E-DCD5-334B-8FC8-D204CD9DF53D}"/>
                </a:ext>
              </a:extLst>
            </p:cNvPr>
            <p:cNvSpPr>
              <a:spLocks noChangeArrowheads="1"/>
            </p:cNvSpPr>
            <p:nvPr/>
          </p:nvSpPr>
          <p:spPr bwMode="auto">
            <a:xfrm>
              <a:off x="6032971" y="3210165"/>
              <a:ext cx="72948" cy="767579"/>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9">
              <a:extLst>
                <a:ext uri="{FF2B5EF4-FFF2-40B4-BE49-F238E27FC236}">
                  <a16:creationId xmlns:a16="http://schemas.microsoft.com/office/drawing/2014/main" id="{A59AF1BE-D16F-3849-8F5D-83E3E9279813}"/>
                </a:ext>
              </a:extLst>
            </p:cNvPr>
            <p:cNvSpPr>
              <a:spLocks/>
            </p:cNvSpPr>
            <p:nvPr/>
          </p:nvSpPr>
          <p:spPr bwMode="auto">
            <a:xfrm>
              <a:off x="4707946" y="3410498"/>
              <a:ext cx="496476" cy="580312"/>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59" y="471"/>
                </a:cxn>
                <a:cxn ang="0">
                  <a:pos x="288" y="462"/>
                </a:cxn>
                <a:cxn ang="0">
                  <a:pos x="314" y="449"/>
                </a:cxn>
                <a:cxn ang="0">
                  <a:pos x="337" y="430"/>
                </a:cxn>
                <a:cxn ang="0">
                  <a:pos x="358" y="407"/>
                </a:cxn>
                <a:cxn ang="0">
                  <a:pos x="372" y="383"/>
                </a:cxn>
                <a:cxn ang="0">
                  <a:pos x="381" y="354"/>
                </a:cxn>
                <a:cxn ang="0">
                  <a:pos x="387" y="322"/>
                </a:cxn>
                <a:cxn ang="0">
                  <a:pos x="390" y="287"/>
                </a:cxn>
                <a:cxn ang="0">
                  <a:pos x="390" y="0"/>
                </a:cxn>
                <a:cxn ang="0">
                  <a:pos x="456" y="0"/>
                </a:cxn>
                <a:cxn ang="0">
                  <a:pos x="456" y="521"/>
                </a:cxn>
                <a:cxn ang="0">
                  <a:pos x="392" y="521"/>
                </a:cxn>
                <a:cxn ang="0">
                  <a:pos x="392" y="440"/>
                </a:cxn>
                <a:cxn ang="0">
                  <a:pos x="373" y="468"/>
                </a:cxn>
                <a:cxn ang="0">
                  <a:pos x="351" y="492"/>
                </a:cxn>
                <a:cxn ang="0">
                  <a:pos x="323" y="510"/>
                </a:cxn>
                <a:cxn ang="0">
                  <a:pos x="292" y="523"/>
                </a:cxn>
                <a:cxn ang="0">
                  <a:pos x="257" y="531"/>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456" h="533">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59" y="471"/>
                  </a:lnTo>
                  <a:lnTo>
                    <a:pt x="288" y="462"/>
                  </a:lnTo>
                  <a:lnTo>
                    <a:pt x="314" y="449"/>
                  </a:lnTo>
                  <a:lnTo>
                    <a:pt x="337" y="430"/>
                  </a:lnTo>
                  <a:lnTo>
                    <a:pt x="358" y="407"/>
                  </a:lnTo>
                  <a:lnTo>
                    <a:pt x="372" y="383"/>
                  </a:lnTo>
                  <a:lnTo>
                    <a:pt x="381" y="354"/>
                  </a:lnTo>
                  <a:lnTo>
                    <a:pt x="387" y="322"/>
                  </a:lnTo>
                  <a:lnTo>
                    <a:pt x="390" y="287"/>
                  </a:lnTo>
                  <a:lnTo>
                    <a:pt x="390" y="0"/>
                  </a:lnTo>
                  <a:lnTo>
                    <a:pt x="456" y="0"/>
                  </a:lnTo>
                  <a:lnTo>
                    <a:pt x="456" y="521"/>
                  </a:lnTo>
                  <a:lnTo>
                    <a:pt x="392" y="521"/>
                  </a:lnTo>
                  <a:lnTo>
                    <a:pt x="392" y="440"/>
                  </a:lnTo>
                  <a:lnTo>
                    <a:pt x="373" y="468"/>
                  </a:lnTo>
                  <a:lnTo>
                    <a:pt x="351" y="492"/>
                  </a:lnTo>
                  <a:lnTo>
                    <a:pt x="323" y="510"/>
                  </a:lnTo>
                  <a:lnTo>
                    <a:pt x="292" y="523"/>
                  </a:lnTo>
                  <a:lnTo>
                    <a:pt x="257" y="531"/>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10">
              <a:extLst>
                <a:ext uri="{FF2B5EF4-FFF2-40B4-BE49-F238E27FC236}">
                  <a16:creationId xmlns:a16="http://schemas.microsoft.com/office/drawing/2014/main" id="{90C688BD-DE5C-A94A-B542-98C8B71E5A8E}"/>
                </a:ext>
              </a:extLst>
            </p:cNvPr>
            <p:cNvSpPr>
              <a:spLocks noEditPoints="1"/>
            </p:cNvSpPr>
            <p:nvPr/>
          </p:nvSpPr>
          <p:spPr bwMode="auto">
            <a:xfrm>
              <a:off x="5319831" y="3210165"/>
              <a:ext cx="597732" cy="780644"/>
            </a:xfrm>
            <a:custGeom>
              <a:avLst/>
              <a:gdLst/>
              <a:ahLst/>
              <a:cxnLst>
                <a:cxn ang="0">
                  <a:pos x="241" y="234"/>
                </a:cxn>
                <a:cxn ang="0">
                  <a:pos x="181" y="254"/>
                </a:cxn>
                <a:cxn ang="0">
                  <a:pos x="128" y="293"/>
                </a:cxn>
                <a:cxn ang="0">
                  <a:pos x="88" y="347"/>
                </a:cxn>
                <a:cxn ang="0">
                  <a:pos x="69" y="408"/>
                </a:cxn>
                <a:cxn ang="0">
                  <a:pos x="69" y="476"/>
                </a:cxn>
                <a:cxn ang="0">
                  <a:pos x="88" y="539"/>
                </a:cxn>
                <a:cxn ang="0">
                  <a:pos x="127" y="594"/>
                </a:cxn>
                <a:cxn ang="0">
                  <a:pos x="181" y="635"/>
                </a:cxn>
                <a:cxn ang="0">
                  <a:pos x="241" y="655"/>
                </a:cxn>
                <a:cxn ang="0">
                  <a:pos x="309" y="655"/>
                </a:cxn>
                <a:cxn ang="0">
                  <a:pos x="369" y="635"/>
                </a:cxn>
                <a:cxn ang="0">
                  <a:pos x="422" y="594"/>
                </a:cxn>
                <a:cxn ang="0">
                  <a:pos x="461" y="540"/>
                </a:cxn>
                <a:cxn ang="0">
                  <a:pos x="480" y="476"/>
                </a:cxn>
                <a:cxn ang="0">
                  <a:pos x="480" y="407"/>
                </a:cxn>
                <a:cxn ang="0">
                  <a:pos x="461" y="346"/>
                </a:cxn>
                <a:cxn ang="0">
                  <a:pos x="422" y="293"/>
                </a:cxn>
                <a:cxn ang="0">
                  <a:pos x="368" y="253"/>
                </a:cxn>
                <a:cxn ang="0">
                  <a:pos x="308" y="234"/>
                </a:cxn>
                <a:cxn ang="0">
                  <a:pos x="482" y="0"/>
                </a:cxn>
                <a:cxn ang="0">
                  <a:pos x="549" y="705"/>
                </a:cxn>
                <a:cxn ang="0">
                  <a:pos x="486" y="611"/>
                </a:cxn>
                <a:cxn ang="0">
                  <a:pos x="434" y="667"/>
                </a:cxn>
                <a:cxn ang="0">
                  <a:pos x="378" y="700"/>
                </a:cxn>
                <a:cxn ang="0">
                  <a:pos x="315" y="715"/>
                </a:cxn>
                <a:cxn ang="0">
                  <a:pos x="235" y="714"/>
                </a:cxn>
                <a:cxn ang="0">
                  <a:pos x="152" y="689"/>
                </a:cxn>
                <a:cxn ang="0">
                  <a:pos x="81" y="638"/>
                </a:cxn>
                <a:cxn ang="0">
                  <a:pos x="30" y="569"/>
                </a:cxn>
                <a:cxn ang="0">
                  <a:pos x="4" y="488"/>
                </a:cxn>
                <a:cxn ang="0">
                  <a:pos x="4" y="398"/>
                </a:cxn>
                <a:cxn ang="0">
                  <a:pos x="30" y="319"/>
                </a:cxn>
                <a:cxn ang="0">
                  <a:pos x="81" y="250"/>
                </a:cxn>
                <a:cxn ang="0">
                  <a:pos x="152" y="200"/>
                </a:cxn>
                <a:cxn ang="0">
                  <a:pos x="235" y="175"/>
                </a:cxn>
                <a:cxn ang="0">
                  <a:pos x="321" y="174"/>
                </a:cxn>
                <a:cxn ang="0">
                  <a:pos x="393" y="195"/>
                </a:cxn>
                <a:cxn ang="0">
                  <a:pos x="455" y="238"/>
                </a:cxn>
                <a:cxn ang="0">
                  <a:pos x="482" y="0"/>
                </a:cxn>
              </a:cxnLst>
              <a:rect l="0" t="0" r="r" b="b"/>
              <a:pathLst>
                <a:path w="549" h="717">
                  <a:moveTo>
                    <a:pt x="274" y="231"/>
                  </a:moveTo>
                  <a:lnTo>
                    <a:pt x="241" y="234"/>
                  </a:lnTo>
                  <a:lnTo>
                    <a:pt x="210" y="241"/>
                  </a:lnTo>
                  <a:lnTo>
                    <a:pt x="181" y="254"/>
                  </a:lnTo>
                  <a:lnTo>
                    <a:pt x="153" y="272"/>
                  </a:lnTo>
                  <a:lnTo>
                    <a:pt x="128" y="293"/>
                  </a:lnTo>
                  <a:lnTo>
                    <a:pt x="105" y="319"/>
                  </a:lnTo>
                  <a:lnTo>
                    <a:pt x="88" y="347"/>
                  </a:lnTo>
                  <a:lnTo>
                    <a:pt x="76" y="377"/>
                  </a:lnTo>
                  <a:lnTo>
                    <a:pt x="69" y="408"/>
                  </a:lnTo>
                  <a:lnTo>
                    <a:pt x="66" y="441"/>
                  </a:lnTo>
                  <a:lnTo>
                    <a:pt x="69" y="476"/>
                  </a:lnTo>
                  <a:lnTo>
                    <a:pt x="76" y="509"/>
                  </a:lnTo>
                  <a:lnTo>
                    <a:pt x="88" y="539"/>
                  </a:lnTo>
                  <a:lnTo>
                    <a:pt x="105" y="568"/>
                  </a:lnTo>
                  <a:lnTo>
                    <a:pt x="127" y="594"/>
                  </a:lnTo>
                  <a:lnTo>
                    <a:pt x="153" y="617"/>
                  </a:lnTo>
                  <a:lnTo>
                    <a:pt x="181" y="635"/>
                  </a:lnTo>
                  <a:lnTo>
                    <a:pt x="210" y="647"/>
                  </a:lnTo>
                  <a:lnTo>
                    <a:pt x="241" y="655"/>
                  </a:lnTo>
                  <a:lnTo>
                    <a:pt x="275" y="657"/>
                  </a:lnTo>
                  <a:lnTo>
                    <a:pt x="309" y="655"/>
                  </a:lnTo>
                  <a:lnTo>
                    <a:pt x="340" y="647"/>
                  </a:lnTo>
                  <a:lnTo>
                    <a:pt x="369" y="635"/>
                  </a:lnTo>
                  <a:lnTo>
                    <a:pt x="397" y="617"/>
                  </a:lnTo>
                  <a:lnTo>
                    <a:pt x="422" y="594"/>
                  </a:lnTo>
                  <a:lnTo>
                    <a:pt x="443" y="568"/>
                  </a:lnTo>
                  <a:lnTo>
                    <a:pt x="461" y="540"/>
                  </a:lnTo>
                  <a:lnTo>
                    <a:pt x="472" y="509"/>
                  </a:lnTo>
                  <a:lnTo>
                    <a:pt x="480" y="476"/>
                  </a:lnTo>
                  <a:lnTo>
                    <a:pt x="482" y="441"/>
                  </a:lnTo>
                  <a:lnTo>
                    <a:pt x="480" y="407"/>
                  </a:lnTo>
                  <a:lnTo>
                    <a:pt x="472" y="376"/>
                  </a:lnTo>
                  <a:lnTo>
                    <a:pt x="461" y="346"/>
                  </a:lnTo>
                  <a:lnTo>
                    <a:pt x="443" y="318"/>
                  </a:lnTo>
                  <a:lnTo>
                    <a:pt x="422" y="293"/>
                  </a:lnTo>
                  <a:lnTo>
                    <a:pt x="395" y="270"/>
                  </a:lnTo>
                  <a:lnTo>
                    <a:pt x="368" y="253"/>
                  </a:lnTo>
                  <a:lnTo>
                    <a:pt x="339" y="241"/>
                  </a:lnTo>
                  <a:lnTo>
                    <a:pt x="308" y="234"/>
                  </a:lnTo>
                  <a:lnTo>
                    <a:pt x="274" y="231"/>
                  </a:lnTo>
                  <a:close/>
                  <a:moveTo>
                    <a:pt x="482" y="0"/>
                  </a:moveTo>
                  <a:lnTo>
                    <a:pt x="549" y="0"/>
                  </a:lnTo>
                  <a:lnTo>
                    <a:pt x="549" y="705"/>
                  </a:lnTo>
                  <a:lnTo>
                    <a:pt x="486" y="705"/>
                  </a:lnTo>
                  <a:lnTo>
                    <a:pt x="486" y="611"/>
                  </a:lnTo>
                  <a:lnTo>
                    <a:pt x="461" y="642"/>
                  </a:lnTo>
                  <a:lnTo>
                    <a:pt x="434" y="667"/>
                  </a:lnTo>
                  <a:lnTo>
                    <a:pt x="407" y="686"/>
                  </a:lnTo>
                  <a:lnTo>
                    <a:pt x="378" y="700"/>
                  </a:lnTo>
                  <a:lnTo>
                    <a:pt x="348" y="710"/>
                  </a:lnTo>
                  <a:lnTo>
                    <a:pt x="315" y="715"/>
                  </a:lnTo>
                  <a:lnTo>
                    <a:pt x="281" y="717"/>
                  </a:lnTo>
                  <a:lnTo>
                    <a:pt x="235" y="714"/>
                  </a:lnTo>
                  <a:lnTo>
                    <a:pt x="192" y="705"/>
                  </a:lnTo>
                  <a:lnTo>
                    <a:pt x="152" y="689"/>
                  </a:lnTo>
                  <a:lnTo>
                    <a:pt x="115" y="667"/>
                  </a:lnTo>
                  <a:lnTo>
                    <a:pt x="81" y="638"/>
                  </a:lnTo>
                  <a:lnTo>
                    <a:pt x="53" y="606"/>
                  </a:lnTo>
                  <a:lnTo>
                    <a:pt x="30" y="569"/>
                  </a:lnTo>
                  <a:lnTo>
                    <a:pt x="12" y="530"/>
                  </a:lnTo>
                  <a:lnTo>
                    <a:pt x="4" y="488"/>
                  </a:lnTo>
                  <a:lnTo>
                    <a:pt x="0" y="442"/>
                  </a:lnTo>
                  <a:lnTo>
                    <a:pt x="4" y="398"/>
                  </a:lnTo>
                  <a:lnTo>
                    <a:pt x="12" y="357"/>
                  </a:lnTo>
                  <a:lnTo>
                    <a:pt x="30" y="319"/>
                  </a:lnTo>
                  <a:lnTo>
                    <a:pt x="53" y="283"/>
                  </a:lnTo>
                  <a:lnTo>
                    <a:pt x="81" y="250"/>
                  </a:lnTo>
                  <a:lnTo>
                    <a:pt x="115" y="221"/>
                  </a:lnTo>
                  <a:lnTo>
                    <a:pt x="152" y="200"/>
                  </a:lnTo>
                  <a:lnTo>
                    <a:pt x="192" y="184"/>
                  </a:lnTo>
                  <a:lnTo>
                    <a:pt x="235" y="175"/>
                  </a:lnTo>
                  <a:lnTo>
                    <a:pt x="281" y="171"/>
                  </a:lnTo>
                  <a:lnTo>
                    <a:pt x="321" y="174"/>
                  </a:lnTo>
                  <a:lnTo>
                    <a:pt x="358" y="181"/>
                  </a:lnTo>
                  <a:lnTo>
                    <a:pt x="393" y="195"/>
                  </a:lnTo>
                  <a:lnTo>
                    <a:pt x="424" y="214"/>
                  </a:lnTo>
                  <a:lnTo>
                    <a:pt x="455" y="238"/>
                  </a:lnTo>
                  <a:lnTo>
                    <a:pt x="482" y="267"/>
                  </a:lnTo>
                  <a:lnTo>
                    <a:pt x="48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11">
              <a:extLst>
                <a:ext uri="{FF2B5EF4-FFF2-40B4-BE49-F238E27FC236}">
                  <a16:creationId xmlns:a16="http://schemas.microsoft.com/office/drawing/2014/main" id="{D34CC5B5-CA1F-A842-8D86-1477B510547F}"/>
                </a:ext>
              </a:extLst>
            </p:cNvPr>
            <p:cNvSpPr>
              <a:spLocks noEditPoints="1"/>
            </p:cNvSpPr>
            <p:nvPr/>
          </p:nvSpPr>
          <p:spPr bwMode="auto">
            <a:xfrm>
              <a:off x="6677520" y="3396343"/>
              <a:ext cx="599909" cy="594465"/>
            </a:xfrm>
            <a:custGeom>
              <a:avLst/>
              <a:gdLst/>
              <a:ahLst/>
              <a:cxnLst>
                <a:cxn ang="0">
                  <a:pos x="245" y="63"/>
                </a:cxn>
                <a:cxn ang="0">
                  <a:pos x="183" y="83"/>
                </a:cxn>
                <a:cxn ang="0">
                  <a:pos x="131" y="123"/>
                </a:cxn>
                <a:cxn ang="0">
                  <a:pos x="89" y="176"/>
                </a:cxn>
                <a:cxn ang="0">
                  <a:pos x="69" y="237"/>
                </a:cxn>
                <a:cxn ang="0">
                  <a:pos x="69" y="304"/>
                </a:cxn>
                <a:cxn ang="0">
                  <a:pos x="89" y="368"/>
                </a:cxn>
                <a:cxn ang="0">
                  <a:pos x="129" y="423"/>
                </a:cxn>
                <a:cxn ang="0">
                  <a:pos x="183" y="464"/>
                </a:cxn>
                <a:cxn ang="0">
                  <a:pos x="246" y="484"/>
                </a:cxn>
                <a:cxn ang="0">
                  <a:pos x="313" y="484"/>
                </a:cxn>
                <a:cxn ang="0">
                  <a:pos x="372" y="464"/>
                </a:cxn>
                <a:cxn ang="0">
                  <a:pos x="423" y="423"/>
                </a:cxn>
                <a:cxn ang="0">
                  <a:pos x="464" y="371"/>
                </a:cxn>
                <a:cxn ang="0">
                  <a:pos x="482" y="310"/>
                </a:cxn>
                <a:cxn ang="0">
                  <a:pos x="482" y="242"/>
                </a:cxn>
                <a:cxn ang="0">
                  <a:pos x="464" y="177"/>
                </a:cxn>
                <a:cxn ang="0">
                  <a:pos x="426" y="123"/>
                </a:cxn>
                <a:cxn ang="0">
                  <a:pos x="374" y="83"/>
                </a:cxn>
                <a:cxn ang="0">
                  <a:pos x="312" y="63"/>
                </a:cxn>
                <a:cxn ang="0">
                  <a:pos x="280" y="0"/>
                </a:cxn>
                <a:cxn ang="0">
                  <a:pos x="361" y="11"/>
                </a:cxn>
                <a:cxn ang="0">
                  <a:pos x="430" y="47"/>
                </a:cxn>
                <a:cxn ang="0">
                  <a:pos x="485" y="104"/>
                </a:cxn>
                <a:cxn ang="0">
                  <a:pos x="551" y="13"/>
                </a:cxn>
                <a:cxn ang="0">
                  <a:pos x="485" y="534"/>
                </a:cxn>
                <a:cxn ang="0">
                  <a:pos x="459" y="475"/>
                </a:cxn>
                <a:cxn ang="0">
                  <a:pos x="397" y="520"/>
                </a:cxn>
                <a:cxn ang="0">
                  <a:pos x="323" y="544"/>
                </a:cxn>
                <a:cxn ang="0">
                  <a:pos x="237" y="543"/>
                </a:cxn>
                <a:cxn ang="0">
                  <a:pos x="155" y="518"/>
                </a:cxn>
                <a:cxn ang="0">
                  <a:pos x="83" y="467"/>
                </a:cxn>
                <a:cxn ang="0">
                  <a:pos x="30" y="398"/>
                </a:cxn>
                <a:cxn ang="0">
                  <a:pos x="4" y="319"/>
                </a:cxn>
                <a:cxn ang="0">
                  <a:pos x="4" y="231"/>
                </a:cxn>
                <a:cxn ang="0">
                  <a:pos x="29" y="148"/>
                </a:cxn>
                <a:cxn ang="0">
                  <a:pos x="80" y="79"/>
                </a:cxn>
                <a:cxn ang="0">
                  <a:pos x="151" y="29"/>
                </a:cxn>
                <a:cxn ang="0">
                  <a:pos x="234" y="4"/>
                </a:cxn>
              </a:cxnLst>
              <a:rect l="0" t="0" r="r" b="b"/>
              <a:pathLst>
                <a:path w="551" h="546">
                  <a:moveTo>
                    <a:pt x="278" y="60"/>
                  </a:moveTo>
                  <a:lnTo>
                    <a:pt x="245" y="63"/>
                  </a:lnTo>
                  <a:lnTo>
                    <a:pt x="214" y="70"/>
                  </a:lnTo>
                  <a:lnTo>
                    <a:pt x="183" y="83"/>
                  </a:lnTo>
                  <a:lnTo>
                    <a:pt x="157" y="101"/>
                  </a:lnTo>
                  <a:lnTo>
                    <a:pt x="131" y="123"/>
                  </a:lnTo>
                  <a:lnTo>
                    <a:pt x="108" y="150"/>
                  </a:lnTo>
                  <a:lnTo>
                    <a:pt x="89" y="176"/>
                  </a:lnTo>
                  <a:lnTo>
                    <a:pt x="77" y="206"/>
                  </a:lnTo>
                  <a:lnTo>
                    <a:pt x="69" y="237"/>
                  </a:lnTo>
                  <a:lnTo>
                    <a:pt x="67" y="270"/>
                  </a:lnTo>
                  <a:lnTo>
                    <a:pt x="69" y="304"/>
                  </a:lnTo>
                  <a:lnTo>
                    <a:pt x="77" y="337"/>
                  </a:lnTo>
                  <a:lnTo>
                    <a:pt x="89" y="368"/>
                  </a:lnTo>
                  <a:lnTo>
                    <a:pt x="107" y="397"/>
                  </a:lnTo>
                  <a:lnTo>
                    <a:pt x="129" y="423"/>
                  </a:lnTo>
                  <a:lnTo>
                    <a:pt x="156" y="446"/>
                  </a:lnTo>
                  <a:lnTo>
                    <a:pt x="183" y="464"/>
                  </a:lnTo>
                  <a:lnTo>
                    <a:pt x="214" y="476"/>
                  </a:lnTo>
                  <a:lnTo>
                    <a:pt x="246" y="484"/>
                  </a:lnTo>
                  <a:lnTo>
                    <a:pt x="281" y="486"/>
                  </a:lnTo>
                  <a:lnTo>
                    <a:pt x="313" y="484"/>
                  </a:lnTo>
                  <a:lnTo>
                    <a:pt x="343" y="476"/>
                  </a:lnTo>
                  <a:lnTo>
                    <a:pt x="372" y="464"/>
                  </a:lnTo>
                  <a:lnTo>
                    <a:pt x="398" y="446"/>
                  </a:lnTo>
                  <a:lnTo>
                    <a:pt x="423" y="423"/>
                  </a:lnTo>
                  <a:lnTo>
                    <a:pt x="446" y="397"/>
                  </a:lnTo>
                  <a:lnTo>
                    <a:pt x="464" y="371"/>
                  </a:lnTo>
                  <a:lnTo>
                    <a:pt x="475" y="340"/>
                  </a:lnTo>
                  <a:lnTo>
                    <a:pt x="482" y="310"/>
                  </a:lnTo>
                  <a:lnTo>
                    <a:pt x="485" y="278"/>
                  </a:lnTo>
                  <a:lnTo>
                    <a:pt x="482" y="242"/>
                  </a:lnTo>
                  <a:lnTo>
                    <a:pt x="475" y="209"/>
                  </a:lnTo>
                  <a:lnTo>
                    <a:pt x="464" y="177"/>
                  </a:lnTo>
                  <a:lnTo>
                    <a:pt x="447" y="150"/>
                  </a:lnTo>
                  <a:lnTo>
                    <a:pt x="426" y="123"/>
                  </a:lnTo>
                  <a:lnTo>
                    <a:pt x="401" y="101"/>
                  </a:lnTo>
                  <a:lnTo>
                    <a:pt x="374" y="83"/>
                  </a:lnTo>
                  <a:lnTo>
                    <a:pt x="344" y="70"/>
                  </a:lnTo>
                  <a:lnTo>
                    <a:pt x="312" y="63"/>
                  </a:lnTo>
                  <a:lnTo>
                    <a:pt x="278" y="60"/>
                  </a:lnTo>
                  <a:close/>
                  <a:moveTo>
                    <a:pt x="280" y="0"/>
                  </a:moveTo>
                  <a:lnTo>
                    <a:pt x="322" y="3"/>
                  </a:lnTo>
                  <a:lnTo>
                    <a:pt x="361" y="11"/>
                  </a:lnTo>
                  <a:lnTo>
                    <a:pt x="397" y="26"/>
                  </a:lnTo>
                  <a:lnTo>
                    <a:pt x="430" y="47"/>
                  </a:lnTo>
                  <a:lnTo>
                    <a:pt x="459" y="73"/>
                  </a:lnTo>
                  <a:lnTo>
                    <a:pt x="485" y="104"/>
                  </a:lnTo>
                  <a:lnTo>
                    <a:pt x="485" y="13"/>
                  </a:lnTo>
                  <a:lnTo>
                    <a:pt x="551" y="13"/>
                  </a:lnTo>
                  <a:lnTo>
                    <a:pt x="551" y="534"/>
                  </a:lnTo>
                  <a:lnTo>
                    <a:pt x="485" y="534"/>
                  </a:lnTo>
                  <a:lnTo>
                    <a:pt x="485" y="443"/>
                  </a:lnTo>
                  <a:lnTo>
                    <a:pt x="459" y="475"/>
                  </a:lnTo>
                  <a:lnTo>
                    <a:pt x="428" y="500"/>
                  </a:lnTo>
                  <a:lnTo>
                    <a:pt x="397" y="520"/>
                  </a:lnTo>
                  <a:lnTo>
                    <a:pt x="362" y="535"/>
                  </a:lnTo>
                  <a:lnTo>
                    <a:pt x="323" y="544"/>
                  </a:lnTo>
                  <a:lnTo>
                    <a:pt x="283" y="546"/>
                  </a:lnTo>
                  <a:lnTo>
                    <a:pt x="237" y="543"/>
                  </a:lnTo>
                  <a:lnTo>
                    <a:pt x="195" y="534"/>
                  </a:lnTo>
                  <a:lnTo>
                    <a:pt x="155" y="518"/>
                  </a:lnTo>
                  <a:lnTo>
                    <a:pt x="117" y="496"/>
                  </a:lnTo>
                  <a:lnTo>
                    <a:pt x="83" y="467"/>
                  </a:lnTo>
                  <a:lnTo>
                    <a:pt x="53" y="435"/>
                  </a:lnTo>
                  <a:lnTo>
                    <a:pt x="30" y="398"/>
                  </a:lnTo>
                  <a:lnTo>
                    <a:pt x="14" y="361"/>
                  </a:lnTo>
                  <a:lnTo>
                    <a:pt x="4" y="319"/>
                  </a:lnTo>
                  <a:lnTo>
                    <a:pt x="0" y="276"/>
                  </a:lnTo>
                  <a:lnTo>
                    <a:pt x="4" y="231"/>
                  </a:lnTo>
                  <a:lnTo>
                    <a:pt x="13" y="188"/>
                  </a:lnTo>
                  <a:lnTo>
                    <a:pt x="29" y="148"/>
                  </a:lnTo>
                  <a:lnTo>
                    <a:pt x="52" y="112"/>
                  </a:lnTo>
                  <a:lnTo>
                    <a:pt x="80" y="79"/>
                  </a:lnTo>
                  <a:lnTo>
                    <a:pt x="114" y="50"/>
                  </a:lnTo>
                  <a:lnTo>
                    <a:pt x="151" y="29"/>
                  </a:lnTo>
                  <a:lnTo>
                    <a:pt x="191" y="13"/>
                  </a:lnTo>
                  <a:lnTo>
                    <a:pt x="234" y="4"/>
                  </a:lnTo>
                  <a:lnTo>
                    <a:pt x="28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12">
              <a:extLst>
                <a:ext uri="{FF2B5EF4-FFF2-40B4-BE49-F238E27FC236}">
                  <a16:creationId xmlns:a16="http://schemas.microsoft.com/office/drawing/2014/main" id="{A440F48C-9682-6B4A-8D82-700A053CF897}"/>
                </a:ext>
              </a:extLst>
            </p:cNvPr>
            <p:cNvSpPr>
              <a:spLocks/>
            </p:cNvSpPr>
            <p:nvPr/>
          </p:nvSpPr>
          <p:spPr bwMode="auto">
            <a:xfrm>
              <a:off x="7426590" y="3396343"/>
              <a:ext cx="499743" cy="581400"/>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534"/>
                </a:cxn>
                <a:cxn ang="0">
                  <a:pos x="392" y="534"/>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534"/>
                </a:cxn>
                <a:cxn ang="0">
                  <a:pos x="0" y="534"/>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59" h="534">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534"/>
                  </a:lnTo>
                  <a:lnTo>
                    <a:pt x="392" y="534"/>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534"/>
                  </a:lnTo>
                  <a:lnTo>
                    <a:pt x="0" y="534"/>
                  </a:lnTo>
                  <a:lnTo>
                    <a:pt x="0" y="13"/>
                  </a:lnTo>
                  <a:lnTo>
                    <a:pt x="67" y="13"/>
                  </a:lnTo>
                  <a:lnTo>
                    <a:pt x="67" y="80"/>
                  </a:lnTo>
                  <a:lnTo>
                    <a:pt x="93" y="55"/>
                  </a:lnTo>
                  <a:lnTo>
                    <a:pt x="118" y="34"/>
                  </a:lnTo>
                  <a:lnTo>
                    <a:pt x="144" y="19"/>
                  </a:lnTo>
                  <a:lnTo>
                    <a:pt x="170" y="9"/>
                  </a:lnTo>
                  <a:lnTo>
                    <a:pt x="198" y="3"/>
                  </a:lnTo>
                  <a:lnTo>
                    <a:pt x="228"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 name="Freeform 13">
              <a:extLst>
                <a:ext uri="{FF2B5EF4-FFF2-40B4-BE49-F238E27FC236}">
                  <a16:creationId xmlns:a16="http://schemas.microsoft.com/office/drawing/2014/main" id="{BE8A81A0-2440-ED4A-A53D-F0127ABE6F85}"/>
                </a:ext>
              </a:extLst>
            </p:cNvPr>
            <p:cNvSpPr>
              <a:spLocks noEditPoints="1"/>
            </p:cNvSpPr>
            <p:nvPr/>
          </p:nvSpPr>
          <p:spPr bwMode="auto">
            <a:xfrm>
              <a:off x="8072227" y="3267869"/>
              <a:ext cx="72948" cy="709874"/>
            </a:xfrm>
            <a:custGeom>
              <a:avLst/>
              <a:gdLst/>
              <a:ahLst/>
              <a:cxnLst>
                <a:cxn ang="0">
                  <a:pos x="0" y="131"/>
                </a:cxn>
                <a:cxn ang="0">
                  <a:pos x="67" y="131"/>
                </a:cxn>
                <a:cxn ang="0">
                  <a:pos x="67" y="652"/>
                </a:cxn>
                <a:cxn ang="0">
                  <a:pos x="0" y="652"/>
                </a:cxn>
                <a:cxn ang="0">
                  <a:pos x="0" y="131"/>
                </a:cxn>
                <a:cxn ang="0">
                  <a:pos x="0" y="0"/>
                </a:cxn>
                <a:cxn ang="0">
                  <a:pos x="67" y="0"/>
                </a:cxn>
                <a:cxn ang="0">
                  <a:pos x="67" y="67"/>
                </a:cxn>
                <a:cxn ang="0">
                  <a:pos x="0" y="67"/>
                </a:cxn>
                <a:cxn ang="0">
                  <a:pos x="0" y="0"/>
                </a:cxn>
              </a:cxnLst>
              <a:rect l="0" t="0" r="r" b="b"/>
              <a:pathLst>
                <a:path w="67" h="652">
                  <a:moveTo>
                    <a:pt x="0" y="131"/>
                  </a:moveTo>
                  <a:lnTo>
                    <a:pt x="67" y="131"/>
                  </a:lnTo>
                  <a:lnTo>
                    <a:pt x="67" y="652"/>
                  </a:lnTo>
                  <a:lnTo>
                    <a:pt x="0" y="652"/>
                  </a:lnTo>
                  <a:lnTo>
                    <a:pt x="0" y="131"/>
                  </a:lnTo>
                  <a:close/>
                  <a:moveTo>
                    <a:pt x="0" y="0"/>
                  </a:moveTo>
                  <a:lnTo>
                    <a:pt x="67" y="0"/>
                  </a:lnTo>
                  <a:lnTo>
                    <a:pt x="67" y="67"/>
                  </a:lnTo>
                  <a:lnTo>
                    <a:pt x="0" y="6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14">
              <a:extLst>
                <a:ext uri="{FF2B5EF4-FFF2-40B4-BE49-F238E27FC236}">
                  <a16:creationId xmlns:a16="http://schemas.microsoft.com/office/drawing/2014/main" id="{7F2C59BA-1FE1-FA44-89DE-1E289E0953C8}"/>
                </a:ext>
              </a:extLst>
            </p:cNvPr>
            <p:cNvSpPr>
              <a:spLocks/>
            </p:cNvSpPr>
            <p:nvPr/>
          </p:nvSpPr>
          <p:spPr bwMode="auto">
            <a:xfrm>
              <a:off x="5294789" y="3385456"/>
              <a:ext cx="1295629" cy="605353"/>
            </a:xfrm>
            <a:custGeom>
              <a:avLst/>
              <a:gdLst/>
              <a:ahLst/>
              <a:cxnLst>
                <a:cxn ang="0">
                  <a:pos x="928" y="4"/>
                </a:cxn>
                <a:cxn ang="0">
                  <a:pos x="1011" y="29"/>
                </a:cxn>
                <a:cxn ang="0">
                  <a:pos x="1083" y="79"/>
                </a:cxn>
                <a:cxn ang="0">
                  <a:pos x="1134" y="148"/>
                </a:cxn>
                <a:cxn ang="0">
                  <a:pos x="1160" y="227"/>
                </a:cxn>
                <a:cxn ang="0">
                  <a:pos x="1163" y="278"/>
                </a:cxn>
                <a:cxn ang="0">
                  <a:pos x="1131" y="337"/>
                </a:cxn>
                <a:cxn ang="0">
                  <a:pos x="1097" y="278"/>
                </a:cxn>
                <a:cxn ang="0">
                  <a:pos x="1094" y="236"/>
                </a:cxn>
                <a:cxn ang="0">
                  <a:pos x="1075" y="176"/>
                </a:cxn>
                <a:cxn ang="0">
                  <a:pos x="1035" y="122"/>
                </a:cxn>
                <a:cxn ang="0">
                  <a:pos x="982" y="82"/>
                </a:cxn>
                <a:cxn ang="0">
                  <a:pos x="922" y="63"/>
                </a:cxn>
                <a:cxn ang="0">
                  <a:pos x="862" y="62"/>
                </a:cxn>
                <a:cxn ang="0">
                  <a:pos x="810" y="75"/>
                </a:cxn>
                <a:cxn ang="0">
                  <a:pos x="764" y="102"/>
                </a:cxn>
                <a:cxn ang="0">
                  <a:pos x="729" y="136"/>
                </a:cxn>
                <a:cxn ang="0">
                  <a:pos x="699" y="180"/>
                </a:cxn>
                <a:cxn ang="0">
                  <a:pos x="678" y="215"/>
                </a:cxn>
                <a:cxn ang="0">
                  <a:pos x="652" y="259"/>
                </a:cxn>
                <a:cxn ang="0">
                  <a:pos x="621" y="306"/>
                </a:cxn>
                <a:cxn ang="0">
                  <a:pos x="593" y="350"/>
                </a:cxn>
                <a:cxn ang="0">
                  <a:pos x="573" y="378"/>
                </a:cxn>
                <a:cxn ang="0">
                  <a:pos x="521" y="441"/>
                </a:cxn>
                <a:cxn ang="0">
                  <a:pos x="470" y="494"/>
                </a:cxn>
                <a:cxn ang="0">
                  <a:pos x="430" y="524"/>
                </a:cxn>
                <a:cxn ang="0">
                  <a:pos x="371" y="548"/>
                </a:cxn>
                <a:cxn ang="0">
                  <a:pos x="304" y="556"/>
                </a:cxn>
                <a:cxn ang="0">
                  <a:pos x="215" y="544"/>
                </a:cxn>
                <a:cxn ang="0">
                  <a:pos x="138" y="505"/>
                </a:cxn>
                <a:cxn ang="0">
                  <a:pos x="76" y="443"/>
                </a:cxn>
                <a:cxn ang="0">
                  <a:pos x="35" y="369"/>
                </a:cxn>
                <a:cxn ang="0">
                  <a:pos x="23" y="284"/>
                </a:cxn>
                <a:cxn ang="0">
                  <a:pos x="59" y="225"/>
                </a:cxn>
                <a:cxn ang="0">
                  <a:pos x="89" y="284"/>
                </a:cxn>
                <a:cxn ang="0">
                  <a:pos x="99" y="349"/>
                </a:cxn>
                <a:cxn ang="0">
                  <a:pos x="128" y="406"/>
                </a:cxn>
                <a:cxn ang="0">
                  <a:pos x="176" y="455"/>
                </a:cxn>
                <a:cxn ang="0">
                  <a:pos x="233" y="486"/>
                </a:cxn>
                <a:cxn ang="0">
                  <a:pos x="298" y="496"/>
                </a:cxn>
                <a:cxn ang="0">
                  <a:pos x="363" y="486"/>
                </a:cxn>
                <a:cxn ang="0">
                  <a:pos x="421" y="455"/>
                </a:cxn>
                <a:cxn ang="0">
                  <a:pos x="431" y="446"/>
                </a:cxn>
                <a:cxn ang="0">
                  <a:pos x="478" y="398"/>
                </a:cxn>
                <a:cxn ang="0">
                  <a:pos x="524" y="342"/>
                </a:cxn>
                <a:cxn ang="0">
                  <a:pos x="540" y="318"/>
                </a:cxn>
                <a:cxn ang="0">
                  <a:pos x="579" y="260"/>
                </a:cxn>
                <a:cxn ang="0">
                  <a:pos x="609" y="211"/>
                </a:cxn>
                <a:cxn ang="0">
                  <a:pos x="635" y="168"/>
                </a:cxn>
                <a:cxn ang="0">
                  <a:pos x="663" y="121"/>
                </a:cxn>
                <a:cxn ang="0">
                  <a:pos x="686" y="89"/>
                </a:cxn>
                <a:cxn ang="0">
                  <a:pos x="743" y="39"/>
                </a:cxn>
                <a:cxn ang="0">
                  <a:pos x="809" y="10"/>
                </a:cxn>
                <a:cxn ang="0">
                  <a:pos x="883" y="0"/>
                </a:cxn>
              </a:cxnLst>
              <a:rect l="0" t="0" r="r" b="b"/>
              <a:pathLst>
                <a:path w="1190" h="556">
                  <a:moveTo>
                    <a:pt x="883" y="0"/>
                  </a:moveTo>
                  <a:lnTo>
                    <a:pt x="928" y="4"/>
                  </a:lnTo>
                  <a:lnTo>
                    <a:pt x="971" y="13"/>
                  </a:lnTo>
                  <a:lnTo>
                    <a:pt x="1011" y="29"/>
                  </a:lnTo>
                  <a:lnTo>
                    <a:pt x="1049" y="50"/>
                  </a:lnTo>
                  <a:lnTo>
                    <a:pt x="1083" y="79"/>
                  </a:lnTo>
                  <a:lnTo>
                    <a:pt x="1112" y="112"/>
                  </a:lnTo>
                  <a:lnTo>
                    <a:pt x="1134" y="148"/>
                  </a:lnTo>
                  <a:lnTo>
                    <a:pt x="1151" y="186"/>
                  </a:lnTo>
                  <a:lnTo>
                    <a:pt x="1160" y="227"/>
                  </a:lnTo>
                  <a:lnTo>
                    <a:pt x="1163" y="271"/>
                  </a:lnTo>
                  <a:lnTo>
                    <a:pt x="1163" y="278"/>
                  </a:lnTo>
                  <a:lnTo>
                    <a:pt x="1190" y="278"/>
                  </a:lnTo>
                  <a:lnTo>
                    <a:pt x="1131" y="337"/>
                  </a:lnTo>
                  <a:lnTo>
                    <a:pt x="1072" y="278"/>
                  </a:lnTo>
                  <a:lnTo>
                    <a:pt x="1097" y="278"/>
                  </a:lnTo>
                  <a:lnTo>
                    <a:pt x="1097" y="270"/>
                  </a:lnTo>
                  <a:lnTo>
                    <a:pt x="1094" y="236"/>
                  </a:lnTo>
                  <a:lnTo>
                    <a:pt x="1087" y="205"/>
                  </a:lnTo>
                  <a:lnTo>
                    <a:pt x="1075" y="176"/>
                  </a:lnTo>
                  <a:lnTo>
                    <a:pt x="1058" y="148"/>
                  </a:lnTo>
                  <a:lnTo>
                    <a:pt x="1035" y="122"/>
                  </a:lnTo>
                  <a:lnTo>
                    <a:pt x="1010" y="99"/>
                  </a:lnTo>
                  <a:lnTo>
                    <a:pt x="982" y="82"/>
                  </a:lnTo>
                  <a:lnTo>
                    <a:pt x="954" y="70"/>
                  </a:lnTo>
                  <a:lnTo>
                    <a:pt x="922" y="63"/>
                  </a:lnTo>
                  <a:lnTo>
                    <a:pt x="889" y="60"/>
                  </a:lnTo>
                  <a:lnTo>
                    <a:pt x="862" y="62"/>
                  </a:lnTo>
                  <a:lnTo>
                    <a:pt x="835" y="67"/>
                  </a:lnTo>
                  <a:lnTo>
                    <a:pt x="810" y="75"/>
                  </a:lnTo>
                  <a:lnTo>
                    <a:pt x="786" y="87"/>
                  </a:lnTo>
                  <a:lnTo>
                    <a:pt x="764" y="102"/>
                  </a:lnTo>
                  <a:lnTo>
                    <a:pt x="743" y="121"/>
                  </a:lnTo>
                  <a:lnTo>
                    <a:pt x="729" y="136"/>
                  </a:lnTo>
                  <a:lnTo>
                    <a:pt x="716" y="152"/>
                  </a:lnTo>
                  <a:lnTo>
                    <a:pt x="699" y="180"/>
                  </a:lnTo>
                  <a:lnTo>
                    <a:pt x="690" y="196"/>
                  </a:lnTo>
                  <a:lnTo>
                    <a:pt x="678" y="215"/>
                  </a:lnTo>
                  <a:lnTo>
                    <a:pt x="666" y="236"/>
                  </a:lnTo>
                  <a:lnTo>
                    <a:pt x="652" y="259"/>
                  </a:lnTo>
                  <a:lnTo>
                    <a:pt x="637" y="283"/>
                  </a:lnTo>
                  <a:lnTo>
                    <a:pt x="621" y="306"/>
                  </a:lnTo>
                  <a:lnTo>
                    <a:pt x="607" y="330"/>
                  </a:lnTo>
                  <a:lnTo>
                    <a:pt x="593" y="350"/>
                  </a:lnTo>
                  <a:lnTo>
                    <a:pt x="582" y="367"/>
                  </a:lnTo>
                  <a:lnTo>
                    <a:pt x="573" y="378"/>
                  </a:lnTo>
                  <a:lnTo>
                    <a:pt x="545" y="413"/>
                  </a:lnTo>
                  <a:lnTo>
                    <a:pt x="521" y="441"/>
                  </a:lnTo>
                  <a:lnTo>
                    <a:pt x="500" y="463"/>
                  </a:lnTo>
                  <a:lnTo>
                    <a:pt x="470" y="494"/>
                  </a:lnTo>
                  <a:lnTo>
                    <a:pt x="450" y="511"/>
                  </a:lnTo>
                  <a:lnTo>
                    <a:pt x="430" y="524"/>
                  </a:lnTo>
                  <a:lnTo>
                    <a:pt x="401" y="538"/>
                  </a:lnTo>
                  <a:lnTo>
                    <a:pt x="371" y="548"/>
                  </a:lnTo>
                  <a:lnTo>
                    <a:pt x="338" y="554"/>
                  </a:lnTo>
                  <a:lnTo>
                    <a:pt x="304" y="556"/>
                  </a:lnTo>
                  <a:lnTo>
                    <a:pt x="258" y="553"/>
                  </a:lnTo>
                  <a:lnTo>
                    <a:pt x="215" y="544"/>
                  </a:lnTo>
                  <a:lnTo>
                    <a:pt x="175" y="528"/>
                  </a:lnTo>
                  <a:lnTo>
                    <a:pt x="138" y="505"/>
                  </a:lnTo>
                  <a:lnTo>
                    <a:pt x="104" y="476"/>
                  </a:lnTo>
                  <a:lnTo>
                    <a:pt x="76" y="443"/>
                  </a:lnTo>
                  <a:lnTo>
                    <a:pt x="53" y="408"/>
                  </a:lnTo>
                  <a:lnTo>
                    <a:pt x="35" y="369"/>
                  </a:lnTo>
                  <a:lnTo>
                    <a:pt x="27" y="328"/>
                  </a:lnTo>
                  <a:lnTo>
                    <a:pt x="23" y="284"/>
                  </a:lnTo>
                  <a:lnTo>
                    <a:pt x="0" y="284"/>
                  </a:lnTo>
                  <a:lnTo>
                    <a:pt x="59" y="225"/>
                  </a:lnTo>
                  <a:lnTo>
                    <a:pt x="118" y="284"/>
                  </a:lnTo>
                  <a:lnTo>
                    <a:pt x="89" y="284"/>
                  </a:lnTo>
                  <a:lnTo>
                    <a:pt x="92" y="318"/>
                  </a:lnTo>
                  <a:lnTo>
                    <a:pt x="99" y="349"/>
                  </a:lnTo>
                  <a:lnTo>
                    <a:pt x="112" y="378"/>
                  </a:lnTo>
                  <a:lnTo>
                    <a:pt x="128" y="406"/>
                  </a:lnTo>
                  <a:lnTo>
                    <a:pt x="150" y="432"/>
                  </a:lnTo>
                  <a:lnTo>
                    <a:pt x="176" y="455"/>
                  </a:lnTo>
                  <a:lnTo>
                    <a:pt x="204" y="474"/>
                  </a:lnTo>
                  <a:lnTo>
                    <a:pt x="233" y="486"/>
                  </a:lnTo>
                  <a:lnTo>
                    <a:pt x="264" y="494"/>
                  </a:lnTo>
                  <a:lnTo>
                    <a:pt x="298" y="496"/>
                  </a:lnTo>
                  <a:lnTo>
                    <a:pt x="332" y="494"/>
                  </a:lnTo>
                  <a:lnTo>
                    <a:pt x="363" y="486"/>
                  </a:lnTo>
                  <a:lnTo>
                    <a:pt x="393" y="472"/>
                  </a:lnTo>
                  <a:lnTo>
                    <a:pt x="421" y="455"/>
                  </a:lnTo>
                  <a:lnTo>
                    <a:pt x="423" y="452"/>
                  </a:lnTo>
                  <a:lnTo>
                    <a:pt x="431" y="446"/>
                  </a:lnTo>
                  <a:lnTo>
                    <a:pt x="459" y="418"/>
                  </a:lnTo>
                  <a:lnTo>
                    <a:pt x="478" y="398"/>
                  </a:lnTo>
                  <a:lnTo>
                    <a:pt x="499" y="373"/>
                  </a:lnTo>
                  <a:lnTo>
                    <a:pt x="524" y="342"/>
                  </a:lnTo>
                  <a:lnTo>
                    <a:pt x="532" y="332"/>
                  </a:lnTo>
                  <a:lnTo>
                    <a:pt x="540" y="318"/>
                  </a:lnTo>
                  <a:lnTo>
                    <a:pt x="552" y="301"/>
                  </a:lnTo>
                  <a:lnTo>
                    <a:pt x="579" y="260"/>
                  </a:lnTo>
                  <a:lnTo>
                    <a:pt x="594" y="236"/>
                  </a:lnTo>
                  <a:lnTo>
                    <a:pt x="609" y="211"/>
                  </a:lnTo>
                  <a:lnTo>
                    <a:pt x="623" y="188"/>
                  </a:lnTo>
                  <a:lnTo>
                    <a:pt x="635" y="168"/>
                  </a:lnTo>
                  <a:lnTo>
                    <a:pt x="643" y="152"/>
                  </a:lnTo>
                  <a:lnTo>
                    <a:pt x="663" y="121"/>
                  </a:lnTo>
                  <a:lnTo>
                    <a:pt x="683" y="93"/>
                  </a:lnTo>
                  <a:lnTo>
                    <a:pt x="686" y="89"/>
                  </a:lnTo>
                  <a:lnTo>
                    <a:pt x="714" y="62"/>
                  </a:lnTo>
                  <a:lnTo>
                    <a:pt x="743" y="39"/>
                  </a:lnTo>
                  <a:lnTo>
                    <a:pt x="775" y="21"/>
                  </a:lnTo>
                  <a:lnTo>
                    <a:pt x="809" y="10"/>
                  </a:lnTo>
                  <a:lnTo>
                    <a:pt x="844" y="3"/>
                  </a:lnTo>
                  <a:lnTo>
                    <a:pt x="883"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Freeform 15">
              <a:extLst>
                <a:ext uri="{FF2B5EF4-FFF2-40B4-BE49-F238E27FC236}">
                  <a16:creationId xmlns:a16="http://schemas.microsoft.com/office/drawing/2014/main" id="{D68BEC3E-37A1-5047-A62C-99EF9AA98573}"/>
                </a:ext>
              </a:extLst>
            </p:cNvPr>
            <p:cNvSpPr>
              <a:spLocks/>
            </p:cNvSpPr>
            <p:nvPr/>
          </p:nvSpPr>
          <p:spPr bwMode="auto">
            <a:xfrm>
              <a:off x="4707946" y="3410498"/>
              <a:ext cx="317919" cy="614063"/>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33" y="473"/>
                </a:cxn>
                <a:cxn ang="0">
                  <a:pos x="233" y="446"/>
                </a:cxn>
                <a:cxn ang="0">
                  <a:pos x="292" y="505"/>
                </a:cxn>
                <a:cxn ang="0">
                  <a:pos x="233" y="564"/>
                </a:cxn>
                <a:cxn ang="0">
                  <a:pos x="233" y="533"/>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292" h="564">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33" y="473"/>
                  </a:lnTo>
                  <a:lnTo>
                    <a:pt x="233" y="446"/>
                  </a:lnTo>
                  <a:lnTo>
                    <a:pt x="292" y="505"/>
                  </a:lnTo>
                  <a:lnTo>
                    <a:pt x="233" y="564"/>
                  </a:lnTo>
                  <a:lnTo>
                    <a:pt x="233" y="533"/>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 name="Freeform 16">
              <a:extLst>
                <a:ext uri="{FF2B5EF4-FFF2-40B4-BE49-F238E27FC236}">
                  <a16:creationId xmlns:a16="http://schemas.microsoft.com/office/drawing/2014/main" id="{16B39A79-995C-3B4E-A2EB-8B9E85C981D0}"/>
                </a:ext>
              </a:extLst>
            </p:cNvPr>
            <p:cNvSpPr>
              <a:spLocks/>
            </p:cNvSpPr>
            <p:nvPr/>
          </p:nvSpPr>
          <p:spPr bwMode="auto">
            <a:xfrm>
              <a:off x="8042830" y="3493244"/>
              <a:ext cx="128474" cy="484500"/>
            </a:xfrm>
            <a:custGeom>
              <a:avLst/>
              <a:gdLst/>
              <a:ahLst/>
              <a:cxnLst>
                <a:cxn ang="0">
                  <a:pos x="59" y="0"/>
                </a:cxn>
                <a:cxn ang="0">
                  <a:pos x="118" y="59"/>
                </a:cxn>
                <a:cxn ang="0">
                  <a:pos x="94" y="59"/>
                </a:cxn>
                <a:cxn ang="0">
                  <a:pos x="94" y="445"/>
                </a:cxn>
                <a:cxn ang="0">
                  <a:pos x="27" y="445"/>
                </a:cxn>
                <a:cxn ang="0">
                  <a:pos x="27" y="59"/>
                </a:cxn>
                <a:cxn ang="0">
                  <a:pos x="0" y="59"/>
                </a:cxn>
                <a:cxn ang="0">
                  <a:pos x="59" y="0"/>
                </a:cxn>
              </a:cxnLst>
              <a:rect l="0" t="0" r="r" b="b"/>
              <a:pathLst>
                <a:path w="118" h="445">
                  <a:moveTo>
                    <a:pt x="59" y="0"/>
                  </a:moveTo>
                  <a:lnTo>
                    <a:pt x="118" y="59"/>
                  </a:lnTo>
                  <a:lnTo>
                    <a:pt x="94" y="59"/>
                  </a:lnTo>
                  <a:lnTo>
                    <a:pt x="94" y="445"/>
                  </a:lnTo>
                  <a:lnTo>
                    <a:pt x="27" y="445"/>
                  </a:lnTo>
                  <a:lnTo>
                    <a:pt x="27"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 name="Freeform 17">
              <a:extLst>
                <a:ext uri="{FF2B5EF4-FFF2-40B4-BE49-F238E27FC236}">
                  <a16:creationId xmlns:a16="http://schemas.microsoft.com/office/drawing/2014/main" id="{6AECF82F-565E-B740-8AFD-0B2960C27B3C}"/>
                </a:ext>
              </a:extLst>
            </p:cNvPr>
            <p:cNvSpPr>
              <a:spLocks/>
            </p:cNvSpPr>
            <p:nvPr/>
          </p:nvSpPr>
          <p:spPr bwMode="auto">
            <a:xfrm>
              <a:off x="6641591" y="3631517"/>
              <a:ext cx="635838" cy="359292"/>
            </a:xfrm>
            <a:custGeom>
              <a:avLst/>
              <a:gdLst/>
              <a:ahLst/>
              <a:cxnLst>
                <a:cxn ang="0">
                  <a:pos x="59" y="0"/>
                </a:cxn>
                <a:cxn ang="0">
                  <a:pos x="120" y="58"/>
                </a:cxn>
                <a:cxn ang="0">
                  <a:pos x="100" y="58"/>
                </a:cxn>
                <a:cxn ang="0">
                  <a:pos x="102" y="92"/>
                </a:cxn>
                <a:cxn ang="0">
                  <a:pos x="111" y="123"/>
                </a:cxn>
                <a:cxn ang="0">
                  <a:pos x="122" y="153"/>
                </a:cxn>
                <a:cxn ang="0">
                  <a:pos x="140" y="181"/>
                </a:cxn>
                <a:cxn ang="0">
                  <a:pos x="162" y="207"/>
                </a:cxn>
                <a:cxn ang="0">
                  <a:pos x="189" y="230"/>
                </a:cxn>
                <a:cxn ang="0">
                  <a:pos x="216" y="248"/>
                </a:cxn>
                <a:cxn ang="0">
                  <a:pos x="247" y="260"/>
                </a:cxn>
                <a:cxn ang="0">
                  <a:pos x="279" y="268"/>
                </a:cxn>
                <a:cxn ang="0">
                  <a:pos x="314" y="270"/>
                </a:cxn>
                <a:cxn ang="0">
                  <a:pos x="346" y="268"/>
                </a:cxn>
                <a:cxn ang="0">
                  <a:pos x="376" y="260"/>
                </a:cxn>
                <a:cxn ang="0">
                  <a:pos x="405" y="248"/>
                </a:cxn>
                <a:cxn ang="0">
                  <a:pos x="431" y="230"/>
                </a:cxn>
                <a:cxn ang="0">
                  <a:pos x="456" y="207"/>
                </a:cxn>
                <a:cxn ang="0">
                  <a:pos x="479" y="181"/>
                </a:cxn>
                <a:cxn ang="0">
                  <a:pos x="497" y="155"/>
                </a:cxn>
                <a:cxn ang="0">
                  <a:pos x="508" y="124"/>
                </a:cxn>
                <a:cxn ang="0">
                  <a:pos x="515" y="94"/>
                </a:cxn>
                <a:cxn ang="0">
                  <a:pos x="518" y="62"/>
                </a:cxn>
                <a:cxn ang="0">
                  <a:pos x="518" y="52"/>
                </a:cxn>
                <a:cxn ang="0">
                  <a:pos x="584" y="52"/>
                </a:cxn>
                <a:cxn ang="0">
                  <a:pos x="584" y="318"/>
                </a:cxn>
                <a:cxn ang="0">
                  <a:pos x="518" y="318"/>
                </a:cxn>
                <a:cxn ang="0">
                  <a:pos x="518" y="227"/>
                </a:cxn>
                <a:cxn ang="0">
                  <a:pos x="492" y="259"/>
                </a:cxn>
                <a:cxn ang="0">
                  <a:pos x="461" y="284"/>
                </a:cxn>
                <a:cxn ang="0">
                  <a:pos x="430" y="304"/>
                </a:cxn>
                <a:cxn ang="0">
                  <a:pos x="395" y="319"/>
                </a:cxn>
                <a:cxn ang="0">
                  <a:pos x="356" y="328"/>
                </a:cxn>
                <a:cxn ang="0">
                  <a:pos x="316" y="330"/>
                </a:cxn>
                <a:cxn ang="0">
                  <a:pos x="270" y="327"/>
                </a:cxn>
                <a:cxn ang="0">
                  <a:pos x="228" y="318"/>
                </a:cxn>
                <a:cxn ang="0">
                  <a:pos x="188" y="302"/>
                </a:cxn>
                <a:cxn ang="0">
                  <a:pos x="150" y="280"/>
                </a:cxn>
                <a:cxn ang="0">
                  <a:pos x="116" y="251"/>
                </a:cxn>
                <a:cxn ang="0">
                  <a:pos x="86" y="219"/>
                </a:cxn>
                <a:cxn ang="0">
                  <a:pos x="63" y="182"/>
                </a:cxn>
                <a:cxn ang="0">
                  <a:pos x="47" y="145"/>
                </a:cxn>
                <a:cxn ang="0">
                  <a:pos x="37" y="103"/>
                </a:cxn>
                <a:cxn ang="0">
                  <a:pos x="33" y="60"/>
                </a:cxn>
                <a:cxn ang="0">
                  <a:pos x="33" y="58"/>
                </a:cxn>
                <a:cxn ang="0">
                  <a:pos x="0" y="58"/>
                </a:cxn>
                <a:cxn ang="0">
                  <a:pos x="59" y="0"/>
                </a:cxn>
              </a:cxnLst>
              <a:rect l="0" t="0" r="r" b="b"/>
              <a:pathLst>
                <a:path w="584" h="330">
                  <a:moveTo>
                    <a:pt x="59" y="0"/>
                  </a:moveTo>
                  <a:lnTo>
                    <a:pt x="120" y="58"/>
                  </a:lnTo>
                  <a:lnTo>
                    <a:pt x="100" y="58"/>
                  </a:lnTo>
                  <a:lnTo>
                    <a:pt x="102" y="92"/>
                  </a:lnTo>
                  <a:lnTo>
                    <a:pt x="111" y="123"/>
                  </a:lnTo>
                  <a:lnTo>
                    <a:pt x="122" y="153"/>
                  </a:lnTo>
                  <a:lnTo>
                    <a:pt x="140" y="181"/>
                  </a:lnTo>
                  <a:lnTo>
                    <a:pt x="162" y="207"/>
                  </a:lnTo>
                  <a:lnTo>
                    <a:pt x="189" y="230"/>
                  </a:lnTo>
                  <a:lnTo>
                    <a:pt x="216" y="248"/>
                  </a:lnTo>
                  <a:lnTo>
                    <a:pt x="247" y="260"/>
                  </a:lnTo>
                  <a:lnTo>
                    <a:pt x="279" y="268"/>
                  </a:lnTo>
                  <a:lnTo>
                    <a:pt x="314" y="270"/>
                  </a:lnTo>
                  <a:lnTo>
                    <a:pt x="346" y="268"/>
                  </a:lnTo>
                  <a:lnTo>
                    <a:pt x="376" y="260"/>
                  </a:lnTo>
                  <a:lnTo>
                    <a:pt x="405" y="248"/>
                  </a:lnTo>
                  <a:lnTo>
                    <a:pt x="431" y="230"/>
                  </a:lnTo>
                  <a:lnTo>
                    <a:pt x="456" y="207"/>
                  </a:lnTo>
                  <a:lnTo>
                    <a:pt x="479" y="181"/>
                  </a:lnTo>
                  <a:lnTo>
                    <a:pt x="497" y="155"/>
                  </a:lnTo>
                  <a:lnTo>
                    <a:pt x="508" y="124"/>
                  </a:lnTo>
                  <a:lnTo>
                    <a:pt x="515" y="94"/>
                  </a:lnTo>
                  <a:lnTo>
                    <a:pt x="518" y="62"/>
                  </a:lnTo>
                  <a:lnTo>
                    <a:pt x="518" y="52"/>
                  </a:lnTo>
                  <a:lnTo>
                    <a:pt x="584" y="52"/>
                  </a:lnTo>
                  <a:lnTo>
                    <a:pt x="584" y="318"/>
                  </a:lnTo>
                  <a:lnTo>
                    <a:pt x="518" y="318"/>
                  </a:lnTo>
                  <a:lnTo>
                    <a:pt x="518" y="227"/>
                  </a:lnTo>
                  <a:lnTo>
                    <a:pt x="492" y="259"/>
                  </a:lnTo>
                  <a:lnTo>
                    <a:pt x="461" y="284"/>
                  </a:lnTo>
                  <a:lnTo>
                    <a:pt x="430" y="304"/>
                  </a:lnTo>
                  <a:lnTo>
                    <a:pt x="395" y="319"/>
                  </a:lnTo>
                  <a:lnTo>
                    <a:pt x="356" y="328"/>
                  </a:lnTo>
                  <a:lnTo>
                    <a:pt x="316" y="330"/>
                  </a:lnTo>
                  <a:lnTo>
                    <a:pt x="270" y="327"/>
                  </a:lnTo>
                  <a:lnTo>
                    <a:pt x="228" y="318"/>
                  </a:lnTo>
                  <a:lnTo>
                    <a:pt x="188" y="302"/>
                  </a:lnTo>
                  <a:lnTo>
                    <a:pt x="150" y="280"/>
                  </a:lnTo>
                  <a:lnTo>
                    <a:pt x="116" y="251"/>
                  </a:lnTo>
                  <a:lnTo>
                    <a:pt x="86" y="219"/>
                  </a:lnTo>
                  <a:lnTo>
                    <a:pt x="63" y="182"/>
                  </a:lnTo>
                  <a:lnTo>
                    <a:pt x="47" y="145"/>
                  </a:lnTo>
                  <a:lnTo>
                    <a:pt x="37" y="103"/>
                  </a:lnTo>
                  <a:lnTo>
                    <a:pt x="33" y="60"/>
                  </a:lnTo>
                  <a:lnTo>
                    <a:pt x="33" y="58"/>
                  </a:lnTo>
                  <a:lnTo>
                    <a:pt x="0" y="58"/>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18">
              <a:extLst>
                <a:ext uri="{FF2B5EF4-FFF2-40B4-BE49-F238E27FC236}">
                  <a16:creationId xmlns:a16="http://schemas.microsoft.com/office/drawing/2014/main" id="{4907B379-C568-744C-9C17-A11F0D124D50}"/>
                </a:ext>
              </a:extLst>
            </p:cNvPr>
            <p:cNvSpPr>
              <a:spLocks/>
            </p:cNvSpPr>
            <p:nvPr/>
          </p:nvSpPr>
          <p:spPr bwMode="auto">
            <a:xfrm>
              <a:off x="7426590" y="3396343"/>
              <a:ext cx="523696" cy="345139"/>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259"/>
                </a:cxn>
                <a:cxn ang="0">
                  <a:pos x="481" y="259"/>
                </a:cxn>
                <a:cxn ang="0">
                  <a:pos x="422" y="317"/>
                </a:cxn>
                <a:cxn ang="0">
                  <a:pos x="363" y="259"/>
                </a:cxn>
                <a:cxn ang="0">
                  <a:pos x="392" y="259"/>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268"/>
                </a:cxn>
                <a:cxn ang="0">
                  <a:pos x="0" y="268"/>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81" h="317">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259"/>
                  </a:lnTo>
                  <a:lnTo>
                    <a:pt x="481" y="259"/>
                  </a:lnTo>
                  <a:lnTo>
                    <a:pt x="422" y="317"/>
                  </a:lnTo>
                  <a:lnTo>
                    <a:pt x="363" y="259"/>
                  </a:lnTo>
                  <a:lnTo>
                    <a:pt x="392" y="259"/>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268"/>
                  </a:lnTo>
                  <a:lnTo>
                    <a:pt x="0" y="268"/>
                  </a:lnTo>
                  <a:lnTo>
                    <a:pt x="0" y="13"/>
                  </a:lnTo>
                  <a:lnTo>
                    <a:pt x="67" y="13"/>
                  </a:lnTo>
                  <a:lnTo>
                    <a:pt x="67" y="80"/>
                  </a:lnTo>
                  <a:lnTo>
                    <a:pt x="93" y="55"/>
                  </a:lnTo>
                  <a:lnTo>
                    <a:pt x="118" y="34"/>
                  </a:lnTo>
                  <a:lnTo>
                    <a:pt x="144" y="19"/>
                  </a:lnTo>
                  <a:lnTo>
                    <a:pt x="170" y="9"/>
                  </a:lnTo>
                  <a:lnTo>
                    <a:pt x="198" y="3"/>
                  </a:lnTo>
                  <a:lnTo>
                    <a:pt x="22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19">
              <a:extLst>
                <a:ext uri="{FF2B5EF4-FFF2-40B4-BE49-F238E27FC236}">
                  <a16:creationId xmlns:a16="http://schemas.microsoft.com/office/drawing/2014/main" id="{B84DA348-4D85-794F-8E18-8CBC94F6A6D4}"/>
                </a:ext>
              </a:extLst>
            </p:cNvPr>
            <p:cNvSpPr>
              <a:spLocks/>
            </p:cNvSpPr>
            <p:nvPr/>
          </p:nvSpPr>
          <p:spPr bwMode="auto">
            <a:xfrm>
              <a:off x="3670353" y="3240651"/>
              <a:ext cx="920006" cy="920006"/>
            </a:xfrm>
            <a:custGeom>
              <a:avLst/>
              <a:gdLst/>
              <a:ahLst/>
              <a:cxnLst>
                <a:cxn ang="0">
                  <a:pos x="422" y="0"/>
                </a:cxn>
                <a:cxn ang="0">
                  <a:pos x="470" y="2"/>
                </a:cxn>
                <a:cxn ang="0">
                  <a:pos x="516" y="11"/>
                </a:cxn>
                <a:cxn ang="0">
                  <a:pos x="561" y="24"/>
                </a:cxn>
                <a:cxn ang="0">
                  <a:pos x="604" y="41"/>
                </a:cxn>
                <a:cxn ang="0">
                  <a:pos x="644" y="63"/>
                </a:cxn>
                <a:cxn ang="0">
                  <a:pos x="644" y="318"/>
                </a:cxn>
                <a:cxn ang="0">
                  <a:pos x="701" y="318"/>
                </a:cxn>
                <a:cxn ang="0">
                  <a:pos x="701" y="105"/>
                </a:cxn>
                <a:cxn ang="0">
                  <a:pos x="736" y="141"/>
                </a:cxn>
                <a:cxn ang="0">
                  <a:pos x="767" y="179"/>
                </a:cxn>
                <a:cxn ang="0">
                  <a:pos x="795" y="222"/>
                </a:cxn>
                <a:cxn ang="0">
                  <a:pos x="816" y="269"/>
                </a:cxn>
                <a:cxn ang="0">
                  <a:pos x="832" y="318"/>
                </a:cxn>
                <a:cxn ang="0">
                  <a:pos x="842" y="369"/>
                </a:cxn>
                <a:cxn ang="0">
                  <a:pos x="845" y="423"/>
                </a:cxn>
                <a:cxn ang="0">
                  <a:pos x="842" y="480"/>
                </a:cxn>
                <a:cxn ang="0">
                  <a:pos x="830" y="535"/>
                </a:cxn>
                <a:cxn ang="0">
                  <a:pos x="811" y="588"/>
                </a:cxn>
                <a:cxn ang="0">
                  <a:pos x="788" y="635"/>
                </a:cxn>
                <a:cxn ang="0">
                  <a:pos x="757" y="681"/>
                </a:cxn>
                <a:cxn ang="0">
                  <a:pos x="721" y="721"/>
                </a:cxn>
                <a:cxn ang="0">
                  <a:pos x="681" y="757"/>
                </a:cxn>
                <a:cxn ang="0">
                  <a:pos x="636" y="787"/>
                </a:cxn>
                <a:cxn ang="0">
                  <a:pos x="587" y="813"/>
                </a:cxn>
                <a:cxn ang="0">
                  <a:pos x="535" y="830"/>
                </a:cxn>
                <a:cxn ang="0">
                  <a:pos x="480" y="841"/>
                </a:cxn>
                <a:cxn ang="0">
                  <a:pos x="422" y="845"/>
                </a:cxn>
                <a:cxn ang="0">
                  <a:pos x="366" y="841"/>
                </a:cxn>
                <a:cxn ang="0">
                  <a:pos x="310" y="830"/>
                </a:cxn>
                <a:cxn ang="0">
                  <a:pos x="257" y="813"/>
                </a:cxn>
                <a:cxn ang="0">
                  <a:pos x="210" y="787"/>
                </a:cxn>
                <a:cxn ang="0">
                  <a:pos x="165" y="757"/>
                </a:cxn>
                <a:cxn ang="0">
                  <a:pos x="124" y="721"/>
                </a:cxn>
                <a:cxn ang="0">
                  <a:pos x="88" y="681"/>
                </a:cxn>
                <a:cxn ang="0">
                  <a:pos x="58" y="635"/>
                </a:cxn>
                <a:cxn ang="0">
                  <a:pos x="33" y="588"/>
                </a:cxn>
                <a:cxn ang="0">
                  <a:pos x="15" y="535"/>
                </a:cxn>
                <a:cxn ang="0">
                  <a:pos x="4" y="480"/>
                </a:cxn>
                <a:cxn ang="0">
                  <a:pos x="0" y="423"/>
                </a:cxn>
                <a:cxn ang="0">
                  <a:pos x="4" y="365"/>
                </a:cxn>
                <a:cxn ang="0">
                  <a:pos x="15" y="310"/>
                </a:cxn>
                <a:cxn ang="0">
                  <a:pos x="33" y="259"/>
                </a:cxn>
                <a:cxn ang="0">
                  <a:pos x="58" y="210"/>
                </a:cxn>
                <a:cxn ang="0">
                  <a:pos x="88" y="164"/>
                </a:cxn>
                <a:cxn ang="0">
                  <a:pos x="124" y="124"/>
                </a:cxn>
                <a:cxn ang="0">
                  <a:pos x="165" y="88"/>
                </a:cxn>
                <a:cxn ang="0">
                  <a:pos x="210" y="58"/>
                </a:cxn>
                <a:cxn ang="0">
                  <a:pos x="257" y="33"/>
                </a:cxn>
                <a:cxn ang="0">
                  <a:pos x="310" y="15"/>
                </a:cxn>
                <a:cxn ang="0">
                  <a:pos x="366" y="4"/>
                </a:cxn>
                <a:cxn ang="0">
                  <a:pos x="422" y="0"/>
                </a:cxn>
              </a:cxnLst>
              <a:rect l="0" t="0" r="r" b="b"/>
              <a:pathLst>
                <a:path w="845" h="845">
                  <a:moveTo>
                    <a:pt x="422" y="0"/>
                  </a:moveTo>
                  <a:lnTo>
                    <a:pt x="470" y="2"/>
                  </a:lnTo>
                  <a:lnTo>
                    <a:pt x="516" y="11"/>
                  </a:lnTo>
                  <a:lnTo>
                    <a:pt x="561" y="24"/>
                  </a:lnTo>
                  <a:lnTo>
                    <a:pt x="604" y="41"/>
                  </a:lnTo>
                  <a:lnTo>
                    <a:pt x="644" y="63"/>
                  </a:lnTo>
                  <a:lnTo>
                    <a:pt x="644" y="318"/>
                  </a:lnTo>
                  <a:lnTo>
                    <a:pt x="701" y="318"/>
                  </a:lnTo>
                  <a:lnTo>
                    <a:pt x="701" y="105"/>
                  </a:lnTo>
                  <a:lnTo>
                    <a:pt x="736" y="141"/>
                  </a:lnTo>
                  <a:lnTo>
                    <a:pt x="767" y="179"/>
                  </a:lnTo>
                  <a:lnTo>
                    <a:pt x="795" y="222"/>
                  </a:lnTo>
                  <a:lnTo>
                    <a:pt x="816" y="269"/>
                  </a:lnTo>
                  <a:lnTo>
                    <a:pt x="832" y="318"/>
                  </a:lnTo>
                  <a:lnTo>
                    <a:pt x="842" y="369"/>
                  </a:lnTo>
                  <a:lnTo>
                    <a:pt x="845" y="423"/>
                  </a:lnTo>
                  <a:lnTo>
                    <a:pt x="842" y="480"/>
                  </a:lnTo>
                  <a:lnTo>
                    <a:pt x="830" y="535"/>
                  </a:lnTo>
                  <a:lnTo>
                    <a:pt x="811" y="588"/>
                  </a:lnTo>
                  <a:lnTo>
                    <a:pt x="788" y="635"/>
                  </a:lnTo>
                  <a:lnTo>
                    <a:pt x="757" y="681"/>
                  </a:lnTo>
                  <a:lnTo>
                    <a:pt x="721" y="721"/>
                  </a:lnTo>
                  <a:lnTo>
                    <a:pt x="681" y="757"/>
                  </a:lnTo>
                  <a:lnTo>
                    <a:pt x="636" y="787"/>
                  </a:lnTo>
                  <a:lnTo>
                    <a:pt x="587" y="813"/>
                  </a:lnTo>
                  <a:lnTo>
                    <a:pt x="535" y="830"/>
                  </a:lnTo>
                  <a:lnTo>
                    <a:pt x="480" y="841"/>
                  </a:lnTo>
                  <a:lnTo>
                    <a:pt x="422" y="845"/>
                  </a:lnTo>
                  <a:lnTo>
                    <a:pt x="366" y="841"/>
                  </a:lnTo>
                  <a:lnTo>
                    <a:pt x="310" y="830"/>
                  </a:lnTo>
                  <a:lnTo>
                    <a:pt x="257" y="813"/>
                  </a:lnTo>
                  <a:lnTo>
                    <a:pt x="210" y="787"/>
                  </a:lnTo>
                  <a:lnTo>
                    <a:pt x="165" y="757"/>
                  </a:lnTo>
                  <a:lnTo>
                    <a:pt x="124" y="721"/>
                  </a:lnTo>
                  <a:lnTo>
                    <a:pt x="88" y="681"/>
                  </a:lnTo>
                  <a:lnTo>
                    <a:pt x="58" y="635"/>
                  </a:lnTo>
                  <a:lnTo>
                    <a:pt x="33" y="588"/>
                  </a:lnTo>
                  <a:lnTo>
                    <a:pt x="15" y="535"/>
                  </a:lnTo>
                  <a:lnTo>
                    <a:pt x="4" y="480"/>
                  </a:lnTo>
                  <a:lnTo>
                    <a:pt x="0" y="423"/>
                  </a:lnTo>
                  <a:lnTo>
                    <a:pt x="4" y="365"/>
                  </a:lnTo>
                  <a:lnTo>
                    <a:pt x="15" y="310"/>
                  </a:lnTo>
                  <a:lnTo>
                    <a:pt x="33" y="259"/>
                  </a:lnTo>
                  <a:lnTo>
                    <a:pt x="58" y="210"/>
                  </a:lnTo>
                  <a:lnTo>
                    <a:pt x="88" y="164"/>
                  </a:lnTo>
                  <a:lnTo>
                    <a:pt x="124" y="124"/>
                  </a:lnTo>
                  <a:lnTo>
                    <a:pt x="165" y="88"/>
                  </a:lnTo>
                  <a:lnTo>
                    <a:pt x="210" y="58"/>
                  </a:lnTo>
                  <a:lnTo>
                    <a:pt x="257" y="33"/>
                  </a:lnTo>
                  <a:lnTo>
                    <a:pt x="310" y="15"/>
                  </a:lnTo>
                  <a:lnTo>
                    <a:pt x="366" y="4"/>
                  </a:lnTo>
                  <a:lnTo>
                    <a:pt x="42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 name="Freeform 20">
              <a:extLst>
                <a:ext uri="{FF2B5EF4-FFF2-40B4-BE49-F238E27FC236}">
                  <a16:creationId xmlns:a16="http://schemas.microsoft.com/office/drawing/2014/main" id="{7C989A41-BE3F-D849-AEC9-3A8E4F8617D1}"/>
                </a:ext>
              </a:extLst>
            </p:cNvPr>
            <p:cNvSpPr>
              <a:spLocks/>
            </p:cNvSpPr>
            <p:nvPr/>
          </p:nvSpPr>
          <p:spPr bwMode="auto">
            <a:xfrm>
              <a:off x="4371517" y="3253716"/>
              <a:ext cx="62060" cy="476879"/>
            </a:xfrm>
            <a:custGeom>
              <a:avLst/>
              <a:gdLst/>
              <a:ahLst/>
              <a:cxnLst>
                <a:cxn ang="0">
                  <a:pos x="0" y="0"/>
                </a:cxn>
                <a:cxn ang="0">
                  <a:pos x="57" y="0"/>
                </a:cxn>
                <a:cxn ang="0">
                  <a:pos x="57" y="409"/>
                </a:cxn>
                <a:cxn ang="0">
                  <a:pos x="28" y="438"/>
                </a:cxn>
                <a:cxn ang="0">
                  <a:pos x="0" y="438"/>
                </a:cxn>
                <a:cxn ang="0">
                  <a:pos x="0" y="0"/>
                </a:cxn>
              </a:cxnLst>
              <a:rect l="0" t="0" r="r" b="b"/>
              <a:pathLst>
                <a:path w="57" h="438">
                  <a:moveTo>
                    <a:pt x="0" y="0"/>
                  </a:moveTo>
                  <a:lnTo>
                    <a:pt x="57" y="0"/>
                  </a:lnTo>
                  <a:lnTo>
                    <a:pt x="57" y="409"/>
                  </a:lnTo>
                  <a:lnTo>
                    <a:pt x="28" y="438"/>
                  </a:lnTo>
                  <a:lnTo>
                    <a:pt x="0" y="438"/>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Rectangle 21">
              <a:extLst>
                <a:ext uri="{FF2B5EF4-FFF2-40B4-BE49-F238E27FC236}">
                  <a16:creationId xmlns:a16="http://schemas.microsoft.com/office/drawing/2014/main" id="{715F1198-243E-1B42-980E-4A2E95EAA103}"/>
                </a:ext>
              </a:extLst>
            </p:cNvPr>
            <p:cNvSpPr>
              <a:spLocks noChangeArrowheads="1"/>
            </p:cNvSpPr>
            <p:nvPr/>
          </p:nvSpPr>
          <p:spPr bwMode="auto">
            <a:xfrm>
              <a:off x="3827135" y="3701197"/>
              <a:ext cx="62060" cy="45343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22">
              <a:extLst>
                <a:ext uri="{FF2B5EF4-FFF2-40B4-BE49-F238E27FC236}">
                  <a16:creationId xmlns:a16="http://schemas.microsoft.com/office/drawing/2014/main" id="{5FB50778-04DC-AC46-B1ED-00EF8B1FD346}"/>
                </a:ext>
              </a:extLst>
            </p:cNvPr>
            <p:cNvSpPr>
              <a:spLocks/>
            </p:cNvSpPr>
            <p:nvPr/>
          </p:nvSpPr>
          <p:spPr bwMode="auto">
            <a:xfrm>
              <a:off x="3857620" y="3429006"/>
              <a:ext cx="544382" cy="543294"/>
            </a:xfrm>
            <a:custGeom>
              <a:avLst/>
              <a:gdLst/>
              <a:ahLst/>
              <a:cxnLst>
                <a:cxn ang="0">
                  <a:pos x="250" y="0"/>
                </a:cxn>
                <a:cxn ang="0">
                  <a:pos x="290" y="4"/>
                </a:cxn>
                <a:cxn ang="0">
                  <a:pos x="329" y="13"/>
                </a:cxn>
                <a:cxn ang="0">
                  <a:pos x="364" y="28"/>
                </a:cxn>
                <a:cxn ang="0">
                  <a:pos x="398" y="48"/>
                </a:cxn>
                <a:cxn ang="0">
                  <a:pos x="427" y="73"/>
                </a:cxn>
                <a:cxn ang="0">
                  <a:pos x="452" y="102"/>
                </a:cxn>
                <a:cxn ang="0">
                  <a:pos x="472" y="136"/>
                </a:cxn>
                <a:cxn ang="0">
                  <a:pos x="487" y="171"/>
                </a:cxn>
                <a:cxn ang="0">
                  <a:pos x="496" y="210"/>
                </a:cxn>
                <a:cxn ang="0">
                  <a:pos x="500" y="250"/>
                </a:cxn>
                <a:cxn ang="0">
                  <a:pos x="496" y="290"/>
                </a:cxn>
                <a:cxn ang="0">
                  <a:pos x="487" y="328"/>
                </a:cxn>
                <a:cxn ang="0">
                  <a:pos x="472" y="364"/>
                </a:cxn>
                <a:cxn ang="0">
                  <a:pos x="452" y="397"/>
                </a:cxn>
                <a:cxn ang="0">
                  <a:pos x="427" y="426"/>
                </a:cxn>
                <a:cxn ang="0">
                  <a:pos x="398" y="451"/>
                </a:cxn>
                <a:cxn ang="0">
                  <a:pos x="364" y="471"/>
                </a:cxn>
                <a:cxn ang="0">
                  <a:pos x="329" y="486"/>
                </a:cxn>
                <a:cxn ang="0">
                  <a:pos x="290" y="495"/>
                </a:cxn>
                <a:cxn ang="0">
                  <a:pos x="250" y="499"/>
                </a:cxn>
                <a:cxn ang="0">
                  <a:pos x="210" y="495"/>
                </a:cxn>
                <a:cxn ang="0">
                  <a:pos x="171" y="486"/>
                </a:cxn>
                <a:cxn ang="0">
                  <a:pos x="136" y="471"/>
                </a:cxn>
                <a:cxn ang="0">
                  <a:pos x="102" y="451"/>
                </a:cxn>
                <a:cxn ang="0">
                  <a:pos x="73" y="426"/>
                </a:cxn>
                <a:cxn ang="0">
                  <a:pos x="48" y="397"/>
                </a:cxn>
                <a:cxn ang="0">
                  <a:pos x="28" y="364"/>
                </a:cxn>
                <a:cxn ang="0">
                  <a:pos x="13" y="328"/>
                </a:cxn>
                <a:cxn ang="0">
                  <a:pos x="4" y="290"/>
                </a:cxn>
                <a:cxn ang="0">
                  <a:pos x="0" y="250"/>
                </a:cxn>
                <a:cxn ang="0">
                  <a:pos x="4" y="210"/>
                </a:cxn>
                <a:cxn ang="0">
                  <a:pos x="13" y="171"/>
                </a:cxn>
                <a:cxn ang="0">
                  <a:pos x="28" y="136"/>
                </a:cxn>
                <a:cxn ang="0">
                  <a:pos x="48" y="102"/>
                </a:cxn>
                <a:cxn ang="0">
                  <a:pos x="73" y="73"/>
                </a:cxn>
                <a:cxn ang="0">
                  <a:pos x="102" y="48"/>
                </a:cxn>
                <a:cxn ang="0">
                  <a:pos x="136" y="28"/>
                </a:cxn>
                <a:cxn ang="0">
                  <a:pos x="171" y="13"/>
                </a:cxn>
                <a:cxn ang="0">
                  <a:pos x="210" y="4"/>
                </a:cxn>
                <a:cxn ang="0">
                  <a:pos x="250" y="0"/>
                </a:cxn>
              </a:cxnLst>
              <a:rect l="0" t="0" r="r" b="b"/>
              <a:pathLst>
                <a:path w="500" h="499">
                  <a:moveTo>
                    <a:pt x="250" y="0"/>
                  </a:moveTo>
                  <a:lnTo>
                    <a:pt x="290" y="4"/>
                  </a:lnTo>
                  <a:lnTo>
                    <a:pt x="329" y="13"/>
                  </a:lnTo>
                  <a:lnTo>
                    <a:pt x="364" y="28"/>
                  </a:lnTo>
                  <a:lnTo>
                    <a:pt x="398" y="48"/>
                  </a:lnTo>
                  <a:lnTo>
                    <a:pt x="427" y="73"/>
                  </a:lnTo>
                  <a:lnTo>
                    <a:pt x="452" y="102"/>
                  </a:lnTo>
                  <a:lnTo>
                    <a:pt x="472" y="136"/>
                  </a:lnTo>
                  <a:lnTo>
                    <a:pt x="487" y="171"/>
                  </a:lnTo>
                  <a:lnTo>
                    <a:pt x="496" y="210"/>
                  </a:lnTo>
                  <a:lnTo>
                    <a:pt x="500" y="250"/>
                  </a:lnTo>
                  <a:lnTo>
                    <a:pt x="496" y="290"/>
                  </a:lnTo>
                  <a:lnTo>
                    <a:pt x="487" y="328"/>
                  </a:lnTo>
                  <a:lnTo>
                    <a:pt x="472" y="364"/>
                  </a:lnTo>
                  <a:lnTo>
                    <a:pt x="452" y="397"/>
                  </a:lnTo>
                  <a:lnTo>
                    <a:pt x="427" y="426"/>
                  </a:lnTo>
                  <a:lnTo>
                    <a:pt x="398" y="451"/>
                  </a:lnTo>
                  <a:lnTo>
                    <a:pt x="364" y="471"/>
                  </a:lnTo>
                  <a:lnTo>
                    <a:pt x="329" y="486"/>
                  </a:lnTo>
                  <a:lnTo>
                    <a:pt x="290" y="495"/>
                  </a:lnTo>
                  <a:lnTo>
                    <a:pt x="250" y="499"/>
                  </a:lnTo>
                  <a:lnTo>
                    <a:pt x="210" y="495"/>
                  </a:lnTo>
                  <a:lnTo>
                    <a:pt x="171" y="486"/>
                  </a:lnTo>
                  <a:lnTo>
                    <a:pt x="136" y="471"/>
                  </a:lnTo>
                  <a:lnTo>
                    <a:pt x="102" y="451"/>
                  </a:lnTo>
                  <a:lnTo>
                    <a:pt x="73" y="426"/>
                  </a:lnTo>
                  <a:lnTo>
                    <a:pt x="48" y="397"/>
                  </a:lnTo>
                  <a:lnTo>
                    <a:pt x="28" y="364"/>
                  </a:lnTo>
                  <a:lnTo>
                    <a:pt x="13" y="328"/>
                  </a:lnTo>
                  <a:lnTo>
                    <a:pt x="4" y="290"/>
                  </a:lnTo>
                  <a:lnTo>
                    <a:pt x="0" y="250"/>
                  </a:lnTo>
                  <a:lnTo>
                    <a:pt x="4" y="210"/>
                  </a:lnTo>
                  <a:lnTo>
                    <a:pt x="13" y="171"/>
                  </a:lnTo>
                  <a:lnTo>
                    <a:pt x="28" y="136"/>
                  </a:lnTo>
                  <a:lnTo>
                    <a:pt x="48" y="102"/>
                  </a:lnTo>
                  <a:lnTo>
                    <a:pt x="73" y="73"/>
                  </a:lnTo>
                  <a:lnTo>
                    <a:pt x="102" y="48"/>
                  </a:lnTo>
                  <a:lnTo>
                    <a:pt x="136" y="28"/>
                  </a:lnTo>
                  <a:lnTo>
                    <a:pt x="171" y="13"/>
                  </a:lnTo>
                  <a:lnTo>
                    <a:pt x="210" y="4"/>
                  </a:lnTo>
                  <a:lnTo>
                    <a:pt x="250" y="0"/>
                  </a:lnTo>
                  <a:close/>
                </a:path>
              </a:pathLst>
            </a:custGeom>
            <a:solidFill>
              <a:srgbClr val="97CF94"/>
            </a:solidFill>
            <a:ln w="0">
              <a:solidFill>
                <a:srgbClr val="92FF74"/>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23">
              <a:extLst>
                <a:ext uri="{FF2B5EF4-FFF2-40B4-BE49-F238E27FC236}">
                  <a16:creationId xmlns:a16="http://schemas.microsoft.com/office/drawing/2014/main" id="{79BC7792-BC39-9F44-BF5C-B769B7B44E55}"/>
                </a:ext>
              </a:extLst>
            </p:cNvPr>
            <p:cNvSpPr>
              <a:spLocks noEditPoints="1"/>
            </p:cNvSpPr>
            <p:nvPr/>
          </p:nvSpPr>
          <p:spPr bwMode="auto">
            <a:xfrm>
              <a:off x="3827135" y="3397433"/>
              <a:ext cx="606442" cy="606442"/>
            </a:xfrm>
            <a:custGeom>
              <a:avLst/>
              <a:gdLst/>
              <a:ahLst/>
              <a:cxnLst>
                <a:cxn ang="0">
                  <a:pos x="238" y="61"/>
                </a:cxn>
                <a:cxn ang="0">
                  <a:pos x="166" y="87"/>
                </a:cxn>
                <a:cxn ang="0">
                  <a:pos x="108" y="136"/>
                </a:cxn>
                <a:cxn ang="0">
                  <a:pos x="71" y="201"/>
                </a:cxn>
                <a:cxn ang="0">
                  <a:pos x="57" y="279"/>
                </a:cxn>
                <a:cxn ang="0">
                  <a:pos x="71" y="356"/>
                </a:cxn>
                <a:cxn ang="0">
                  <a:pos x="108" y="421"/>
                </a:cxn>
                <a:cxn ang="0">
                  <a:pos x="166" y="470"/>
                </a:cxn>
                <a:cxn ang="0">
                  <a:pos x="238" y="496"/>
                </a:cxn>
                <a:cxn ang="0">
                  <a:pos x="318" y="496"/>
                </a:cxn>
                <a:cxn ang="0">
                  <a:pos x="390" y="470"/>
                </a:cxn>
                <a:cxn ang="0">
                  <a:pos x="448" y="421"/>
                </a:cxn>
                <a:cxn ang="0">
                  <a:pos x="487" y="356"/>
                </a:cxn>
                <a:cxn ang="0">
                  <a:pos x="500" y="279"/>
                </a:cxn>
                <a:cxn ang="0">
                  <a:pos x="487" y="201"/>
                </a:cxn>
                <a:cxn ang="0">
                  <a:pos x="448" y="136"/>
                </a:cxn>
                <a:cxn ang="0">
                  <a:pos x="390" y="87"/>
                </a:cxn>
                <a:cxn ang="0">
                  <a:pos x="318" y="61"/>
                </a:cxn>
                <a:cxn ang="0">
                  <a:pos x="278" y="0"/>
                </a:cxn>
                <a:cxn ang="0">
                  <a:pos x="366" y="14"/>
                </a:cxn>
                <a:cxn ang="0">
                  <a:pos x="443" y="54"/>
                </a:cxn>
                <a:cxn ang="0">
                  <a:pos x="503" y="115"/>
                </a:cxn>
                <a:cxn ang="0">
                  <a:pos x="543" y="191"/>
                </a:cxn>
                <a:cxn ang="0">
                  <a:pos x="557" y="279"/>
                </a:cxn>
                <a:cxn ang="0">
                  <a:pos x="543" y="367"/>
                </a:cxn>
                <a:cxn ang="0">
                  <a:pos x="503" y="442"/>
                </a:cxn>
                <a:cxn ang="0">
                  <a:pos x="443" y="503"/>
                </a:cxn>
                <a:cxn ang="0">
                  <a:pos x="366" y="543"/>
                </a:cxn>
                <a:cxn ang="0">
                  <a:pos x="278" y="557"/>
                </a:cxn>
                <a:cxn ang="0">
                  <a:pos x="190" y="543"/>
                </a:cxn>
                <a:cxn ang="0">
                  <a:pos x="115" y="503"/>
                </a:cxn>
                <a:cxn ang="0">
                  <a:pos x="54" y="442"/>
                </a:cxn>
                <a:cxn ang="0">
                  <a:pos x="14" y="367"/>
                </a:cxn>
                <a:cxn ang="0">
                  <a:pos x="0" y="279"/>
                </a:cxn>
                <a:cxn ang="0">
                  <a:pos x="14" y="191"/>
                </a:cxn>
                <a:cxn ang="0">
                  <a:pos x="54" y="115"/>
                </a:cxn>
                <a:cxn ang="0">
                  <a:pos x="115" y="54"/>
                </a:cxn>
                <a:cxn ang="0">
                  <a:pos x="190" y="14"/>
                </a:cxn>
                <a:cxn ang="0">
                  <a:pos x="278" y="0"/>
                </a:cxn>
              </a:cxnLst>
              <a:rect l="0" t="0" r="r" b="b"/>
              <a:pathLst>
                <a:path w="557" h="557">
                  <a:moveTo>
                    <a:pt x="278" y="57"/>
                  </a:moveTo>
                  <a:lnTo>
                    <a:pt x="238" y="61"/>
                  </a:lnTo>
                  <a:lnTo>
                    <a:pt x="201" y="71"/>
                  </a:lnTo>
                  <a:lnTo>
                    <a:pt x="166" y="87"/>
                  </a:lnTo>
                  <a:lnTo>
                    <a:pt x="136" y="110"/>
                  </a:lnTo>
                  <a:lnTo>
                    <a:pt x="108" y="136"/>
                  </a:lnTo>
                  <a:lnTo>
                    <a:pt x="87" y="167"/>
                  </a:lnTo>
                  <a:lnTo>
                    <a:pt x="71" y="201"/>
                  </a:lnTo>
                  <a:lnTo>
                    <a:pt x="61" y="239"/>
                  </a:lnTo>
                  <a:lnTo>
                    <a:pt x="57" y="279"/>
                  </a:lnTo>
                  <a:lnTo>
                    <a:pt x="61" y="319"/>
                  </a:lnTo>
                  <a:lnTo>
                    <a:pt x="71" y="356"/>
                  </a:lnTo>
                  <a:lnTo>
                    <a:pt x="87" y="391"/>
                  </a:lnTo>
                  <a:lnTo>
                    <a:pt x="108" y="421"/>
                  </a:lnTo>
                  <a:lnTo>
                    <a:pt x="136" y="449"/>
                  </a:lnTo>
                  <a:lnTo>
                    <a:pt x="166" y="470"/>
                  </a:lnTo>
                  <a:lnTo>
                    <a:pt x="201" y="486"/>
                  </a:lnTo>
                  <a:lnTo>
                    <a:pt x="238" y="496"/>
                  </a:lnTo>
                  <a:lnTo>
                    <a:pt x="278" y="500"/>
                  </a:lnTo>
                  <a:lnTo>
                    <a:pt x="318" y="496"/>
                  </a:lnTo>
                  <a:lnTo>
                    <a:pt x="355" y="486"/>
                  </a:lnTo>
                  <a:lnTo>
                    <a:pt x="390" y="470"/>
                  </a:lnTo>
                  <a:lnTo>
                    <a:pt x="421" y="449"/>
                  </a:lnTo>
                  <a:lnTo>
                    <a:pt x="448" y="421"/>
                  </a:lnTo>
                  <a:lnTo>
                    <a:pt x="470" y="391"/>
                  </a:lnTo>
                  <a:lnTo>
                    <a:pt x="487" y="356"/>
                  </a:lnTo>
                  <a:lnTo>
                    <a:pt x="497" y="319"/>
                  </a:lnTo>
                  <a:lnTo>
                    <a:pt x="500" y="279"/>
                  </a:lnTo>
                  <a:lnTo>
                    <a:pt x="497" y="239"/>
                  </a:lnTo>
                  <a:lnTo>
                    <a:pt x="487" y="201"/>
                  </a:lnTo>
                  <a:lnTo>
                    <a:pt x="470" y="167"/>
                  </a:lnTo>
                  <a:lnTo>
                    <a:pt x="448" y="136"/>
                  </a:lnTo>
                  <a:lnTo>
                    <a:pt x="421" y="110"/>
                  </a:lnTo>
                  <a:lnTo>
                    <a:pt x="390" y="87"/>
                  </a:lnTo>
                  <a:lnTo>
                    <a:pt x="355" y="71"/>
                  </a:lnTo>
                  <a:lnTo>
                    <a:pt x="318" y="61"/>
                  </a:lnTo>
                  <a:lnTo>
                    <a:pt x="278" y="57"/>
                  </a:lnTo>
                  <a:close/>
                  <a:moveTo>
                    <a:pt x="278" y="0"/>
                  </a:moveTo>
                  <a:lnTo>
                    <a:pt x="323" y="4"/>
                  </a:lnTo>
                  <a:lnTo>
                    <a:pt x="366" y="14"/>
                  </a:lnTo>
                  <a:lnTo>
                    <a:pt x="406" y="32"/>
                  </a:lnTo>
                  <a:lnTo>
                    <a:pt x="443" y="54"/>
                  </a:lnTo>
                  <a:lnTo>
                    <a:pt x="475" y="82"/>
                  </a:lnTo>
                  <a:lnTo>
                    <a:pt x="503" y="115"/>
                  </a:lnTo>
                  <a:lnTo>
                    <a:pt x="525" y="151"/>
                  </a:lnTo>
                  <a:lnTo>
                    <a:pt x="543" y="191"/>
                  </a:lnTo>
                  <a:lnTo>
                    <a:pt x="553" y="234"/>
                  </a:lnTo>
                  <a:lnTo>
                    <a:pt x="557" y="279"/>
                  </a:lnTo>
                  <a:lnTo>
                    <a:pt x="553" y="324"/>
                  </a:lnTo>
                  <a:lnTo>
                    <a:pt x="543" y="367"/>
                  </a:lnTo>
                  <a:lnTo>
                    <a:pt x="525" y="407"/>
                  </a:lnTo>
                  <a:lnTo>
                    <a:pt x="503" y="442"/>
                  </a:lnTo>
                  <a:lnTo>
                    <a:pt x="475" y="475"/>
                  </a:lnTo>
                  <a:lnTo>
                    <a:pt x="443" y="503"/>
                  </a:lnTo>
                  <a:lnTo>
                    <a:pt x="406" y="525"/>
                  </a:lnTo>
                  <a:lnTo>
                    <a:pt x="366" y="543"/>
                  </a:lnTo>
                  <a:lnTo>
                    <a:pt x="323" y="553"/>
                  </a:lnTo>
                  <a:lnTo>
                    <a:pt x="278" y="557"/>
                  </a:lnTo>
                  <a:lnTo>
                    <a:pt x="233" y="553"/>
                  </a:lnTo>
                  <a:lnTo>
                    <a:pt x="190" y="543"/>
                  </a:lnTo>
                  <a:lnTo>
                    <a:pt x="150" y="525"/>
                  </a:lnTo>
                  <a:lnTo>
                    <a:pt x="115" y="503"/>
                  </a:lnTo>
                  <a:lnTo>
                    <a:pt x="82" y="475"/>
                  </a:lnTo>
                  <a:lnTo>
                    <a:pt x="54" y="442"/>
                  </a:lnTo>
                  <a:lnTo>
                    <a:pt x="32" y="407"/>
                  </a:lnTo>
                  <a:lnTo>
                    <a:pt x="14" y="367"/>
                  </a:lnTo>
                  <a:lnTo>
                    <a:pt x="4" y="324"/>
                  </a:lnTo>
                  <a:lnTo>
                    <a:pt x="0" y="279"/>
                  </a:lnTo>
                  <a:lnTo>
                    <a:pt x="4" y="234"/>
                  </a:lnTo>
                  <a:lnTo>
                    <a:pt x="14" y="191"/>
                  </a:lnTo>
                  <a:lnTo>
                    <a:pt x="32" y="151"/>
                  </a:lnTo>
                  <a:lnTo>
                    <a:pt x="54" y="115"/>
                  </a:lnTo>
                  <a:lnTo>
                    <a:pt x="82" y="82"/>
                  </a:lnTo>
                  <a:lnTo>
                    <a:pt x="115" y="54"/>
                  </a:lnTo>
                  <a:lnTo>
                    <a:pt x="150" y="32"/>
                  </a:lnTo>
                  <a:lnTo>
                    <a:pt x="190" y="14"/>
                  </a:lnTo>
                  <a:lnTo>
                    <a:pt x="233" y="4"/>
                  </a:lnTo>
                  <a:lnTo>
                    <a:pt x="27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24">
              <a:extLst>
                <a:ext uri="{FF2B5EF4-FFF2-40B4-BE49-F238E27FC236}">
                  <a16:creationId xmlns:a16="http://schemas.microsoft.com/office/drawing/2014/main" id="{5B33AC3D-11D2-584D-837F-DFAD06A301A2}"/>
                </a:ext>
              </a:extLst>
            </p:cNvPr>
            <p:cNvSpPr>
              <a:spLocks/>
            </p:cNvSpPr>
            <p:nvPr/>
          </p:nvSpPr>
          <p:spPr bwMode="auto">
            <a:xfrm>
              <a:off x="4337766" y="3209076"/>
              <a:ext cx="128474" cy="64237"/>
            </a:xfrm>
            <a:custGeom>
              <a:avLst/>
              <a:gdLst/>
              <a:ahLst/>
              <a:cxnLst>
                <a:cxn ang="0">
                  <a:pos x="59" y="0"/>
                </a:cxn>
                <a:cxn ang="0">
                  <a:pos x="118" y="59"/>
                </a:cxn>
                <a:cxn ang="0">
                  <a:pos x="0" y="59"/>
                </a:cxn>
                <a:cxn ang="0">
                  <a:pos x="59" y="0"/>
                </a:cxn>
              </a:cxnLst>
              <a:rect l="0" t="0" r="r" b="b"/>
              <a:pathLst>
                <a:path w="118" h="59">
                  <a:moveTo>
                    <a:pt x="59" y="0"/>
                  </a:moveTo>
                  <a:lnTo>
                    <a:pt x="118"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9D42339-56C3-7A4E-9406-B4C7E7B1993F}"/>
              </a:ext>
            </a:extLst>
          </p:cNvPr>
          <p:cNvSpPr txBox="1"/>
          <p:nvPr/>
        </p:nvSpPr>
        <p:spPr>
          <a:xfrm>
            <a:off x="1759444" y="1602254"/>
            <a:ext cx="5625111" cy="1323439"/>
          </a:xfrm>
          <a:prstGeom prst="rect">
            <a:avLst/>
          </a:prstGeom>
          <a:noFill/>
        </p:spPr>
        <p:txBody>
          <a:bodyPr wrap="square" rtlCol="0">
            <a:spAutoFit/>
          </a:bodyPr>
          <a:lstStyle/>
          <a:p>
            <a:pPr algn="ctr"/>
            <a:r>
              <a:rPr lang="en-CA" sz="1000" dirty="0">
                <a:solidFill>
                  <a:prstClr val="black">
                    <a:lumMod val="85000"/>
                    <a:lumOff val="15000"/>
                  </a:prstClr>
                </a:solidFill>
                <a:latin typeface="Lato-Bold"/>
              </a:rPr>
              <a:t>DISCLAIMER</a:t>
            </a:r>
          </a:p>
          <a:p>
            <a:r>
              <a:rPr lang="en-CA" sz="1000" dirty="0">
                <a:solidFill>
                  <a:prstClr val="black">
                    <a:lumMod val="85000"/>
                    <a:lumOff val="15000"/>
                  </a:prstClr>
                </a:solidFill>
                <a:latin typeface="Lato-Bold"/>
              </a:rPr>
              <a:t>Information posted is merely for educational and informational purposes. It is not intended as a substitute for professional advice. Should you decide to act upon any information on this information, you do so at your own risk.</a:t>
            </a:r>
            <a:r>
              <a:rPr lang="en-IN" sz="1000" dirty="0">
                <a:solidFill>
                  <a:prstClr val="black">
                    <a:lumMod val="85000"/>
                    <a:lumOff val="15000"/>
                  </a:prstClr>
                </a:solidFill>
                <a:latin typeface="Lato-Bold"/>
              </a:rPr>
              <a:t> </a:t>
            </a:r>
            <a:r>
              <a:rPr lang="en-CA" sz="1000" dirty="0">
                <a:solidFill>
                  <a:prstClr val="black">
                    <a:lumMod val="85000"/>
                    <a:lumOff val="15000"/>
                  </a:prstClr>
                </a:solidFill>
                <a:latin typeface="Lato-Bold"/>
              </a:rPr>
              <a:t>While the information on this has not been verified to the best of our abilities, we cannot guarantee that there are no mistakes or errors.</a:t>
            </a:r>
            <a:endParaRPr lang="en-IN" sz="1000" dirty="0">
              <a:solidFill>
                <a:prstClr val="black">
                  <a:lumMod val="85000"/>
                  <a:lumOff val="15000"/>
                </a:prstClr>
              </a:solidFill>
              <a:latin typeface="Lato-Bold"/>
            </a:endParaRPr>
          </a:p>
          <a:p>
            <a:r>
              <a:rPr lang="en-CA" sz="1000" dirty="0">
                <a:solidFill>
                  <a:prstClr val="black">
                    <a:lumMod val="85000"/>
                    <a:lumOff val="15000"/>
                  </a:prstClr>
                </a:solidFill>
                <a:latin typeface="Lato-Bold"/>
              </a:rPr>
              <a:t>We reserve the right to change this policy at any given time, of which you will be promptly updated. If you want to make sure that you are up to date with the latest changes, we advise you to frequently visit this page.</a:t>
            </a:r>
            <a:r>
              <a:rPr lang="en-IN" sz="1000" dirty="0">
                <a:solidFill>
                  <a:prstClr val="black">
                    <a:lumMod val="85000"/>
                    <a:lumOff val="15000"/>
                  </a:prstClr>
                </a:solidFill>
                <a:latin typeface="Lato-Bold"/>
              </a:rPr>
              <a:t> </a:t>
            </a:r>
          </a:p>
        </p:txBody>
      </p:sp>
      <p:graphicFrame>
        <p:nvGraphicFramePr>
          <p:cNvPr id="24" name="Table 23">
            <a:extLst>
              <a:ext uri="{FF2B5EF4-FFF2-40B4-BE49-F238E27FC236}">
                <a16:creationId xmlns:a16="http://schemas.microsoft.com/office/drawing/2014/main" id="{63EA6EB5-F051-9641-86EC-FC92EF523938}"/>
              </a:ext>
            </a:extLst>
          </p:cNvPr>
          <p:cNvGraphicFramePr>
            <a:graphicFrameLocks noGrp="1"/>
          </p:cNvGraphicFramePr>
          <p:nvPr>
            <p:extLst>
              <p:ext uri="{D42A27DB-BD31-4B8C-83A1-F6EECF244321}">
                <p14:modId xmlns:p14="http://schemas.microsoft.com/office/powerpoint/2010/main" val="477349657"/>
              </p:ext>
            </p:extLst>
          </p:nvPr>
        </p:nvGraphicFramePr>
        <p:xfrm>
          <a:off x="179512" y="123478"/>
          <a:ext cx="8784976" cy="37084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0840">
                <a:tc>
                  <a:txBody>
                    <a:bodyPr/>
                    <a:lstStyle/>
                    <a:p>
                      <a:r>
                        <a:rPr lang="en-US" sz="1800" b="1" dirty="0">
                          <a:solidFill>
                            <a:srgbClr val="92D050"/>
                          </a:solidFill>
                          <a:latin typeface="Lato-Bold"/>
                        </a:rPr>
                        <a:t>DISCLAIMER</a:t>
                      </a:r>
                      <a:endParaRPr lang="en-US" dirty="0">
                        <a:solidFill>
                          <a:srgbClr val="92D050"/>
                        </a:solidFill>
                        <a:latin typeface="Lato-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dirty="0">
                        <a:solidFill>
                          <a:srgbClr val="92D050"/>
                        </a:solidFill>
                        <a:latin typeface="Lato-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4098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 name="Picture 25" descr="C:\Users\User\Downloads\pipe-transport-garage-concrete-vehicle\2367.jpg"/>
          <p:cNvPicPr>
            <a:picLocks noChangeAspect="1" noChangeArrowheads="1"/>
          </p:cNvPicPr>
          <p:nvPr/>
        </p:nvPicPr>
        <p:blipFill>
          <a:blip r:embed="rId2" cstate="print"/>
          <a:srcRect b="16279"/>
          <a:stretch>
            <a:fillRect/>
          </a:stretch>
        </p:blipFill>
        <p:spPr bwMode="auto">
          <a:xfrm>
            <a:off x="-1" y="0"/>
            <a:ext cx="9150679" cy="5143500"/>
          </a:xfrm>
          <a:prstGeom prst="rect">
            <a:avLst/>
          </a:prstGeom>
          <a:noFill/>
        </p:spPr>
      </p:pic>
      <p:sp>
        <p:nvSpPr>
          <p:cNvPr id="39" name="Rectangle 38"/>
          <p:cNvSpPr/>
          <p:nvPr/>
        </p:nvSpPr>
        <p:spPr>
          <a:xfrm>
            <a:off x="0" y="0"/>
            <a:ext cx="9144000" cy="5143500"/>
          </a:xfrm>
          <a:prstGeom prst="rect">
            <a:avLst/>
          </a:prstGeom>
          <a:solidFill>
            <a:srgbClr val="8AC6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42" name="Straight Connector 41"/>
          <p:cNvCxnSpPr>
            <a:stCxn id="39" idx="1"/>
            <a:endCxn id="40" idx="1"/>
          </p:cNvCxnSpPr>
          <p:nvPr/>
        </p:nvCxnSpPr>
        <p:spPr>
          <a:xfrm rot="10800000" flipH="1">
            <a:off x="0" y="2571750"/>
            <a:ext cx="1500166" cy="1588"/>
          </a:xfrm>
          <a:prstGeom prst="line">
            <a:avLst/>
          </a:prstGeom>
          <a:ln w="76200">
            <a:solidFill>
              <a:srgbClr val="23562B"/>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500166" y="1464461"/>
            <a:ext cx="6143668" cy="2214578"/>
          </a:xfrm>
          <a:prstGeom prst="rect">
            <a:avLst/>
          </a:prstGeom>
          <a:solidFill>
            <a:srgbClr val="FFFFFF">
              <a:alpha val="89804"/>
            </a:srgbClr>
          </a:solidFill>
          <a:ln w="76200">
            <a:solidFill>
              <a:srgbClr val="23562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4" name="Group 33"/>
          <p:cNvGrpSpPr/>
          <p:nvPr/>
        </p:nvGrpSpPr>
        <p:grpSpPr>
          <a:xfrm>
            <a:off x="2857488" y="2212285"/>
            <a:ext cx="3400523" cy="718931"/>
            <a:chOff x="3670353" y="3209076"/>
            <a:chExt cx="4500951" cy="951581"/>
          </a:xfrm>
        </p:grpSpPr>
        <p:sp>
          <p:nvSpPr>
            <p:cNvPr id="1031" name="Rectangle 7"/>
            <p:cNvSpPr>
              <a:spLocks noChangeArrowheads="1"/>
            </p:cNvSpPr>
            <p:nvPr/>
          </p:nvSpPr>
          <p:spPr bwMode="auto">
            <a:xfrm>
              <a:off x="6489164" y="3666357"/>
              <a:ext cx="71858" cy="311387"/>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2" name="Rectangle 8"/>
            <p:cNvSpPr>
              <a:spLocks noChangeArrowheads="1"/>
            </p:cNvSpPr>
            <p:nvPr/>
          </p:nvSpPr>
          <p:spPr bwMode="auto">
            <a:xfrm>
              <a:off x="6032971" y="3210165"/>
              <a:ext cx="72948" cy="767579"/>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3" name="Freeform 9"/>
            <p:cNvSpPr>
              <a:spLocks/>
            </p:cNvSpPr>
            <p:nvPr/>
          </p:nvSpPr>
          <p:spPr bwMode="auto">
            <a:xfrm>
              <a:off x="4707946" y="3410498"/>
              <a:ext cx="496476" cy="580312"/>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59" y="471"/>
                </a:cxn>
                <a:cxn ang="0">
                  <a:pos x="288" y="462"/>
                </a:cxn>
                <a:cxn ang="0">
                  <a:pos x="314" y="449"/>
                </a:cxn>
                <a:cxn ang="0">
                  <a:pos x="337" y="430"/>
                </a:cxn>
                <a:cxn ang="0">
                  <a:pos x="358" y="407"/>
                </a:cxn>
                <a:cxn ang="0">
                  <a:pos x="372" y="383"/>
                </a:cxn>
                <a:cxn ang="0">
                  <a:pos x="381" y="354"/>
                </a:cxn>
                <a:cxn ang="0">
                  <a:pos x="387" y="322"/>
                </a:cxn>
                <a:cxn ang="0">
                  <a:pos x="390" y="287"/>
                </a:cxn>
                <a:cxn ang="0">
                  <a:pos x="390" y="0"/>
                </a:cxn>
                <a:cxn ang="0">
                  <a:pos x="456" y="0"/>
                </a:cxn>
                <a:cxn ang="0">
                  <a:pos x="456" y="521"/>
                </a:cxn>
                <a:cxn ang="0">
                  <a:pos x="392" y="521"/>
                </a:cxn>
                <a:cxn ang="0">
                  <a:pos x="392" y="440"/>
                </a:cxn>
                <a:cxn ang="0">
                  <a:pos x="373" y="468"/>
                </a:cxn>
                <a:cxn ang="0">
                  <a:pos x="351" y="492"/>
                </a:cxn>
                <a:cxn ang="0">
                  <a:pos x="323" y="510"/>
                </a:cxn>
                <a:cxn ang="0">
                  <a:pos x="292" y="523"/>
                </a:cxn>
                <a:cxn ang="0">
                  <a:pos x="257" y="531"/>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456" h="533">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59" y="471"/>
                  </a:lnTo>
                  <a:lnTo>
                    <a:pt x="288" y="462"/>
                  </a:lnTo>
                  <a:lnTo>
                    <a:pt x="314" y="449"/>
                  </a:lnTo>
                  <a:lnTo>
                    <a:pt x="337" y="430"/>
                  </a:lnTo>
                  <a:lnTo>
                    <a:pt x="358" y="407"/>
                  </a:lnTo>
                  <a:lnTo>
                    <a:pt x="372" y="383"/>
                  </a:lnTo>
                  <a:lnTo>
                    <a:pt x="381" y="354"/>
                  </a:lnTo>
                  <a:lnTo>
                    <a:pt x="387" y="322"/>
                  </a:lnTo>
                  <a:lnTo>
                    <a:pt x="390" y="287"/>
                  </a:lnTo>
                  <a:lnTo>
                    <a:pt x="390" y="0"/>
                  </a:lnTo>
                  <a:lnTo>
                    <a:pt x="456" y="0"/>
                  </a:lnTo>
                  <a:lnTo>
                    <a:pt x="456" y="521"/>
                  </a:lnTo>
                  <a:lnTo>
                    <a:pt x="392" y="521"/>
                  </a:lnTo>
                  <a:lnTo>
                    <a:pt x="392" y="440"/>
                  </a:lnTo>
                  <a:lnTo>
                    <a:pt x="373" y="468"/>
                  </a:lnTo>
                  <a:lnTo>
                    <a:pt x="351" y="492"/>
                  </a:lnTo>
                  <a:lnTo>
                    <a:pt x="323" y="510"/>
                  </a:lnTo>
                  <a:lnTo>
                    <a:pt x="292" y="523"/>
                  </a:lnTo>
                  <a:lnTo>
                    <a:pt x="257" y="531"/>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4" name="Freeform 10"/>
            <p:cNvSpPr>
              <a:spLocks noEditPoints="1"/>
            </p:cNvSpPr>
            <p:nvPr/>
          </p:nvSpPr>
          <p:spPr bwMode="auto">
            <a:xfrm>
              <a:off x="5319831" y="3210165"/>
              <a:ext cx="597732" cy="780644"/>
            </a:xfrm>
            <a:custGeom>
              <a:avLst/>
              <a:gdLst/>
              <a:ahLst/>
              <a:cxnLst>
                <a:cxn ang="0">
                  <a:pos x="241" y="234"/>
                </a:cxn>
                <a:cxn ang="0">
                  <a:pos x="181" y="254"/>
                </a:cxn>
                <a:cxn ang="0">
                  <a:pos x="128" y="293"/>
                </a:cxn>
                <a:cxn ang="0">
                  <a:pos x="88" y="347"/>
                </a:cxn>
                <a:cxn ang="0">
                  <a:pos x="69" y="408"/>
                </a:cxn>
                <a:cxn ang="0">
                  <a:pos x="69" y="476"/>
                </a:cxn>
                <a:cxn ang="0">
                  <a:pos x="88" y="539"/>
                </a:cxn>
                <a:cxn ang="0">
                  <a:pos x="127" y="594"/>
                </a:cxn>
                <a:cxn ang="0">
                  <a:pos x="181" y="635"/>
                </a:cxn>
                <a:cxn ang="0">
                  <a:pos x="241" y="655"/>
                </a:cxn>
                <a:cxn ang="0">
                  <a:pos x="309" y="655"/>
                </a:cxn>
                <a:cxn ang="0">
                  <a:pos x="369" y="635"/>
                </a:cxn>
                <a:cxn ang="0">
                  <a:pos x="422" y="594"/>
                </a:cxn>
                <a:cxn ang="0">
                  <a:pos x="461" y="540"/>
                </a:cxn>
                <a:cxn ang="0">
                  <a:pos x="480" y="476"/>
                </a:cxn>
                <a:cxn ang="0">
                  <a:pos x="480" y="407"/>
                </a:cxn>
                <a:cxn ang="0">
                  <a:pos x="461" y="346"/>
                </a:cxn>
                <a:cxn ang="0">
                  <a:pos x="422" y="293"/>
                </a:cxn>
                <a:cxn ang="0">
                  <a:pos x="368" y="253"/>
                </a:cxn>
                <a:cxn ang="0">
                  <a:pos x="308" y="234"/>
                </a:cxn>
                <a:cxn ang="0">
                  <a:pos x="482" y="0"/>
                </a:cxn>
                <a:cxn ang="0">
                  <a:pos x="549" y="705"/>
                </a:cxn>
                <a:cxn ang="0">
                  <a:pos x="486" y="611"/>
                </a:cxn>
                <a:cxn ang="0">
                  <a:pos x="434" y="667"/>
                </a:cxn>
                <a:cxn ang="0">
                  <a:pos x="378" y="700"/>
                </a:cxn>
                <a:cxn ang="0">
                  <a:pos x="315" y="715"/>
                </a:cxn>
                <a:cxn ang="0">
                  <a:pos x="235" y="714"/>
                </a:cxn>
                <a:cxn ang="0">
                  <a:pos x="152" y="689"/>
                </a:cxn>
                <a:cxn ang="0">
                  <a:pos x="81" y="638"/>
                </a:cxn>
                <a:cxn ang="0">
                  <a:pos x="30" y="569"/>
                </a:cxn>
                <a:cxn ang="0">
                  <a:pos x="4" y="488"/>
                </a:cxn>
                <a:cxn ang="0">
                  <a:pos x="4" y="398"/>
                </a:cxn>
                <a:cxn ang="0">
                  <a:pos x="30" y="319"/>
                </a:cxn>
                <a:cxn ang="0">
                  <a:pos x="81" y="250"/>
                </a:cxn>
                <a:cxn ang="0">
                  <a:pos x="152" y="200"/>
                </a:cxn>
                <a:cxn ang="0">
                  <a:pos x="235" y="175"/>
                </a:cxn>
                <a:cxn ang="0">
                  <a:pos x="321" y="174"/>
                </a:cxn>
                <a:cxn ang="0">
                  <a:pos x="393" y="195"/>
                </a:cxn>
                <a:cxn ang="0">
                  <a:pos x="455" y="238"/>
                </a:cxn>
                <a:cxn ang="0">
                  <a:pos x="482" y="0"/>
                </a:cxn>
              </a:cxnLst>
              <a:rect l="0" t="0" r="r" b="b"/>
              <a:pathLst>
                <a:path w="549" h="717">
                  <a:moveTo>
                    <a:pt x="274" y="231"/>
                  </a:moveTo>
                  <a:lnTo>
                    <a:pt x="241" y="234"/>
                  </a:lnTo>
                  <a:lnTo>
                    <a:pt x="210" y="241"/>
                  </a:lnTo>
                  <a:lnTo>
                    <a:pt x="181" y="254"/>
                  </a:lnTo>
                  <a:lnTo>
                    <a:pt x="153" y="272"/>
                  </a:lnTo>
                  <a:lnTo>
                    <a:pt x="128" y="293"/>
                  </a:lnTo>
                  <a:lnTo>
                    <a:pt x="105" y="319"/>
                  </a:lnTo>
                  <a:lnTo>
                    <a:pt x="88" y="347"/>
                  </a:lnTo>
                  <a:lnTo>
                    <a:pt x="76" y="377"/>
                  </a:lnTo>
                  <a:lnTo>
                    <a:pt x="69" y="408"/>
                  </a:lnTo>
                  <a:lnTo>
                    <a:pt x="66" y="441"/>
                  </a:lnTo>
                  <a:lnTo>
                    <a:pt x="69" y="476"/>
                  </a:lnTo>
                  <a:lnTo>
                    <a:pt x="76" y="509"/>
                  </a:lnTo>
                  <a:lnTo>
                    <a:pt x="88" y="539"/>
                  </a:lnTo>
                  <a:lnTo>
                    <a:pt x="105" y="568"/>
                  </a:lnTo>
                  <a:lnTo>
                    <a:pt x="127" y="594"/>
                  </a:lnTo>
                  <a:lnTo>
                    <a:pt x="153" y="617"/>
                  </a:lnTo>
                  <a:lnTo>
                    <a:pt x="181" y="635"/>
                  </a:lnTo>
                  <a:lnTo>
                    <a:pt x="210" y="647"/>
                  </a:lnTo>
                  <a:lnTo>
                    <a:pt x="241" y="655"/>
                  </a:lnTo>
                  <a:lnTo>
                    <a:pt x="275" y="657"/>
                  </a:lnTo>
                  <a:lnTo>
                    <a:pt x="309" y="655"/>
                  </a:lnTo>
                  <a:lnTo>
                    <a:pt x="340" y="647"/>
                  </a:lnTo>
                  <a:lnTo>
                    <a:pt x="369" y="635"/>
                  </a:lnTo>
                  <a:lnTo>
                    <a:pt x="397" y="617"/>
                  </a:lnTo>
                  <a:lnTo>
                    <a:pt x="422" y="594"/>
                  </a:lnTo>
                  <a:lnTo>
                    <a:pt x="443" y="568"/>
                  </a:lnTo>
                  <a:lnTo>
                    <a:pt x="461" y="540"/>
                  </a:lnTo>
                  <a:lnTo>
                    <a:pt x="472" y="509"/>
                  </a:lnTo>
                  <a:lnTo>
                    <a:pt x="480" y="476"/>
                  </a:lnTo>
                  <a:lnTo>
                    <a:pt x="482" y="441"/>
                  </a:lnTo>
                  <a:lnTo>
                    <a:pt x="480" y="407"/>
                  </a:lnTo>
                  <a:lnTo>
                    <a:pt x="472" y="376"/>
                  </a:lnTo>
                  <a:lnTo>
                    <a:pt x="461" y="346"/>
                  </a:lnTo>
                  <a:lnTo>
                    <a:pt x="443" y="318"/>
                  </a:lnTo>
                  <a:lnTo>
                    <a:pt x="422" y="293"/>
                  </a:lnTo>
                  <a:lnTo>
                    <a:pt x="395" y="270"/>
                  </a:lnTo>
                  <a:lnTo>
                    <a:pt x="368" y="253"/>
                  </a:lnTo>
                  <a:lnTo>
                    <a:pt x="339" y="241"/>
                  </a:lnTo>
                  <a:lnTo>
                    <a:pt x="308" y="234"/>
                  </a:lnTo>
                  <a:lnTo>
                    <a:pt x="274" y="231"/>
                  </a:lnTo>
                  <a:close/>
                  <a:moveTo>
                    <a:pt x="482" y="0"/>
                  </a:moveTo>
                  <a:lnTo>
                    <a:pt x="549" y="0"/>
                  </a:lnTo>
                  <a:lnTo>
                    <a:pt x="549" y="705"/>
                  </a:lnTo>
                  <a:lnTo>
                    <a:pt x="486" y="705"/>
                  </a:lnTo>
                  <a:lnTo>
                    <a:pt x="486" y="611"/>
                  </a:lnTo>
                  <a:lnTo>
                    <a:pt x="461" y="642"/>
                  </a:lnTo>
                  <a:lnTo>
                    <a:pt x="434" y="667"/>
                  </a:lnTo>
                  <a:lnTo>
                    <a:pt x="407" y="686"/>
                  </a:lnTo>
                  <a:lnTo>
                    <a:pt x="378" y="700"/>
                  </a:lnTo>
                  <a:lnTo>
                    <a:pt x="348" y="710"/>
                  </a:lnTo>
                  <a:lnTo>
                    <a:pt x="315" y="715"/>
                  </a:lnTo>
                  <a:lnTo>
                    <a:pt x="281" y="717"/>
                  </a:lnTo>
                  <a:lnTo>
                    <a:pt x="235" y="714"/>
                  </a:lnTo>
                  <a:lnTo>
                    <a:pt x="192" y="705"/>
                  </a:lnTo>
                  <a:lnTo>
                    <a:pt x="152" y="689"/>
                  </a:lnTo>
                  <a:lnTo>
                    <a:pt x="115" y="667"/>
                  </a:lnTo>
                  <a:lnTo>
                    <a:pt x="81" y="638"/>
                  </a:lnTo>
                  <a:lnTo>
                    <a:pt x="53" y="606"/>
                  </a:lnTo>
                  <a:lnTo>
                    <a:pt x="30" y="569"/>
                  </a:lnTo>
                  <a:lnTo>
                    <a:pt x="12" y="530"/>
                  </a:lnTo>
                  <a:lnTo>
                    <a:pt x="4" y="488"/>
                  </a:lnTo>
                  <a:lnTo>
                    <a:pt x="0" y="442"/>
                  </a:lnTo>
                  <a:lnTo>
                    <a:pt x="4" y="398"/>
                  </a:lnTo>
                  <a:lnTo>
                    <a:pt x="12" y="357"/>
                  </a:lnTo>
                  <a:lnTo>
                    <a:pt x="30" y="319"/>
                  </a:lnTo>
                  <a:lnTo>
                    <a:pt x="53" y="283"/>
                  </a:lnTo>
                  <a:lnTo>
                    <a:pt x="81" y="250"/>
                  </a:lnTo>
                  <a:lnTo>
                    <a:pt x="115" y="221"/>
                  </a:lnTo>
                  <a:lnTo>
                    <a:pt x="152" y="200"/>
                  </a:lnTo>
                  <a:lnTo>
                    <a:pt x="192" y="184"/>
                  </a:lnTo>
                  <a:lnTo>
                    <a:pt x="235" y="175"/>
                  </a:lnTo>
                  <a:lnTo>
                    <a:pt x="281" y="171"/>
                  </a:lnTo>
                  <a:lnTo>
                    <a:pt x="321" y="174"/>
                  </a:lnTo>
                  <a:lnTo>
                    <a:pt x="358" y="181"/>
                  </a:lnTo>
                  <a:lnTo>
                    <a:pt x="393" y="195"/>
                  </a:lnTo>
                  <a:lnTo>
                    <a:pt x="424" y="214"/>
                  </a:lnTo>
                  <a:lnTo>
                    <a:pt x="455" y="238"/>
                  </a:lnTo>
                  <a:lnTo>
                    <a:pt x="482" y="267"/>
                  </a:lnTo>
                  <a:lnTo>
                    <a:pt x="48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5" name="Freeform 11"/>
            <p:cNvSpPr>
              <a:spLocks noEditPoints="1"/>
            </p:cNvSpPr>
            <p:nvPr/>
          </p:nvSpPr>
          <p:spPr bwMode="auto">
            <a:xfrm>
              <a:off x="6677520" y="3396343"/>
              <a:ext cx="599909" cy="594465"/>
            </a:xfrm>
            <a:custGeom>
              <a:avLst/>
              <a:gdLst/>
              <a:ahLst/>
              <a:cxnLst>
                <a:cxn ang="0">
                  <a:pos x="245" y="63"/>
                </a:cxn>
                <a:cxn ang="0">
                  <a:pos x="183" y="83"/>
                </a:cxn>
                <a:cxn ang="0">
                  <a:pos x="131" y="123"/>
                </a:cxn>
                <a:cxn ang="0">
                  <a:pos x="89" y="176"/>
                </a:cxn>
                <a:cxn ang="0">
                  <a:pos x="69" y="237"/>
                </a:cxn>
                <a:cxn ang="0">
                  <a:pos x="69" y="304"/>
                </a:cxn>
                <a:cxn ang="0">
                  <a:pos x="89" y="368"/>
                </a:cxn>
                <a:cxn ang="0">
                  <a:pos x="129" y="423"/>
                </a:cxn>
                <a:cxn ang="0">
                  <a:pos x="183" y="464"/>
                </a:cxn>
                <a:cxn ang="0">
                  <a:pos x="246" y="484"/>
                </a:cxn>
                <a:cxn ang="0">
                  <a:pos x="313" y="484"/>
                </a:cxn>
                <a:cxn ang="0">
                  <a:pos x="372" y="464"/>
                </a:cxn>
                <a:cxn ang="0">
                  <a:pos x="423" y="423"/>
                </a:cxn>
                <a:cxn ang="0">
                  <a:pos x="464" y="371"/>
                </a:cxn>
                <a:cxn ang="0">
                  <a:pos x="482" y="310"/>
                </a:cxn>
                <a:cxn ang="0">
                  <a:pos x="482" y="242"/>
                </a:cxn>
                <a:cxn ang="0">
                  <a:pos x="464" y="177"/>
                </a:cxn>
                <a:cxn ang="0">
                  <a:pos x="426" y="123"/>
                </a:cxn>
                <a:cxn ang="0">
                  <a:pos x="374" y="83"/>
                </a:cxn>
                <a:cxn ang="0">
                  <a:pos x="312" y="63"/>
                </a:cxn>
                <a:cxn ang="0">
                  <a:pos x="280" y="0"/>
                </a:cxn>
                <a:cxn ang="0">
                  <a:pos x="361" y="11"/>
                </a:cxn>
                <a:cxn ang="0">
                  <a:pos x="430" y="47"/>
                </a:cxn>
                <a:cxn ang="0">
                  <a:pos x="485" y="104"/>
                </a:cxn>
                <a:cxn ang="0">
                  <a:pos x="551" y="13"/>
                </a:cxn>
                <a:cxn ang="0">
                  <a:pos x="485" y="534"/>
                </a:cxn>
                <a:cxn ang="0">
                  <a:pos x="459" y="475"/>
                </a:cxn>
                <a:cxn ang="0">
                  <a:pos x="397" y="520"/>
                </a:cxn>
                <a:cxn ang="0">
                  <a:pos x="323" y="544"/>
                </a:cxn>
                <a:cxn ang="0">
                  <a:pos x="237" y="543"/>
                </a:cxn>
                <a:cxn ang="0">
                  <a:pos x="155" y="518"/>
                </a:cxn>
                <a:cxn ang="0">
                  <a:pos x="83" y="467"/>
                </a:cxn>
                <a:cxn ang="0">
                  <a:pos x="30" y="398"/>
                </a:cxn>
                <a:cxn ang="0">
                  <a:pos x="4" y="319"/>
                </a:cxn>
                <a:cxn ang="0">
                  <a:pos x="4" y="231"/>
                </a:cxn>
                <a:cxn ang="0">
                  <a:pos x="29" y="148"/>
                </a:cxn>
                <a:cxn ang="0">
                  <a:pos x="80" y="79"/>
                </a:cxn>
                <a:cxn ang="0">
                  <a:pos x="151" y="29"/>
                </a:cxn>
                <a:cxn ang="0">
                  <a:pos x="234" y="4"/>
                </a:cxn>
              </a:cxnLst>
              <a:rect l="0" t="0" r="r" b="b"/>
              <a:pathLst>
                <a:path w="551" h="546">
                  <a:moveTo>
                    <a:pt x="278" y="60"/>
                  </a:moveTo>
                  <a:lnTo>
                    <a:pt x="245" y="63"/>
                  </a:lnTo>
                  <a:lnTo>
                    <a:pt x="214" y="70"/>
                  </a:lnTo>
                  <a:lnTo>
                    <a:pt x="183" y="83"/>
                  </a:lnTo>
                  <a:lnTo>
                    <a:pt x="157" y="101"/>
                  </a:lnTo>
                  <a:lnTo>
                    <a:pt x="131" y="123"/>
                  </a:lnTo>
                  <a:lnTo>
                    <a:pt x="108" y="150"/>
                  </a:lnTo>
                  <a:lnTo>
                    <a:pt x="89" y="176"/>
                  </a:lnTo>
                  <a:lnTo>
                    <a:pt x="77" y="206"/>
                  </a:lnTo>
                  <a:lnTo>
                    <a:pt x="69" y="237"/>
                  </a:lnTo>
                  <a:lnTo>
                    <a:pt x="67" y="270"/>
                  </a:lnTo>
                  <a:lnTo>
                    <a:pt x="69" y="304"/>
                  </a:lnTo>
                  <a:lnTo>
                    <a:pt x="77" y="337"/>
                  </a:lnTo>
                  <a:lnTo>
                    <a:pt x="89" y="368"/>
                  </a:lnTo>
                  <a:lnTo>
                    <a:pt x="107" y="397"/>
                  </a:lnTo>
                  <a:lnTo>
                    <a:pt x="129" y="423"/>
                  </a:lnTo>
                  <a:lnTo>
                    <a:pt x="156" y="446"/>
                  </a:lnTo>
                  <a:lnTo>
                    <a:pt x="183" y="464"/>
                  </a:lnTo>
                  <a:lnTo>
                    <a:pt x="214" y="476"/>
                  </a:lnTo>
                  <a:lnTo>
                    <a:pt x="246" y="484"/>
                  </a:lnTo>
                  <a:lnTo>
                    <a:pt x="281" y="486"/>
                  </a:lnTo>
                  <a:lnTo>
                    <a:pt x="313" y="484"/>
                  </a:lnTo>
                  <a:lnTo>
                    <a:pt x="343" y="476"/>
                  </a:lnTo>
                  <a:lnTo>
                    <a:pt x="372" y="464"/>
                  </a:lnTo>
                  <a:lnTo>
                    <a:pt x="398" y="446"/>
                  </a:lnTo>
                  <a:lnTo>
                    <a:pt x="423" y="423"/>
                  </a:lnTo>
                  <a:lnTo>
                    <a:pt x="446" y="397"/>
                  </a:lnTo>
                  <a:lnTo>
                    <a:pt x="464" y="371"/>
                  </a:lnTo>
                  <a:lnTo>
                    <a:pt x="475" y="340"/>
                  </a:lnTo>
                  <a:lnTo>
                    <a:pt x="482" y="310"/>
                  </a:lnTo>
                  <a:lnTo>
                    <a:pt x="485" y="278"/>
                  </a:lnTo>
                  <a:lnTo>
                    <a:pt x="482" y="242"/>
                  </a:lnTo>
                  <a:lnTo>
                    <a:pt x="475" y="209"/>
                  </a:lnTo>
                  <a:lnTo>
                    <a:pt x="464" y="177"/>
                  </a:lnTo>
                  <a:lnTo>
                    <a:pt x="447" y="150"/>
                  </a:lnTo>
                  <a:lnTo>
                    <a:pt x="426" y="123"/>
                  </a:lnTo>
                  <a:lnTo>
                    <a:pt x="401" y="101"/>
                  </a:lnTo>
                  <a:lnTo>
                    <a:pt x="374" y="83"/>
                  </a:lnTo>
                  <a:lnTo>
                    <a:pt x="344" y="70"/>
                  </a:lnTo>
                  <a:lnTo>
                    <a:pt x="312" y="63"/>
                  </a:lnTo>
                  <a:lnTo>
                    <a:pt x="278" y="60"/>
                  </a:lnTo>
                  <a:close/>
                  <a:moveTo>
                    <a:pt x="280" y="0"/>
                  </a:moveTo>
                  <a:lnTo>
                    <a:pt x="322" y="3"/>
                  </a:lnTo>
                  <a:lnTo>
                    <a:pt x="361" y="11"/>
                  </a:lnTo>
                  <a:lnTo>
                    <a:pt x="397" y="26"/>
                  </a:lnTo>
                  <a:lnTo>
                    <a:pt x="430" y="47"/>
                  </a:lnTo>
                  <a:lnTo>
                    <a:pt x="459" y="73"/>
                  </a:lnTo>
                  <a:lnTo>
                    <a:pt x="485" y="104"/>
                  </a:lnTo>
                  <a:lnTo>
                    <a:pt x="485" y="13"/>
                  </a:lnTo>
                  <a:lnTo>
                    <a:pt x="551" y="13"/>
                  </a:lnTo>
                  <a:lnTo>
                    <a:pt x="551" y="534"/>
                  </a:lnTo>
                  <a:lnTo>
                    <a:pt x="485" y="534"/>
                  </a:lnTo>
                  <a:lnTo>
                    <a:pt x="485" y="443"/>
                  </a:lnTo>
                  <a:lnTo>
                    <a:pt x="459" y="475"/>
                  </a:lnTo>
                  <a:lnTo>
                    <a:pt x="428" y="500"/>
                  </a:lnTo>
                  <a:lnTo>
                    <a:pt x="397" y="520"/>
                  </a:lnTo>
                  <a:lnTo>
                    <a:pt x="362" y="535"/>
                  </a:lnTo>
                  <a:lnTo>
                    <a:pt x="323" y="544"/>
                  </a:lnTo>
                  <a:lnTo>
                    <a:pt x="283" y="546"/>
                  </a:lnTo>
                  <a:lnTo>
                    <a:pt x="237" y="543"/>
                  </a:lnTo>
                  <a:lnTo>
                    <a:pt x="195" y="534"/>
                  </a:lnTo>
                  <a:lnTo>
                    <a:pt x="155" y="518"/>
                  </a:lnTo>
                  <a:lnTo>
                    <a:pt x="117" y="496"/>
                  </a:lnTo>
                  <a:lnTo>
                    <a:pt x="83" y="467"/>
                  </a:lnTo>
                  <a:lnTo>
                    <a:pt x="53" y="435"/>
                  </a:lnTo>
                  <a:lnTo>
                    <a:pt x="30" y="398"/>
                  </a:lnTo>
                  <a:lnTo>
                    <a:pt x="14" y="361"/>
                  </a:lnTo>
                  <a:lnTo>
                    <a:pt x="4" y="319"/>
                  </a:lnTo>
                  <a:lnTo>
                    <a:pt x="0" y="276"/>
                  </a:lnTo>
                  <a:lnTo>
                    <a:pt x="4" y="231"/>
                  </a:lnTo>
                  <a:lnTo>
                    <a:pt x="13" y="188"/>
                  </a:lnTo>
                  <a:lnTo>
                    <a:pt x="29" y="148"/>
                  </a:lnTo>
                  <a:lnTo>
                    <a:pt x="52" y="112"/>
                  </a:lnTo>
                  <a:lnTo>
                    <a:pt x="80" y="79"/>
                  </a:lnTo>
                  <a:lnTo>
                    <a:pt x="114" y="50"/>
                  </a:lnTo>
                  <a:lnTo>
                    <a:pt x="151" y="29"/>
                  </a:lnTo>
                  <a:lnTo>
                    <a:pt x="191" y="13"/>
                  </a:lnTo>
                  <a:lnTo>
                    <a:pt x="234" y="4"/>
                  </a:lnTo>
                  <a:lnTo>
                    <a:pt x="28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6" name="Freeform 12"/>
            <p:cNvSpPr>
              <a:spLocks/>
            </p:cNvSpPr>
            <p:nvPr/>
          </p:nvSpPr>
          <p:spPr bwMode="auto">
            <a:xfrm>
              <a:off x="7426590" y="3396343"/>
              <a:ext cx="499743" cy="581400"/>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534"/>
                </a:cxn>
                <a:cxn ang="0">
                  <a:pos x="392" y="534"/>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534"/>
                </a:cxn>
                <a:cxn ang="0">
                  <a:pos x="0" y="534"/>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59" h="534">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534"/>
                  </a:lnTo>
                  <a:lnTo>
                    <a:pt x="392" y="534"/>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534"/>
                  </a:lnTo>
                  <a:lnTo>
                    <a:pt x="0" y="534"/>
                  </a:lnTo>
                  <a:lnTo>
                    <a:pt x="0" y="13"/>
                  </a:lnTo>
                  <a:lnTo>
                    <a:pt x="67" y="13"/>
                  </a:lnTo>
                  <a:lnTo>
                    <a:pt x="67" y="80"/>
                  </a:lnTo>
                  <a:lnTo>
                    <a:pt x="93" y="55"/>
                  </a:lnTo>
                  <a:lnTo>
                    <a:pt x="118" y="34"/>
                  </a:lnTo>
                  <a:lnTo>
                    <a:pt x="144" y="19"/>
                  </a:lnTo>
                  <a:lnTo>
                    <a:pt x="170" y="9"/>
                  </a:lnTo>
                  <a:lnTo>
                    <a:pt x="198" y="3"/>
                  </a:lnTo>
                  <a:lnTo>
                    <a:pt x="228"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7" name="Freeform 13"/>
            <p:cNvSpPr>
              <a:spLocks noEditPoints="1"/>
            </p:cNvSpPr>
            <p:nvPr/>
          </p:nvSpPr>
          <p:spPr bwMode="auto">
            <a:xfrm>
              <a:off x="8072227" y="3267869"/>
              <a:ext cx="72948" cy="709874"/>
            </a:xfrm>
            <a:custGeom>
              <a:avLst/>
              <a:gdLst/>
              <a:ahLst/>
              <a:cxnLst>
                <a:cxn ang="0">
                  <a:pos x="0" y="131"/>
                </a:cxn>
                <a:cxn ang="0">
                  <a:pos x="67" y="131"/>
                </a:cxn>
                <a:cxn ang="0">
                  <a:pos x="67" y="652"/>
                </a:cxn>
                <a:cxn ang="0">
                  <a:pos x="0" y="652"/>
                </a:cxn>
                <a:cxn ang="0">
                  <a:pos x="0" y="131"/>
                </a:cxn>
                <a:cxn ang="0">
                  <a:pos x="0" y="0"/>
                </a:cxn>
                <a:cxn ang="0">
                  <a:pos x="67" y="0"/>
                </a:cxn>
                <a:cxn ang="0">
                  <a:pos x="67" y="67"/>
                </a:cxn>
                <a:cxn ang="0">
                  <a:pos x="0" y="67"/>
                </a:cxn>
                <a:cxn ang="0">
                  <a:pos x="0" y="0"/>
                </a:cxn>
              </a:cxnLst>
              <a:rect l="0" t="0" r="r" b="b"/>
              <a:pathLst>
                <a:path w="67" h="652">
                  <a:moveTo>
                    <a:pt x="0" y="131"/>
                  </a:moveTo>
                  <a:lnTo>
                    <a:pt x="67" y="131"/>
                  </a:lnTo>
                  <a:lnTo>
                    <a:pt x="67" y="652"/>
                  </a:lnTo>
                  <a:lnTo>
                    <a:pt x="0" y="652"/>
                  </a:lnTo>
                  <a:lnTo>
                    <a:pt x="0" y="131"/>
                  </a:lnTo>
                  <a:close/>
                  <a:moveTo>
                    <a:pt x="0" y="0"/>
                  </a:moveTo>
                  <a:lnTo>
                    <a:pt x="67" y="0"/>
                  </a:lnTo>
                  <a:lnTo>
                    <a:pt x="67" y="67"/>
                  </a:lnTo>
                  <a:lnTo>
                    <a:pt x="0" y="6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8" name="Freeform 14"/>
            <p:cNvSpPr>
              <a:spLocks/>
            </p:cNvSpPr>
            <p:nvPr/>
          </p:nvSpPr>
          <p:spPr bwMode="auto">
            <a:xfrm>
              <a:off x="5294789" y="3385456"/>
              <a:ext cx="1295629" cy="605353"/>
            </a:xfrm>
            <a:custGeom>
              <a:avLst/>
              <a:gdLst/>
              <a:ahLst/>
              <a:cxnLst>
                <a:cxn ang="0">
                  <a:pos x="928" y="4"/>
                </a:cxn>
                <a:cxn ang="0">
                  <a:pos x="1011" y="29"/>
                </a:cxn>
                <a:cxn ang="0">
                  <a:pos x="1083" y="79"/>
                </a:cxn>
                <a:cxn ang="0">
                  <a:pos x="1134" y="148"/>
                </a:cxn>
                <a:cxn ang="0">
                  <a:pos x="1160" y="227"/>
                </a:cxn>
                <a:cxn ang="0">
                  <a:pos x="1163" y="278"/>
                </a:cxn>
                <a:cxn ang="0">
                  <a:pos x="1131" y="337"/>
                </a:cxn>
                <a:cxn ang="0">
                  <a:pos x="1097" y="278"/>
                </a:cxn>
                <a:cxn ang="0">
                  <a:pos x="1094" y="236"/>
                </a:cxn>
                <a:cxn ang="0">
                  <a:pos x="1075" y="176"/>
                </a:cxn>
                <a:cxn ang="0">
                  <a:pos x="1035" y="122"/>
                </a:cxn>
                <a:cxn ang="0">
                  <a:pos x="982" y="82"/>
                </a:cxn>
                <a:cxn ang="0">
                  <a:pos x="922" y="63"/>
                </a:cxn>
                <a:cxn ang="0">
                  <a:pos x="862" y="62"/>
                </a:cxn>
                <a:cxn ang="0">
                  <a:pos x="810" y="75"/>
                </a:cxn>
                <a:cxn ang="0">
                  <a:pos x="764" y="102"/>
                </a:cxn>
                <a:cxn ang="0">
                  <a:pos x="729" y="136"/>
                </a:cxn>
                <a:cxn ang="0">
                  <a:pos x="699" y="180"/>
                </a:cxn>
                <a:cxn ang="0">
                  <a:pos x="678" y="215"/>
                </a:cxn>
                <a:cxn ang="0">
                  <a:pos x="652" y="259"/>
                </a:cxn>
                <a:cxn ang="0">
                  <a:pos x="621" y="306"/>
                </a:cxn>
                <a:cxn ang="0">
                  <a:pos x="593" y="350"/>
                </a:cxn>
                <a:cxn ang="0">
                  <a:pos x="573" y="378"/>
                </a:cxn>
                <a:cxn ang="0">
                  <a:pos x="521" y="441"/>
                </a:cxn>
                <a:cxn ang="0">
                  <a:pos x="470" y="494"/>
                </a:cxn>
                <a:cxn ang="0">
                  <a:pos x="430" y="524"/>
                </a:cxn>
                <a:cxn ang="0">
                  <a:pos x="371" y="548"/>
                </a:cxn>
                <a:cxn ang="0">
                  <a:pos x="304" y="556"/>
                </a:cxn>
                <a:cxn ang="0">
                  <a:pos x="215" y="544"/>
                </a:cxn>
                <a:cxn ang="0">
                  <a:pos x="138" y="505"/>
                </a:cxn>
                <a:cxn ang="0">
                  <a:pos x="76" y="443"/>
                </a:cxn>
                <a:cxn ang="0">
                  <a:pos x="35" y="369"/>
                </a:cxn>
                <a:cxn ang="0">
                  <a:pos x="23" y="284"/>
                </a:cxn>
                <a:cxn ang="0">
                  <a:pos x="59" y="225"/>
                </a:cxn>
                <a:cxn ang="0">
                  <a:pos x="89" y="284"/>
                </a:cxn>
                <a:cxn ang="0">
                  <a:pos x="99" y="349"/>
                </a:cxn>
                <a:cxn ang="0">
                  <a:pos x="128" y="406"/>
                </a:cxn>
                <a:cxn ang="0">
                  <a:pos x="176" y="455"/>
                </a:cxn>
                <a:cxn ang="0">
                  <a:pos x="233" y="486"/>
                </a:cxn>
                <a:cxn ang="0">
                  <a:pos x="298" y="496"/>
                </a:cxn>
                <a:cxn ang="0">
                  <a:pos x="363" y="486"/>
                </a:cxn>
                <a:cxn ang="0">
                  <a:pos x="421" y="455"/>
                </a:cxn>
                <a:cxn ang="0">
                  <a:pos x="431" y="446"/>
                </a:cxn>
                <a:cxn ang="0">
                  <a:pos x="478" y="398"/>
                </a:cxn>
                <a:cxn ang="0">
                  <a:pos x="524" y="342"/>
                </a:cxn>
                <a:cxn ang="0">
                  <a:pos x="540" y="318"/>
                </a:cxn>
                <a:cxn ang="0">
                  <a:pos x="579" y="260"/>
                </a:cxn>
                <a:cxn ang="0">
                  <a:pos x="609" y="211"/>
                </a:cxn>
                <a:cxn ang="0">
                  <a:pos x="635" y="168"/>
                </a:cxn>
                <a:cxn ang="0">
                  <a:pos x="663" y="121"/>
                </a:cxn>
                <a:cxn ang="0">
                  <a:pos x="686" y="89"/>
                </a:cxn>
                <a:cxn ang="0">
                  <a:pos x="743" y="39"/>
                </a:cxn>
                <a:cxn ang="0">
                  <a:pos x="809" y="10"/>
                </a:cxn>
                <a:cxn ang="0">
                  <a:pos x="883" y="0"/>
                </a:cxn>
              </a:cxnLst>
              <a:rect l="0" t="0" r="r" b="b"/>
              <a:pathLst>
                <a:path w="1190" h="556">
                  <a:moveTo>
                    <a:pt x="883" y="0"/>
                  </a:moveTo>
                  <a:lnTo>
                    <a:pt x="928" y="4"/>
                  </a:lnTo>
                  <a:lnTo>
                    <a:pt x="971" y="13"/>
                  </a:lnTo>
                  <a:lnTo>
                    <a:pt x="1011" y="29"/>
                  </a:lnTo>
                  <a:lnTo>
                    <a:pt x="1049" y="50"/>
                  </a:lnTo>
                  <a:lnTo>
                    <a:pt x="1083" y="79"/>
                  </a:lnTo>
                  <a:lnTo>
                    <a:pt x="1112" y="112"/>
                  </a:lnTo>
                  <a:lnTo>
                    <a:pt x="1134" y="148"/>
                  </a:lnTo>
                  <a:lnTo>
                    <a:pt x="1151" y="186"/>
                  </a:lnTo>
                  <a:lnTo>
                    <a:pt x="1160" y="227"/>
                  </a:lnTo>
                  <a:lnTo>
                    <a:pt x="1163" y="271"/>
                  </a:lnTo>
                  <a:lnTo>
                    <a:pt x="1163" y="278"/>
                  </a:lnTo>
                  <a:lnTo>
                    <a:pt x="1190" y="278"/>
                  </a:lnTo>
                  <a:lnTo>
                    <a:pt x="1131" y="337"/>
                  </a:lnTo>
                  <a:lnTo>
                    <a:pt x="1072" y="278"/>
                  </a:lnTo>
                  <a:lnTo>
                    <a:pt x="1097" y="278"/>
                  </a:lnTo>
                  <a:lnTo>
                    <a:pt x="1097" y="270"/>
                  </a:lnTo>
                  <a:lnTo>
                    <a:pt x="1094" y="236"/>
                  </a:lnTo>
                  <a:lnTo>
                    <a:pt x="1087" y="205"/>
                  </a:lnTo>
                  <a:lnTo>
                    <a:pt x="1075" y="176"/>
                  </a:lnTo>
                  <a:lnTo>
                    <a:pt x="1058" y="148"/>
                  </a:lnTo>
                  <a:lnTo>
                    <a:pt x="1035" y="122"/>
                  </a:lnTo>
                  <a:lnTo>
                    <a:pt x="1010" y="99"/>
                  </a:lnTo>
                  <a:lnTo>
                    <a:pt x="982" y="82"/>
                  </a:lnTo>
                  <a:lnTo>
                    <a:pt x="954" y="70"/>
                  </a:lnTo>
                  <a:lnTo>
                    <a:pt x="922" y="63"/>
                  </a:lnTo>
                  <a:lnTo>
                    <a:pt x="889" y="60"/>
                  </a:lnTo>
                  <a:lnTo>
                    <a:pt x="862" y="62"/>
                  </a:lnTo>
                  <a:lnTo>
                    <a:pt x="835" y="67"/>
                  </a:lnTo>
                  <a:lnTo>
                    <a:pt x="810" y="75"/>
                  </a:lnTo>
                  <a:lnTo>
                    <a:pt x="786" y="87"/>
                  </a:lnTo>
                  <a:lnTo>
                    <a:pt x="764" y="102"/>
                  </a:lnTo>
                  <a:lnTo>
                    <a:pt x="743" y="121"/>
                  </a:lnTo>
                  <a:lnTo>
                    <a:pt x="729" y="136"/>
                  </a:lnTo>
                  <a:lnTo>
                    <a:pt x="716" y="152"/>
                  </a:lnTo>
                  <a:lnTo>
                    <a:pt x="699" y="180"/>
                  </a:lnTo>
                  <a:lnTo>
                    <a:pt x="690" y="196"/>
                  </a:lnTo>
                  <a:lnTo>
                    <a:pt x="678" y="215"/>
                  </a:lnTo>
                  <a:lnTo>
                    <a:pt x="666" y="236"/>
                  </a:lnTo>
                  <a:lnTo>
                    <a:pt x="652" y="259"/>
                  </a:lnTo>
                  <a:lnTo>
                    <a:pt x="637" y="283"/>
                  </a:lnTo>
                  <a:lnTo>
                    <a:pt x="621" y="306"/>
                  </a:lnTo>
                  <a:lnTo>
                    <a:pt x="607" y="330"/>
                  </a:lnTo>
                  <a:lnTo>
                    <a:pt x="593" y="350"/>
                  </a:lnTo>
                  <a:lnTo>
                    <a:pt x="582" y="367"/>
                  </a:lnTo>
                  <a:lnTo>
                    <a:pt x="573" y="378"/>
                  </a:lnTo>
                  <a:lnTo>
                    <a:pt x="545" y="413"/>
                  </a:lnTo>
                  <a:lnTo>
                    <a:pt x="521" y="441"/>
                  </a:lnTo>
                  <a:lnTo>
                    <a:pt x="500" y="463"/>
                  </a:lnTo>
                  <a:lnTo>
                    <a:pt x="470" y="494"/>
                  </a:lnTo>
                  <a:lnTo>
                    <a:pt x="450" y="511"/>
                  </a:lnTo>
                  <a:lnTo>
                    <a:pt x="430" y="524"/>
                  </a:lnTo>
                  <a:lnTo>
                    <a:pt x="401" y="538"/>
                  </a:lnTo>
                  <a:lnTo>
                    <a:pt x="371" y="548"/>
                  </a:lnTo>
                  <a:lnTo>
                    <a:pt x="338" y="554"/>
                  </a:lnTo>
                  <a:lnTo>
                    <a:pt x="304" y="556"/>
                  </a:lnTo>
                  <a:lnTo>
                    <a:pt x="258" y="553"/>
                  </a:lnTo>
                  <a:lnTo>
                    <a:pt x="215" y="544"/>
                  </a:lnTo>
                  <a:lnTo>
                    <a:pt x="175" y="528"/>
                  </a:lnTo>
                  <a:lnTo>
                    <a:pt x="138" y="505"/>
                  </a:lnTo>
                  <a:lnTo>
                    <a:pt x="104" y="476"/>
                  </a:lnTo>
                  <a:lnTo>
                    <a:pt x="76" y="443"/>
                  </a:lnTo>
                  <a:lnTo>
                    <a:pt x="53" y="408"/>
                  </a:lnTo>
                  <a:lnTo>
                    <a:pt x="35" y="369"/>
                  </a:lnTo>
                  <a:lnTo>
                    <a:pt x="27" y="328"/>
                  </a:lnTo>
                  <a:lnTo>
                    <a:pt x="23" y="284"/>
                  </a:lnTo>
                  <a:lnTo>
                    <a:pt x="0" y="284"/>
                  </a:lnTo>
                  <a:lnTo>
                    <a:pt x="59" y="225"/>
                  </a:lnTo>
                  <a:lnTo>
                    <a:pt x="118" y="284"/>
                  </a:lnTo>
                  <a:lnTo>
                    <a:pt x="89" y="284"/>
                  </a:lnTo>
                  <a:lnTo>
                    <a:pt x="92" y="318"/>
                  </a:lnTo>
                  <a:lnTo>
                    <a:pt x="99" y="349"/>
                  </a:lnTo>
                  <a:lnTo>
                    <a:pt x="112" y="378"/>
                  </a:lnTo>
                  <a:lnTo>
                    <a:pt x="128" y="406"/>
                  </a:lnTo>
                  <a:lnTo>
                    <a:pt x="150" y="432"/>
                  </a:lnTo>
                  <a:lnTo>
                    <a:pt x="176" y="455"/>
                  </a:lnTo>
                  <a:lnTo>
                    <a:pt x="204" y="474"/>
                  </a:lnTo>
                  <a:lnTo>
                    <a:pt x="233" y="486"/>
                  </a:lnTo>
                  <a:lnTo>
                    <a:pt x="264" y="494"/>
                  </a:lnTo>
                  <a:lnTo>
                    <a:pt x="298" y="496"/>
                  </a:lnTo>
                  <a:lnTo>
                    <a:pt x="332" y="494"/>
                  </a:lnTo>
                  <a:lnTo>
                    <a:pt x="363" y="486"/>
                  </a:lnTo>
                  <a:lnTo>
                    <a:pt x="393" y="472"/>
                  </a:lnTo>
                  <a:lnTo>
                    <a:pt x="421" y="455"/>
                  </a:lnTo>
                  <a:lnTo>
                    <a:pt x="423" y="452"/>
                  </a:lnTo>
                  <a:lnTo>
                    <a:pt x="431" y="446"/>
                  </a:lnTo>
                  <a:lnTo>
                    <a:pt x="459" y="418"/>
                  </a:lnTo>
                  <a:lnTo>
                    <a:pt x="478" y="398"/>
                  </a:lnTo>
                  <a:lnTo>
                    <a:pt x="499" y="373"/>
                  </a:lnTo>
                  <a:lnTo>
                    <a:pt x="524" y="342"/>
                  </a:lnTo>
                  <a:lnTo>
                    <a:pt x="532" y="332"/>
                  </a:lnTo>
                  <a:lnTo>
                    <a:pt x="540" y="318"/>
                  </a:lnTo>
                  <a:lnTo>
                    <a:pt x="552" y="301"/>
                  </a:lnTo>
                  <a:lnTo>
                    <a:pt x="579" y="260"/>
                  </a:lnTo>
                  <a:lnTo>
                    <a:pt x="594" y="236"/>
                  </a:lnTo>
                  <a:lnTo>
                    <a:pt x="609" y="211"/>
                  </a:lnTo>
                  <a:lnTo>
                    <a:pt x="623" y="188"/>
                  </a:lnTo>
                  <a:lnTo>
                    <a:pt x="635" y="168"/>
                  </a:lnTo>
                  <a:lnTo>
                    <a:pt x="643" y="152"/>
                  </a:lnTo>
                  <a:lnTo>
                    <a:pt x="663" y="121"/>
                  </a:lnTo>
                  <a:lnTo>
                    <a:pt x="683" y="93"/>
                  </a:lnTo>
                  <a:lnTo>
                    <a:pt x="686" y="89"/>
                  </a:lnTo>
                  <a:lnTo>
                    <a:pt x="714" y="62"/>
                  </a:lnTo>
                  <a:lnTo>
                    <a:pt x="743" y="39"/>
                  </a:lnTo>
                  <a:lnTo>
                    <a:pt x="775" y="21"/>
                  </a:lnTo>
                  <a:lnTo>
                    <a:pt x="809" y="10"/>
                  </a:lnTo>
                  <a:lnTo>
                    <a:pt x="844" y="3"/>
                  </a:lnTo>
                  <a:lnTo>
                    <a:pt x="883"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9" name="Freeform 15"/>
            <p:cNvSpPr>
              <a:spLocks/>
            </p:cNvSpPr>
            <p:nvPr/>
          </p:nvSpPr>
          <p:spPr bwMode="auto">
            <a:xfrm>
              <a:off x="4707946" y="3410498"/>
              <a:ext cx="317919" cy="614063"/>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33" y="473"/>
                </a:cxn>
                <a:cxn ang="0">
                  <a:pos x="233" y="446"/>
                </a:cxn>
                <a:cxn ang="0">
                  <a:pos x="292" y="505"/>
                </a:cxn>
                <a:cxn ang="0">
                  <a:pos x="233" y="564"/>
                </a:cxn>
                <a:cxn ang="0">
                  <a:pos x="233" y="533"/>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292" h="564">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33" y="473"/>
                  </a:lnTo>
                  <a:lnTo>
                    <a:pt x="233" y="446"/>
                  </a:lnTo>
                  <a:lnTo>
                    <a:pt x="292" y="505"/>
                  </a:lnTo>
                  <a:lnTo>
                    <a:pt x="233" y="564"/>
                  </a:lnTo>
                  <a:lnTo>
                    <a:pt x="233" y="533"/>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40" name="Freeform 16"/>
            <p:cNvSpPr>
              <a:spLocks/>
            </p:cNvSpPr>
            <p:nvPr/>
          </p:nvSpPr>
          <p:spPr bwMode="auto">
            <a:xfrm>
              <a:off x="8042830" y="3493244"/>
              <a:ext cx="128474" cy="484500"/>
            </a:xfrm>
            <a:custGeom>
              <a:avLst/>
              <a:gdLst/>
              <a:ahLst/>
              <a:cxnLst>
                <a:cxn ang="0">
                  <a:pos x="59" y="0"/>
                </a:cxn>
                <a:cxn ang="0">
                  <a:pos x="118" y="59"/>
                </a:cxn>
                <a:cxn ang="0">
                  <a:pos x="94" y="59"/>
                </a:cxn>
                <a:cxn ang="0">
                  <a:pos x="94" y="445"/>
                </a:cxn>
                <a:cxn ang="0">
                  <a:pos x="27" y="445"/>
                </a:cxn>
                <a:cxn ang="0">
                  <a:pos x="27" y="59"/>
                </a:cxn>
                <a:cxn ang="0">
                  <a:pos x="0" y="59"/>
                </a:cxn>
                <a:cxn ang="0">
                  <a:pos x="59" y="0"/>
                </a:cxn>
              </a:cxnLst>
              <a:rect l="0" t="0" r="r" b="b"/>
              <a:pathLst>
                <a:path w="118" h="445">
                  <a:moveTo>
                    <a:pt x="59" y="0"/>
                  </a:moveTo>
                  <a:lnTo>
                    <a:pt x="118" y="59"/>
                  </a:lnTo>
                  <a:lnTo>
                    <a:pt x="94" y="59"/>
                  </a:lnTo>
                  <a:lnTo>
                    <a:pt x="94" y="445"/>
                  </a:lnTo>
                  <a:lnTo>
                    <a:pt x="27" y="445"/>
                  </a:lnTo>
                  <a:lnTo>
                    <a:pt x="27"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41" name="Freeform 17"/>
            <p:cNvSpPr>
              <a:spLocks/>
            </p:cNvSpPr>
            <p:nvPr/>
          </p:nvSpPr>
          <p:spPr bwMode="auto">
            <a:xfrm>
              <a:off x="6641591" y="3631517"/>
              <a:ext cx="635838" cy="359292"/>
            </a:xfrm>
            <a:custGeom>
              <a:avLst/>
              <a:gdLst/>
              <a:ahLst/>
              <a:cxnLst>
                <a:cxn ang="0">
                  <a:pos x="59" y="0"/>
                </a:cxn>
                <a:cxn ang="0">
                  <a:pos x="120" y="58"/>
                </a:cxn>
                <a:cxn ang="0">
                  <a:pos x="100" y="58"/>
                </a:cxn>
                <a:cxn ang="0">
                  <a:pos x="102" y="92"/>
                </a:cxn>
                <a:cxn ang="0">
                  <a:pos x="111" y="123"/>
                </a:cxn>
                <a:cxn ang="0">
                  <a:pos x="122" y="153"/>
                </a:cxn>
                <a:cxn ang="0">
                  <a:pos x="140" y="181"/>
                </a:cxn>
                <a:cxn ang="0">
                  <a:pos x="162" y="207"/>
                </a:cxn>
                <a:cxn ang="0">
                  <a:pos x="189" y="230"/>
                </a:cxn>
                <a:cxn ang="0">
                  <a:pos x="216" y="248"/>
                </a:cxn>
                <a:cxn ang="0">
                  <a:pos x="247" y="260"/>
                </a:cxn>
                <a:cxn ang="0">
                  <a:pos x="279" y="268"/>
                </a:cxn>
                <a:cxn ang="0">
                  <a:pos x="314" y="270"/>
                </a:cxn>
                <a:cxn ang="0">
                  <a:pos x="346" y="268"/>
                </a:cxn>
                <a:cxn ang="0">
                  <a:pos x="376" y="260"/>
                </a:cxn>
                <a:cxn ang="0">
                  <a:pos x="405" y="248"/>
                </a:cxn>
                <a:cxn ang="0">
                  <a:pos x="431" y="230"/>
                </a:cxn>
                <a:cxn ang="0">
                  <a:pos x="456" y="207"/>
                </a:cxn>
                <a:cxn ang="0">
                  <a:pos x="479" y="181"/>
                </a:cxn>
                <a:cxn ang="0">
                  <a:pos x="497" y="155"/>
                </a:cxn>
                <a:cxn ang="0">
                  <a:pos x="508" y="124"/>
                </a:cxn>
                <a:cxn ang="0">
                  <a:pos x="515" y="94"/>
                </a:cxn>
                <a:cxn ang="0">
                  <a:pos x="518" y="62"/>
                </a:cxn>
                <a:cxn ang="0">
                  <a:pos x="518" y="52"/>
                </a:cxn>
                <a:cxn ang="0">
                  <a:pos x="584" y="52"/>
                </a:cxn>
                <a:cxn ang="0">
                  <a:pos x="584" y="318"/>
                </a:cxn>
                <a:cxn ang="0">
                  <a:pos x="518" y="318"/>
                </a:cxn>
                <a:cxn ang="0">
                  <a:pos x="518" y="227"/>
                </a:cxn>
                <a:cxn ang="0">
                  <a:pos x="492" y="259"/>
                </a:cxn>
                <a:cxn ang="0">
                  <a:pos x="461" y="284"/>
                </a:cxn>
                <a:cxn ang="0">
                  <a:pos x="430" y="304"/>
                </a:cxn>
                <a:cxn ang="0">
                  <a:pos x="395" y="319"/>
                </a:cxn>
                <a:cxn ang="0">
                  <a:pos x="356" y="328"/>
                </a:cxn>
                <a:cxn ang="0">
                  <a:pos x="316" y="330"/>
                </a:cxn>
                <a:cxn ang="0">
                  <a:pos x="270" y="327"/>
                </a:cxn>
                <a:cxn ang="0">
                  <a:pos x="228" y="318"/>
                </a:cxn>
                <a:cxn ang="0">
                  <a:pos x="188" y="302"/>
                </a:cxn>
                <a:cxn ang="0">
                  <a:pos x="150" y="280"/>
                </a:cxn>
                <a:cxn ang="0">
                  <a:pos x="116" y="251"/>
                </a:cxn>
                <a:cxn ang="0">
                  <a:pos x="86" y="219"/>
                </a:cxn>
                <a:cxn ang="0">
                  <a:pos x="63" y="182"/>
                </a:cxn>
                <a:cxn ang="0">
                  <a:pos x="47" y="145"/>
                </a:cxn>
                <a:cxn ang="0">
                  <a:pos x="37" y="103"/>
                </a:cxn>
                <a:cxn ang="0">
                  <a:pos x="33" y="60"/>
                </a:cxn>
                <a:cxn ang="0">
                  <a:pos x="33" y="58"/>
                </a:cxn>
                <a:cxn ang="0">
                  <a:pos x="0" y="58"/>
                </a:cxn>
                <a:cxn ang="0">
                  <a:pos x="59" y="0"/>
                </a:cxn>
              </a:cxnLst>
              <a:rect l="0" t="0" r="r" b="b"/>
              <a:pathLst>
                <a:path w="584" h="330">
                  <a:moveTo>
                    <a:pt x="59" y="0"/>
                  </a:moveTo>
                  <a:lnTo>
                    <a:pt x="120" y="58"/>
                  </a:lnTo>
                  <a:lnTo>
                    <a:pt x="100" y="58"/>
                  </a:lnTo>
                  <a:lnTo>
                    <a:pt x="102" y="92"/>
                  </a:lnTo>
                  <a:lnTo>
                    <a:pt x="111" y="123"/>
                  </a:lnTo>
                  <a:lnTo>
                    <a:pt x="122" y="153"/>
                  </a:lnTo>
                  <a:lnTo>
                    <a:pt x="140" y="181"/>
                  </a:lnTo>
                  <a:lnTo>
                    <a:pt x="162" y="207"/>
                  </a:lnTo>
                  <a:lnTo>
                    <a:pt x="189" y="230"/>
                  </a:lnTo>
                  <a:lnTo>
                    <a:pt x="216" y="248"/>
                  </a:lnTo>
                  <a:lnTo>
                    <a:pt x="247" y="260"/>
                  </a:lnTo>
                  <a:lnTo>
                    <a:pt x="279" y="268"/>
                  </a:lnTo>
                  <a:lnTo>
                    <a:pt x="314" y="270"/>
                  </a:lnTo>
                  <a:lnTo>
                    <a:pt x="346" y="268"/>
                  </a:lnTo>
                  <a:lnTo>
                    <a:pt x="376" y="260"/>
                  </a:lnTo>
                  <a:lnTo>
                    <a:pt x="405" y="248"/>
                  </a:lnTo>
                  <a:lnTo>
                    <a:pt x="431" y="230"/>
                  </a:lnTo>
                  <a:lnTo>
                    <a:pt x="456" y="207"/>
                  </a:lnTo>
                  <a:lnTo>
                    <a:pt x="479" y="181"/>
                  </a:lnTo>
                  <a:lnTo>
                    <a:pt x="497" y="155"/>
                  </a:lnTo>
                  <a:lnTo>
                    <a:pt x="508" y="124"/>
                  </a:lnTo>
                  <a:lnTo>
                    <a:pt x="515" y="94"/>
                  </a:lnTo>
                  <a:lnTo>
                    <a:pt x="518" y="62"/>
                  </a:lnTo>
                  <a:lnTo>
                    <a:pt x="518" y="52"/>
                  </a:lnTo>
                  <a:lnTo>
                    <a:pt x="584" y="52"/>
                  </a:lnTo>
                  <a:lnTo>
                    <a:pt x="584" y="318"/>
                  </a:lnTo>
                  <a:lnTo>
                    <a:pt x="518" y="318"/>
                  </a:lnTo>
                  <a:lnTo>
                    <a:pt x="518" y="227"/>
                  </a:lnTo>
                  <a:lnTo>
                    <a:pt x="492" y="259"/>
                  </a:lnTo>
                  <a:lnTo>
                    <a:pt x="461" y="284"/>
                  </a:lnTo>
                  <a:lnTo>
                    <a:pt x="430" y="304"/>
                  </a:lnTo>
                  <a:lnTo>
                    <a:pt x="395" y="319"/>
                  </a:lnTo>
                  <a:lnTo>
                    <a:pt x="356" y="328"/>
                  </a:lnTo>
                  <a:lnTo>
                    <a:pt x="316" y="330"/>
                  </a:lnTo>
                  <a:lnTo>
                    <a:pt x="270" y="327"/>
                  </a:lnTo>
                  <a:lnTo>
                    <a:pt x="228" y="318"/>
                  </a:lnTo>
                  <a:lnTo>
                    <a:pt x="188" y="302"/>
                  </a:lnTo>
                  <a:lnTo>
                    <a:pt x="150" y="280"/>
                  </a:lnTo>
                  <a:lnTo>
                    <a:pt x="116" y="251"/>
                  </a:lnTo>
                  <a:lnTo>
                    <a:pt x="86" y="219"/>
                  </a:lnTo>
                  <a:lnTo>
                    <a:pt x="63" y="182"/>
                  </a:lnTo>
                  <a:lnTo>
                    <a:pt x="47" y="145"/>
                  </a:lnTo>
                  <a:lnTo>
                    <a:pt x="37" y="103"/>
                  </a:lnTo>
                  <a:lnTo>
                    <a:pt x="33" y="60"/>
                  </a:lnTo>
                  <a:lnTo>
                    <a:pt x="33" y="58"/>
                  </a:lnTo>
                  <a:lnTo>
                    <a:pt x="0" y="58"/>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42" name="Freeform 18"/>
            <p:cNvSpPr>
              <a:spLocks/>
            </p:cNvSpPr>
            <p:nvPr/>
          </p:nvSpPr>
          <p:spPr bwMode="auto">
            <a:xfrm>
              <a:off x="7426590" y="3396343"/>
              <a:ext cx="523696" cy="345139"/>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259"/>
                </a:cxn>
                <a:cxn ang="0">
                  <a:pos x="481" y="259"/>
                </a:cxn>
                <a:cxn ang="0">
                  <a:pos x="422" y="317"/>
                </a:cxn>
                <a:cxn ang="0">
                  <a:pos x="363" y="259"/>
                </a:cxn>
                <a:cxn ang="0">
                  <a:pos x="392" y="259"/>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268"/>
                </a:cxn>
                <a:cxn ang="0">
                  <a:pos x="0" y="268"/>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81" h="317">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259"/>
                  </a:lnTo>
                  <a:lnTo>
                    <a:pt x="481" y="259"/>
                  </a:lnTo>
                  <a:lnTo>
                    <a:pt x="422" y="317"/>
                  </a:lnTo>
                  <a:lnTo>
                    <a:pt x="363" y="259"/>
                  </a:lnTo>
                  <a:lnTo>
                    <a:pt x="392" y="259"/>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268"/>
                  </a:lnTo>
                  <a:lnTo>
                    <a:pt x="0" y="268"/>
                  </a:lnTo>
                  <a:lnTo>
                    <a:pt x="0" y="13"/>
                  </a:lnTo>
                  <a:lnTo>
                    <a:pt x="67" y="13"/>
                  </a:lnTo>
                  <a:lnTo>
                    <a:pt x="67" y="80"/>
                  </a:lnTo>
                  <a:lnTo>
                    <a:pt x="93" y="55"/>
                  </a:lnTo>
                  <a:lnTo>
                    <a:pt x="118" y="34"/>
                  </a:lnTo>
                  <a:lnTo>
                    <a:pt x="144" y="19"/>
                  </a:lnTo>
                  <a:lnTo>
                    <a:pt x="170" y="9"/>
                  </a:lnTo>
                  <a:lnTo>
                    <a:pt x="198" y="3"/>
                  </a:lnTo>
                  <a:lnTo>
                    <a:pt x="22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43" name="Freeform 19"/>
            <p:cNvSpPr>
              <a:spLocks/>
            </p:cNvSpPr>
            <p:nvPr/>
          </p:nvSpPr>
          <p:spPr bwMode="auto">
            <a:xfrm>
              <a:off x="3670353" y="3240651"/>
              <a:ext cx="920006" cy="920006"/>
            </a:xfrm>
            <a:custGeom>
              <a:avLst/>
              <a:gdLst/>
              <a:ahLst/>
              <a:cxnLst>
                <a:cxn ang="0">
                  <a:pos x="422" y="0"/>
                </a:cxn>
                <a:cxn ang="0">
                  <a:pos x="470" y="2"/>
                </a:cxn>
                <a:cxn ang="0">
                  <a:pos x="516" y="11"/>
                </a:cxn>
                <a:cxn ang="0">
                  <a:pos x="561" y="24"/>
                </a:cxn>
                <a:cxn ang="0">
                  <a:pos x="604" y="41"/>
                </a:cxn>
                <a:cxn ang="0">
                  <a:pos x="644" y="63"/>
                </a:cxn>
                <a:cxn ang="0">
                  <a:pos x="644" y="318"/>
                </a:cxn>
                <a:cxn ang="0">
                  <a:pos x="701" y="318"/>
                </a:cxn>
                <a:cxn ang="0">
                  <a:pos x="701" y="105"/>
                </a:cxn>
                <a:cxn ang="0">
                  <a:pos x="736" y="141"/>
                </a:cxn>
                <a:cxn ang="0">
                  <a:pos x="767" y="179"/>
                </a:cxn>
                <a:cxn ang="0">
                  <a:pos x="795" y="222"/>
                </a:cxn>
                <a:cxn ang="0">
                  <a:pos x="816" y="269"/>
                </a:cxn>
                <a:cxn ang="0">
                  <a:pos x="832" y="318"/>
                </a:cxn>
                <a:cxn ang="0">
                  <a:pos x="842" y="369"/>
                </a:cxn>
                <a:cxn ang="0">
                  <a:pos x="845" y="423"/>
                </a:cxn>
                <a:cxn ang="0">
                  <a:pos x="842" y="480"/>
                </a:cxn>
                <a:cxn ang="0">
                  <a:pos x="830" y="535"/>
                </a:cxn>
                <a:cxn ang="0">
                  <a:pos x="811" y="588"/>
                </a:cxn>
                <a:cxn ang="0">
                  <a:pos x="788" y="635"/>
                </a:cxn>
                <a:cxn ang="0">
                  <a:pos x="757" y="681"/>
                </a:cxn>
                <a:cxn ang="0">
                  <a:pos x="721" y="721"/>
                </a:cxn>
                <a:cxn ang="0">
                  <a:pos x="681" y="757"/>
                </a:cxn>
                <a:cxn ang="0">
                  <a:pos x="636" y="787"/>
                </a:cxn>
                <a:cxn ang="0">
                  <a:pos x="587" y="813"/>
                </a:cxn>
                <a:cxn ang="0">
                  <a:pos x="535" y="830"/>
                </a:cxn>
                <a:cxn ang="0">
                  <a:pos x="480" y="841"/>
                </a:cxn>
                <a:cxn ang="0">
                  <a:pos x="422" y="845"/>
                </a:cxn>
                <a:cxn ang="0">
                  <a:pos x="366" y="841"/>
                </a:cxn>
                <a:cxn ang="0">
                  <a:pos x="310" y="830"/>
                </a:cxn>
                <a:cxn ang="0">
                  <a:pos x="257" y="813"/>
                </a:cxn>
                <a:cxn ang="0">
                  <a:pos x="210" y="787"/>
                </a:cxn>
                <a:cxn ang="0">
                  <a:pos x="165" y="757"/>
                </a:cxn>
                <a:cxn ang="0">
                  <a:pos x="124" y="721"/>
                </a:cxn>
                <a:cxn ang="0">
                  <a:pos x="88" y="681"/>
                </a:cxn>
                <a:cxn ang="0">
                  <a:pos x="58" y="635"/>
                </a:cxn>
                <a:cxn ang="0">
                  <a:pos x="33" y="588"/>
                </a:cxn>
                <a:cxn ang="0">
                  <a:pos x="15" y="535"/>
                </a:cxn>
                <a:cxn ang="0">
                  <a:pos x="4" y="480"/>
                </a:cxn>
                <a:cxn ang="0">
                  <a:pos x="0" y="423"/>
                </a:cxn>
                <a:cxn ang="0">
                  <a:pos x="4" y="365"/>
                </a:cxn>
                <a:cxn ang="0">
                  <a:pos x="15" y="310"/>
                </a:cxn>
                <a:cxn ang="0">
                  <a:pos x="33" y="259"/>
                </a:cxn>
                <a:cxn ang="0">
                  <a:pos x="58" y="210"/>
                </a:cxn>
                <a:cxn ang="0">
                  <a:pos x="88" y="164"/>
                </a:cxn>
                <a:cxn ang="0">
                  <a:pos x="124" y="124"/>
                </a:cxn>
                <a:cxn ang="0">
                  <a:pos x="165" y="88"/>
                </a:cxn>
                <a:cxn ang="0">
                  <a:pos x="210" y="58"/>
                </a:cxn>
                <a:cxn ang="0">
                  <a:pos x="257" y="33"/>
                </a:cxn>
                <a:cxn ang="0">
                  <a:pos x="310" y="15"/>
                </a:cxn>
                <a:cxn ang="0">
                  <a:pos x="366" y="4"/>
                </a:cxn>
                <a:cxn ang="0">
                  <a:pos x="422" y="0"/>
                </a:cxn>
              </a:cxnLst>
              <a:rect l="0" t="0" r="r" b="b"/>
              <a:pathLst>
                <a:path w="845" h="845">
                  <a:moveTo>
                    <a:pt x="422" y="0"/>
                  </a:moveTo>
                  <a:lnTo>
                    <a:pt x="470" y="2"/>
                  </a:lnTo>
                  <a:lnTo>
                    <a:pt x="516" y="11"/>
                  </a:lnTo>
                  <a:lnTo>
                    <a:pt x="561" y="24"/>
                  </a:lnTo>
                  <a:lnTo>
                    <a:pt x="604" y="41"/>
                  </a:lnTo>
                  <a:lnTo>
                    <a:pt x="644" y="63"/>
                  </a:lnTo>
                  <a:lnTo>
                    <a:pt x="644" y="318"/>
                  </a:lnTo>
                  <a:lnTo>
                    <a:pt x="701" y="318"/>
                  </a:lnTo>
                  <a:lnTo>
                    <a:pt x="701" y="105"/>
                  </a:lnTo>
                  <a:lnTo>
                    <a:pt x="736" y="141"/>
                  </a:lnTo>
                  <a:lnTo>
                    <a:pt x="767" y="179"/>
                  </a:lnTo>
                  <a:lnTo>
                    <a:pt x="795" y="222"/>
                  </a:lnTo>
                  <a:lnTo>
                    <a:pt x="816" y="269"/>
                  </a:lnTo>
                  <a:lnTo>
                    <a:pt x="832" y="318"/>
                  </a:lnTo>
                  <a:lnTo>
                    <a:pt x="842" y="369"/>
                  </a:lnTo>
                  <a:lnTo>
                    <a:pt x="845" y="423"/>
                  </a:lnTo>
                  <a:lnTo>
                    <a:pt x="842" y="480"/>
                  </a:lnTo>
                  <a:lnTo>
                    <a:pt x="830" y="535"/>
                  </a:lnTo>
                  <a:lnTo>
                    <a:pt x="811" y="588"/>
                  </a:lnTo>
                  <a:lnTo>
                    <a:pt x="788" y="635"/>
                  </a:lnTo>
                  <a:lnTo>
                    <a:pt x="757" y="681"/>
                  </a:lnTo>
                  <a:lnTo>
                    <a:pt x="721" y="721"/>
                  </a:lnTo>
                  <a:lnTo>
                    <a:pt x="681" y="757"/>
                  </a:lnTo>
                  <a:lnTo>
                    <a:pt x="636" y="787"/>
                  </a:lnTo>
                  <a:lnTo>
                    <a:pt x="587" y="813"/>
                  </a:lnTo>
                  <a:lnTo>
                    <a:pt x="535" y="830"/>
                  </a:lnTo>
                  <a:lnTo>
                    <a:pt x="480" y="841"/>
                  </a:lnTo>
                  <a:lnTo>
                    <a:pt x="422" y="845"/>
                  </a:lnTo>
                  <a:lnTo>
                    <a:pt x="366" y="841"/>
                  </a:lnTo>
                  <a:lnTo>
                    <a:pt x="310" y="830"/>
                  </a:lnTo>
                  <a:lnTo>
                    <a:pt x="257" y="813"/>
                  </a:lnTo>
                  <a:lnTo>
                    <a:pt x="210" y="787"/>
                  </a:lnTo>
                  <a:lnTo>
                    <a:pt x="165" y="757"/>
                  </a:lnTo>
                  <a:lnTo>
                    <a:pt x="124" y="721"/>
                  </a:lnTo>
                  <a:lnTo>
                    <a:pt x="88" y="681"/>
                  </a:lnTo>
                  <a:lnTo>
                    <a:pt x="58" y="635"/>
                  </a:lnTo>
                  <a:lnTo>
                    <a:pt x="33" y="588"/>
                  </a:lnTo>
                  <a:lnTo>
                    <a:pt x="15" y="535"/>
                  </a:lnTo>
                  <a:lnTo>
                    <a:pt x="4" y="480"/>
                  </a:lnTo>
                  <a:lnTo>
                    <a:pt x="0" y="423"/>
                  </a:lnTo>
                  <a:lnTo>
                    <a:pt x="4" y="365"/>
                  </a:lnTo>
                  <a:lnTo>
                    <a:pt x="15" y="310"/>
                  </a:lnTo>
                  <a:lnTo>
                    <a:pt x="33" y="259"/>
                  </a:lnTo>
                  <a:lnTo>
                    <a:pt x="58" y="210"/>
                  </a:lnTo>
                  <a:lnTo>
                    <a:pt x="88" y="164"/>
                  </a:lnTo>
                  <a:lnTo>
                    <a:pt x="124" y="124"/>
                  </a:lnTo>
                  <a:lnTo>
                    <a:pt x="165" y="88"/>
                  </a:lnTo>
                  <a:lnTo>
                    <a:pt x="210" y="58"/>
                  </a:lnTo>
                  <a:lnTo>
                    <a:pt x="257" y="33"/>
                  </a:lnTo>
                  <a:lnTo>
                    <a:pt x="310" y="15"/>
                  </a:lnTo>
                  <a:lnTo>
                    <a:pt x="366" y="4"/>
                  </a:lnTo>
                  <a:lnTo>
                    <a:pt x="42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44" name="Freeform 20"/>
            <p:cNvSpPr>
              <a:spLocks/>
            </p:cNvSpPr>
            <p:nvPr/>
          </p:nvSpPr>
          <p:spPr bwMode="auto">
            <a:xfrm>
              <a:off x="4371517" y="3253716"/>
              <a:ext cx="62060" cy="476879"/>
            </a:xfrm>
            <a:custGeom>
              <a:avLst/>
              <a:gdLst/>
              <a:ahLst/>
              <a:cxnLst>
                <a:cxn ang="0">
                  <a:pos x="0" y="0"/>
                </a:cxn>
                <a:cxn ang="0">
                  <a:pos x="57" y="0"/>
                </a:cxn>
                <a:cxn ang="0">
                  <a:pos x="57" y="409"/>
                </a:cxn>
                <a:cxn ang="0">
                  <a:pos x="28" y="438"/>
                </a:cxn>
                <a:cxn ang="0">
                  <a:pos x="0" y="438"/>
                </a:cxn>
                <a:cxn ang="0">
                  <a:pos x="0" y="0"/>
                </a:cxn>
              </a:cxnLst>
              <a:rect l="0" t="0" r="r" b="b"/>
              <a:pathLst>
                <a:path w="57" h="438">
                  <a:moveTo>
                    <a:pt x="0" y="0"/>
                  </a:moveTo>
                  <a:lnTo>
                    <a:pt x="57" y="0"/>
                  </a:lnTo>
                  <a:lnTo>
                    <a:pt x="57" y="409"/>
                  </a:lnTo>
                  <a:lnTo>
                    <a:pt x="28" y="438"/>
                  </a:lnTo>
                  <a:lnTo>
                    <a:pt x="0" y="438"/>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45" name="Rectangle 21"/>
            <p:cNvSpPr>
              <a:spLocks noChangeArrowheads="1"/>
            </p:cNvSpPr>
            <p:nvPr/>
          </p:nvSpPr>
          <p:spPr bwMode="auto">
            <a:xfrm>
              <a:off x="3827135" y="3701197"/>
              <a:ext cx="62060" cy="45343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1046" name="Freeform 22"/>
            <p:cNvSpPr>
              <a:spLocks/>
            </p:cNvSpPr>
            <p:nvPr/>
          </p:nvSpPr>
          <p:spPr bwMode="auto">
            <a:xfrm>
              <a:off x="3857620" y="3429006"/>
              <a:ext cx="544382" cy="543294"/>
            </a:xfrm>
            <a:custGeom>
              <a:avLst/>
              <a:gdLst/>
              <a:ahLst/>
              <a:cxnLst>
                <a:cxn ang="0">
                  <a:pos x="250" y="0"/>
                </a:cxn>
                <a:cxn ang="0">
                  <a:pos x="290" y="4"/>
                </a:cxn>
                <a:cxn ang="0">
                  <a:pos x="329" y="13"/>
                </a:cxn>
                <a:cxn ang="0">
                  <a:pos x="364" y="28"/>
                </a:cxn>
                <a:cxn ang="0">
                  <a:pos x="398" y="48"/>
                </a:cxn>
                <a:cxn ang="0">
                  <a:pos x="427" y="73"/>
                </a:cxn>
                <a:cxn ang="0">
                  <a:pos x="452" y="102"/>
                </a:cxn>
                <a:cxn ang="0">
                  <a:pos x="472" y="136"/>
                </a:cxn>
                <a:cxn ang="0">
                  <a:pos x="487" y="171"/>
                </a:cxn>
                <a:cxn ang="0">
                  <a:pos x="496" y="210"/>
                </a:cxn>
                <a:cxn ang="0">
                  <a:pos x="500" y="250"/>
                </a:cxn>
                <a:cxn ang="0">
                  <a:pos x="496" y="290"/>
                </a:cxn>
                <a:cxn ang="0">
                  <a:pos x="487" y="328"/>
                </a:cxn>
                <a:cxn ang="0">
                  <a:pos x="472" y="364"/>
                </a:cxn>
                <a:cxn ang="0">
                  <a:pos x="452" y="397"/>
                </a:cxn>
                <a:cxn ang="0">
                  <a:pos x="427" y="426"/>
                </a:cxn>
                <a:cxn ang="0">
                  <a:pos x="398" y="451"/>
                </a:cxn>
                <a:cxn ang="0">
                  <a:pos x="364" y="471"/>
                </a:cxn>
                <a:cxn ang="0">
                  <a:pos x="329" y="486"/>
                </a:cxn>
                <a:cxn ang="0">
                  <a:pos x="290" y="495"/>
                </a:cxn>
                <a:cxn ang="0">
                  <a:pos x="250" y="499"/>
                </a:cxn>
                <a:cxn ang="0">
                  <a:pos x="210" y="495"/>
                </a:cxn>
                <a:cxn ang="0">
                  <a:pos x="171" y="486"/>
                </a:cxn>
                <a:cxn ang="0">
                  <a:pos x="136" y="471"/>
                </a:cxn>
                <a:cxn ang="0">
                  <a:pos x="102" y="451"/>
                </a:cxn>
                <a:cxn ang="0">
                  <a:pos x="73" y="426"/>
                </a:cxn>
                <a:cxn ang="0">
                  <a:pos x="48" y="397"/>
                </a:cxn>
                <a:cxn ang="0">
                  <a:pos x="28" y="364"/>
                </a:cxn>
                <a:cxn ang="0">
                  <a:pos x="13" y="328"/>
                </a:cxn>
                <a:cxn ang="0">
                  <a:pos x="4" y="290"/>
                </a:cxn>
                <a:cxn ang="0">
                  <a:pos x="0" y="250"/>
                </a:cxn>
                <a:cxn ang="0">
                  <a:pos x="4" y="210"/>
                </a:cxn>
                <a:cxn ang="0">
                  <a:pos x="13" y="171"/>
                </a:cxn>
                <a:cxn ang="0">
                  <a:pos x="28" y="136"/>
                </a:cxn>
                <a:cxn ang="0">
                  <a:pos x="48" y="102"/>
                </a:cxn>
                <a:cxn ang="0">
                  <a:pos x="73" y="73"/>
                </a:cxn>
                <a:cxn ang="0">
                  <a:pos x="102" y="48"/>
                </a:cxn>
                <a:cxn ang="0">
                  <a:pos x="136" y="28"/>
                </a:cxn>
                <a:cxn ang="0">
                  <a:pos x="171" y="13"/>
                </a:cxn>
                <a:cxn ang="0">
                  <a:pos x="210" y="4"/>
                </a:cxn>
                <a:cxn ang="0">
                  <a:pos x="250" y="0"/>
                </a:cxn>
              </a:cxnLst>
              <a:rect l="0" t="0" r="r" b="b"/>
              <a:pathLst>
                <a:path w="500" h="499">
                  <a:moveTo>
                    <a:pt x="250" y="0"/>
                  </a:moveTo>
                  <a:lnTo>
                    <a:pt x="290" y="4"/>
                  </a:lnTo>
                  <a:lnTo>
                    <a:pt x="329" y="13"/>
                  </a:lnTo>
                  <a:lnTo>
                    <a:pt x="364" y="28"/>
                  </a:lnTo>
                  <a:lnTo>
                    <a:pt x="398" y="48"/>
                  </a:lnTo>
                  <a:lnTo>
                    <a:pt x="427" y="73"/>
                  </a:lnTo>
                  <a:lnTo>
                    <a:pt x="452" y="102"/>
                  </a:lnTo>
                  <a:lnTo>
                    <a:pt x="472" y="136"/>
                  </a:lnTo>
                  <a:lnTo>
                    <a:pt x="487" y="171"/>
                  </a:lnTo>
                  <a:lnTo>
                    <a:pt x="496" y="210"/>
                  </a:lnTo>
                  <a:lnTo>
                    <a:pt x="500" y="250"/>
                  </a:lnTo>
                  <a:lnTo>
                    <a:pt x="496" y="290"/>
                  </a:lnTo>
                  <a:lnTo>
                    <a:pt x="487" y="328"/>
                  </a:lnTo>
                  <a:lnTo>
                    <a:pt x="472" y="364"/>
                  </a:lnTo>
                  <a:lnTo>
                    <a:pt x="452" y="397"/>
                  </a:lnTo>
                  <a:lnTo>
                    <a:pt x="427" y="426"/>
                  </a:lnTo>
                  <a:lnTo>
                    <a:pt x="398" y="451"/>
                  </a:lnTo>
                  <a:lnTo>
                    <a:pt x="364" y="471"/>
                  </a:lnTo>
                  <a:lnTo>
                    <a:pt x="329" y="486"/>
                  </a:lnTo>
                  <a:lnTo>
                    <a:pt x="290" y="495"/>
                  </a:lnTo>
                  <a:lnTo>
                    <a:pt x="250" y="499"/>
                  </a:lnTo>
                  <a:lnTo>
                    <a:pt x="210" y="495"/>
                  </a:lnTo>
                  <a:lnTo>
                    <a:pt x="171" y="486"/>
                  </a:lnTo>
                  <a:lnTo>
                    <a:pt x="136" y="471"/>
                  </a:lnTo>
                  <a:lnTo>
                    <a:pt x="102" y="451"/>
                  </a:lnTo>
                  <a:lnTo>
                    <a:pt x="73" y="426"/>
                  </a:lnTo>
                  <a:lnTo>
                    <a:pt x="48" y="397"/>
                  </a:lnTo>
                  <a:lnTo>
                    <a:pt x="28" y="364"/>
                  </a:lnTo>
                  <a:lnTo>
                    <a:pt x="13" y="328"/>
                  </a:lnTo>
                  <a:lnTo>
                    <a:pt x="4" y="290"/>
                  </a:lnTo>
                  <a:lnTo>
                    <a:pt x="0" y="250"/>
                  </a:lnTo>
                  <a:lnTo>
                    <a:pt x="4" y="210"/>
                  </a:lnTo>
                  <a:lnTo>
                    <a:pt x="13" y="171"/>
                  </a:lnTo>
                  <a:lnTo>
                    <a:pt x="28" y="136"/>
                  </a:lnTo>
                  <a:lnTo>
                    <a:pt x="48" y="102"/>
                  </a:lnTo>
                  <a:lnTo>
                    <a:pt x="73" y="73"/>
                  </a:lnTo>
                  <a:lnTo>
                    <a:pt x="102" y="48"/>
                  </a:lnTo>
                  <a:lnTo>
                    <a:pt x="136" y="28"/>
                  </a:lnTo>
                  <a:lnTo>
                    <a:pt x="171" y="13"/>
                  </a:lnTo>
                  <a:lnTo>
                    <a:pt x="210" y="4"/>
                  </a:lnTo>
                  <a:lnTo>
                    <a:pt x="250" y="0"/>
                  </a:lnTo>
                  <a:close/>
                </a:path>
              </a:pathLst>
            </a:custGeom>
            <a:solidFill>
              <a:srgbClr val="97CF94"/>
            </a:solidFill>
            <a:ln w="0">
              <a:solidFill>
                <a:srgbClr val="92FF74"/>
              </a:solid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47" name="Freeform 23"/>
            <p:cNvSpPr>
              <a:spLocks noEditPoints="1"/>
            </p:cNvSpPr>
            <p:nvPr/>
          </p:nvSpPr>
          <p:spPr bwMode="auto">
            <a:xfrm>
              <a:off x="3827135" y="3397433"/>
              <a:ext cx="606442" cy="606442"/>
            </a:xfrm>
            <a:custGeom>
              <a:avLst/>
              <a:gdLst/>
              <a:ahLst/>
              <a:cxnLst>
                <a:cxn ang="0">
                  <a:pos x="238" y="61"/>
                </a:cxn>
                <a:cxn ang="0">
                  <a:pos x="166" y="87"/>
                </a:cxn>
                <a:cxn ang="0">
                  <a:pos x="108" y="136"/>
                </a:cxn>
                <a:cxn ang="0">
                  <a:pos x="71" y="201"/>
                </a:cxn>
                <a:cxn ang="0">
                  <a:pos x="57" y="279"/>
                </a:cxn>
                <a:cxn ang="0">
                  <a:pos x="71" y="356"/>
                </a:cxn>
                <a:cxn ang="0">
                  <a:pos x="108" y="421"/>
                </a:cxn>
                <a:cxn ang="0">
                  <a:pos x="166" y="470"/>
                </a:cxn>
                <a:cxn ang="0">
                  <a:pos x="238" y="496"/>
                </a:cxn>
                <a:cxn ang="0">
                  <a:pos x="318" y="496"/>
                </a:cxn>
                <a:cxn ang="0">
                  <a:pos x="390" y="470"/>
                </a:cxn>
                <a:cxn ang="0">
                  <a:pos x="448" y="421"/>
                </a:cxn>
                <a:cxn ang="0">
                  <a:pos x="487" y="356"/>
                </a:cxn>
                <a:cxn ang="0">
                  <a:pos x="500" y="279"/>
                </a:cxn>
                <a:cxn ang="0">
                  <a:pos x="487" y="201"/>
                </a:cxn>
                <a:cxn ang="0">
                  <a:pos x="448" y="136"/>
                </a:cxn>
                <a:cxn ang="0">
                  <a:pos x="390" y="87"/>
                </a:cxn>
                <a:cxn ang="0">
                  <a:pos x="318" y="61"/>
                </a:cxn>
                <a:cxn ang="0">
                  <a:pos x="278" y="0"/>
                </a:cxn>
                <a:cxn ang="0">
                  <a:pos x="366" y="14"/>
                </a:cxn>
                <a:cxn ang="0">
                  <a:pos x="443" y="54"/>
                </a:cxn>
                <a:cxn ang="0">
                  <a:pos x="503" y="115"/>
                </a:cxn>
                <a:cxn ang="0">
                  <a:pos x="543" y="191"/>
                </a:cxn>
                <a:cxn ang="0">
                  <a:pos x="557" y="279"/>
                </a:cxn>
                <a:cxn ang="0">
                  <a:pos x="543" y="367"/>
                </a:cxn>
                <a:cxn ang="0">
                  <a:pos x="503" y="442"/>
                </a:cxn>
                <a:cxn ang="0">
                  <a:pos x="443" y="503"/>
                </a:cxn>
                <a:cxn ang="0">
                  <a:pos x="366" y="543"/>
                </a:cxn>
                <a:cxn ang="0">
                  <a:pos x="278" y="557"/>
                </a:cxn>
                <a:cxn ang="0">
                  <a:pos x="190" y="543"/>
                </a:cxn>
                <a:cxn ang="0">
                  <a:pos x="115" y="503"/>
                </a:cxn>
                <a:cxn ang="0">
                  <a:pos x="54" y="442"/>
                </a:cxn>
                <a:cxn ang="0">
                  <a:pos x="14" y="367"/>
                </a:cxn>
                <a:cxn ang="0">
                  <a:pos x="0" y="279"/>
                </a:cxn>
                <a:cxn ang="0">
                  <a:pos x="14" y="191"/>
                </a:cxn>
                <a:cxn ang="0">
                  <a:pos x="54" y="115"/>
                </a:cxn>
                <a:cxn ang="0">
                  <a:pos x="115" y="54"/>
                </a:cxn>
                <a:cxn ang="0">
                  <a:pos x="190" y="14"/>
                </a:cxn>
                <a:cxn ang="0">
                  <a:pos x="278" y="0"/>
                </a:cxn>
              </a:cxnLst>
              <a:rect l="0" t="0" r="r" b="b"/>
              <a:pathLst>
                <a:path w="557" h="557">
                  <a:moveTo>
                    <a:pt x="278" y="57"/>
                  </a:moveTo>
                  <a:lnTo>
                    <a:pt x="238" y="61"/>
                  </a:lnTo>
                  <a:lnTo>
                    <a:pt x="201" y="71"/>
                  </a:lnTo>
                  <a:lnTo>
                    <a:pt x="166" y="87"/>
                  </a:lnTo>
                  <a:lnTo>
                    <a:pt x="136" y="110"/>
                  </a:lnTo>
                  <a:lnTo>
                    <a:pt x="108" y="136"/>
                  </a:lnTo>
                  <a:lnTo>
                    <a:pt x="87" y="167"/>
                  </a:lnTo>
                  <a:lnTo>
                    <a:pt x="71" y="201"/>
                  </a:lnTo>
                  <a:lnTo>
                    <a:pt x="61" y="239"/>
                  </a:lnTo>
                  <a:lnTo>
                    <a:pt x="57" y="279"/>
                  </a:lnTo>
                  <a:lnTo>
                    <a:pt x="61" y="319"/>
                  </a:lnTo>
                  <a:lnTo>
                    <a:pt x="71" y="356"/>
                  </a:lnTo>
                  <a:lnTo>
                    <a:pt x="87" y="391"/>
                  </a:lnTo>
                  <a:lnTo>
                    <a:pt x="108" y="421"/>
                  </a:lnTo>
                  <a:lnTo>
                    <a:pt x="136" y="449"/>
                  </a:lnTo>
                  <a:lnTo>
                    <a:pt x="166" y="470"/>
                  </a:lnTo>
                  <a:lnTo>
                    <a:pt x="201" y="486"/>
                  </a:lnTo>
                  <a:lnTo>
                    <a:pt x="238" y="496"/>
                  </a:lnTo>
                  <a:lnTo>
                    <a:pt x="278" y="500"/>
                  </a:lnTo>
                  <a:lnTo>
                    <a:pt x="318" y="496"/>
                  </a:lnTo>
                  <a:lnTo>
                    <a:pt x="355" y="486"/>
                  </a:lnTo>
                  <a:lnTo>
                    <a:pt x="390" y="470"/>
                  </a:lnTo>
                  <a:lnTo>
                    <a:pt x="421" y="449"/>
                  </a:lnTo>
                  <a:lnTo>
                    <a:pt x="448" y="421"/>
                  </a:lnTo>
                  <a:lnTo>
                    <a:pt x="470" y="391"/>
                  </a:lnTo>
                  <a:lnTo>
                    <a:pt x="487" y="356"/>
                  </a:lnTo>
                  <a:lnTo>
                    <a:pt x="497" y="319"/>
                  </a:lnTo>
                  <a:lnTo>
                    <a:pt x="500" y="279"/>
                  </a:lnTo>
                  <a:lnTo>
                    <a:pt x="497" y="239"/>
                  </a:lnTo>
                  <a:lnTo>
                    <a:pt x="487" y="201"/>
                  </a:lnTo>
                  <a:lnTo>
                    <a:pt x="470" y="167"/>
                  </a:lnTo>
                  <a:lnTo>
                    <a:pt x="448" y="136"/>
                  </a:lnTo>
                  <a:lnTo>
                    <a:pt x="421" y="110"/>
                  </a:lnTo>
                  <a:lnTo>
                    <a:pt x="390" y="87"/>
                  </a:lnTo>
                  <a:lnTo>
                    <a:pt x="355" y="71"/>
                  </a:lnTo>
                  <a:lnTo>
                    <a:pt x="318" y="61"/>
                  </a:lnTo>
                  <a:lnTo>
                    <a:pt x="278" y="57"/>
                  </a:lnTo>
                  <a:close/>
                  <a:moveTo>
                    <a:pt x="278" y="0"/>
                  </a:moveTo>
                  <a:lnTo>
                    <a:pt x="323" y="4"/>
                  </a:lnTo>
                  <a:lnTo>
                    <a:pt x="366" y="14"/>
                  </a:lnTo>
                  <a:lnTo>
                    <a:pt x="406" y="32"/>
                  </a:lnTo>
                  <a:lnTo>
                    <a:pt x="443" y="54"/>
                  </a:lnTo>
                  <a:lnTo>
                    <a:pt x="475" y="82"/>
                  </a:lnTo>
                  <a:lnTo>
                    <a:pt x="503" y="115"/>
                  </a:lnTo>
                  <a:lnTo>
                    <a:pt x="525" y="151"/>
                  </a:lnTo>
                  <a:lnTo>
                    <a:pt x="543" y="191"/>
                  </a:lnTo>
                  <a:lnTo>
                    <a:pt x="553" y="234"/>
                  </a:lnTo>
                  <a:lnTo>
                    <a:pt x="557" y="279"/>
                  </a:lnTo>
                  <a:lnTo>
                    <a:pt x="553" y="324"/>
                  </a:lnTo>
                  <a:lnTo>
                    <a:pt x="543" y="367"/>
                  </a:lnTo>
                  <a:lnTo>
                    <a:pt x="525" y="407"/>
                  </a:lnTo>
                  <a:lnTo>
                    <a:pt x="503" y="442"/>
                  </a:lnTo>
                  <a:lnTo>
                    <a:pt x="475" y="475"/>
                  </a:lnTo>
                  <a:lnTo>
                    <a:pt x="443" y="503"/>
                  </a:lnTo>
                  <a:lnTo>
                    <a:pt x="406" y="525"/>
                  </a:lnTo>
                  <a:lnTo>
                    <a:pt x="366" y="543"/>
                  </a:lnTo>
                  <a:lnTo>
                    <a:pt x="323" y="553"/>
                  </a:lnTo>
                  <a:lnTo>
                    <a:pt x="278" y="557"/>
                  </a:lnTo>
                  <a:lnTo>
                    <a:pt x="233" y="553"/>
                  </a:lnTo>
                  <a:lnTo>
                    <a:pt x="190" y="543"/>
                  </a:lnTo>
                  <a:lnTo>
                    <a:pt x="150" y="525"/>
                  </a:lnTo>
                  <a:lnTo>
                    <a:pt x="115" y="503"/>
                  </a:lnTo>
                  <a:lnTo>
                    <a:pt x="82" y="475"/>
                  </a:lnTo>
                  <a:lnTo>
                    <a:pt x="54" y="442"/>
                  </a:lnTo>
                  <a:lnTo>
                    <a:pt x="32" y="407"/>
                  </a:lnTo>
                  <a:lnTo>
                    <a:pt x="14" y="367"/>
                  </a:lnTo>
                  <a:lnTo>
                    <a:pt x="4" y="324"/>
                  </a:lnTo>
                  <a:lnTo>
                    <a:pt x="0" y="279"/>
                  </a:lnTo>
                  <a:lnTo>
                    <a:pt x="4" y="234"/>
                  </a:lnTo>
                  <a:lnTo>
                    <a:pt x="14" y="191"/>
                  </a:lnTo>
                  <a:lnTo>
                    <a:pt x="32" y="151"/>
                  </a:lnTo>
                  <a:lnTo>
                    <a:pt x="54" y="115"/>
                  </a:lnTo>
                  <a:lnTo>
                    <a:pt x="82" y="82"/>
                  </a:lnTo>
                  <a:lnTo>
                    <a:pt x="115" y="54"/>
                  </a:lnTo>
                  <a:lnTo>
                    <a:pt x="150" y="32"/>
                  </a:lnTo>
                  <a:lnTo>
                    <a:pt x="190" y="14"/>
                  </a:lnTo>
                  <a:lnTo>
                    <a:pt x="233" y="4"/>
                  </a:lnTo>
                  <a:lnTo>
                    <a:pt x="27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48" name="Freeform 24"/>
            <p:cNvSpPr>
              <a:spLocks/>
            </p:cNvSpPr>
            <p:nvPr/>
          </p:nvSpPr>
          <p:spPr bwMode="auto">
            <a:xfrm>
              <a:off x="4337766" y="3209076"/>
              <a:ext cx="128474" cy="64237"/>
            </a:xfrm>
            <a:custGeom>
              <a:avLst/>
              <a:gdLst/>
              <a:ahLst/>
              <a:cxnLst>
                <a:cxn ang="0">
                  <a:pos x="59" y="0"/>
                </a:cxn>
                <a:cxn ang="0">
                  <a:pos x="118" y="59"/>
                </a:cxn>
                <a:cxn ang="0">
                  <a:pos x="0" y="59"/>
                </a:cxn>
                <a:cxn ang="0">
                  <a:pos x="59" y="0"/>
                </a:cxn>
              </a:cxnLst>
              <a:rect l="0" t="0" r="r" b="b"/>
              <a:pathLst>
                <a:path w="118" h="59">
                  <a:moveTo>
                    <a:pt x="59" y="0"/>
                  </a:moveTo>
                  <a:lnTo>
                    <a:pt x="118"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cxnSp>
        <p:nvCxnSpPr>
          <p:cNvPr id="45" name="Straight Connector 44"/>
          <p:cNvCxnSpPr>
            <a:stCxn id="40" idx="3"/>
            <a:endCxn id="39" idx="3"/>
          </p:cNvCxnSpPr>
          <p:nvPr/>
        </p:nvCxnSpPr>
        <p:spPr>
          <a:xfrm>
            <a:off x="7643834" y="2571750"/>
            <a:ext cx="1500166" cy="1588"/>
          </a:xfrm>
          <a:prstGeom prst="line">
            <a:avLst/>
          </a:prstGeom>
          <a:ln w="76200">
            <a:solidFill>
              <a:srgbClr val="23562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alpha val="9000"/>
          </a:schemeClr>
        </a:solidFill>
        <a:effectLst/>
      </p:bgPr>
    </p:bg>
    <p:spTree>
      <p:nvGrpSpPr>
        <p:cNvPr id="1" name=""/>
        <p:cNvGrpSpPr/>
        <p:nvPr/>
      </p:nvGrpSpPr>
      <p:grpSpPr>
        <a:xfrm>
          <a:off x="0" y="0"/>
          <a:ext cx="0" cy="0"/>
          <a:chOff x="0" y="0"/>
          <a:chExt cx="0" cy="0"/>
        </a:xfrm>
      </p:grpSpPr>
      <p:pic>
        <p:nvPicPr>
          <p:cNvPr id="102" name="Picture 101" descr="New Picture.bmp"/>
          <p:cNvPicPr>
            <a:picLocks noChangeAspect="1"/>
          </p:cNvPicPr>
          <p:nvPr/>
        </p:nvPicPr>
        <p:blipFill>
          <a:blip r:embed="rId2" cstate="print"/>
          <a:stretch>
            <a:fillRect/>
          </a:stretch>
        </p:blipFill>
        <p:spPr>
          <a:xfrm>
            <a:off x="0" y="0"/>
            <a:ext cx="9143999" cy="514350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753671080"/>
              </p:ext>
            </p:extLst>
          </p:nvPr>
        </p:nvGraphicFramePr>
        <p:xfrm>
          <a:off x="179512" y="123478"/>
          <a:ext cx="8784976" cy="37084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0840">
                <a:tc>
                  <a:txBody>
                    <a:bodyPr/>
                    <a:lstStyle/>
                    <a:p>
                      <a:r>
                        <a:rPr lang="en-US" sz="1800" b="1" dirty="0">
                          <a:solidFill>
                            <a:srgbClr val="92D050"/>
                          </a:solidFill>
                          <a:latin typeface="Lato-Bold"/>
                        </a:rPr>
                        <a:t>STANDARDS</a:t>
                      </a:r>
                      <a:endParaRPr lang="en-US" dirty="0">
                        <a:solidFill>
                          <a:srgbClr val="92D050"/>
                        </a:solidFill>
                        <a:latin typeface="Lato-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lang="en-US" sz="1800" b="1" kern="1200" baseline="0" dirty="0">
                          <a:solidFill>
                            <a:srgbClr val="92D050"/>
                          </a:solidFill>
                          <a:latin typeface="Lato-Bold"/>
                          <a:ea typeface="+mn-ea"/>
                          <a:cs typeface="+mn-cs"/>
                        </a:rPr>
                        <a:t>Dudhani Poly </a:t>
                      </a:r>
                      <a:r>
                        <a:rPr lang="en-US" sz="1800" b="1" kern="1200" baseline="0" dirty="0">
                          <a:solidFill>
                            <a:schemeClr val="tx1">
                              <a:lumMod val="75000"/>
                              <a:lumOff val="25000"/>
                            </a:schemeClr>
                          </a:solidFill>
                          <a:latin typeface="Lato-Bold"/>
                          <a:ea typeface="+mn-ea"/>
                          <a:cs typeface="+mn-cs"/>
                        </a:rPr>
                        <a:t>– Extrusions Pvt Ltd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61" name="Rectangle 60"/>
          <p:cNvSpPr/>
          <p:nvPr/>
        </p:nvSpPr>
        <p:spPr>
          <a:xfrm>
            <a:off x="178600" y="582702"/>
            <a:ext cx="5616624" cy="276999"/>
          </a:xfrm>
          <a:prstGeom prst="rect">
            <a:avLst/>
          </a:prstGeom>
        </p:spPr>
        <p:txBody>
          <a:bodyPr wrap="square">
            <a:spAutoFit/>
          </a:bodyPr>
          <a:lstStyle/>
          <a:p>
            <a:r>
              <a:rPr lang="en-US" sz="1200" b="1" dirty="0">
                <a:solidFill>
                  <a:schemeClr val="tx1">
                    <a:lumMod val="85000"/>
                    <a:lumOff val="15000"/>
                  </a:schemeClr>
                </a:solidFill>
                <a:latin typeface="Lato-Bold"/>
              </a:rPr>
              <a:t>Our products comply with the following </a:t>
            </a:r>
            <a:r>
              <a:rPr lang="en-US" sz="1200" b="1" dirty="0">
                <a:latin typeface="Lato-Bold"/>
              </a:rPr>
              <a:t>standards</a:t>
            </a:r>
            <a:r>
              <a:rPr lang="en-US" sz="1200" b="1" dirty="0">
                <a:solidFill>
                  <a:schemeClr val="bg2"/>
                </a:solidFill>
                <a:latin typeface="Lato-Bold"/>
              </a:rPr>
              <a:t>:</a:t>
            </a:r>
          </a:p>
        </p:txBody>
      </p:sp>
      <p:graphicFrame>
        <p:nvGraphicFramePr>
          <p:cNvPr id="63" name="Table 62"/>
          <p:cNvGraphicFramePr>
            <a:graphicFrameLocks noGrp="1"/>
          </p:cNvGraphicFramePr>
          <p:nvPr>
            <p:extLst>
              <p:ext uri="{D42A27DB-BD31-4B8C-83A1-F6EECF244321}">
                <p14:modId xmlns:p14="http://schemas.microsoft.com/office/powerpoint/2010/main" val="81227462"/>
              </p:ext>
            </p:extLst>
          </p:nvPr>
        </p:nvGraphicFramePr>
        <p:xfrm>
          <a:off x="178600" y="931116"/>
          <a:ext cx="8640960" cy="3667760"/>
        </p:xfrm>
        <a:graphic>
          <a:graphicData uri="http://schemas.openxmlformats.org/drawingml/2006/table">
            <a:tbl>
              <a:tblPr firstRow="1" bandRow="1">
                <a:tableStyleId>{073A0DAA-6AF3-43AB-8588-CEC1D06C72B9}</a:tableStyleId>
              </a:tblPr>
              <a:tblGrid>
                <a:gridCol w="2160240">
                  <a:extLst>
                    <a:ext uri="{9D8B030D-6E8A-4147-A177-3AD203B41FA5}">
                      <a16:colId xmlns:a16="http://schemas.microsoft.com/office/drawing/2014/main" val="20000"/>
                    </a:ext>
                  </a:extLst>
                </a:gridCol>
                <a:gridCol w="6480720">
                  <a:extLst>
                    <a:ext uri="{9D8B030D-6E8A-4147-A177-3AD203B41FA5}">
                      <a16:colId xmlns:a16="http://schemas.microsoft.com/office/drawing/2014/main" val="20001"/>
                    </a:ext>
                  </a:extLst>
                </a:gridCol>
              </a:tblGrid>
              <a:tr h="370840">
                <a:tc>
                  <a:txBody>
                    <a:bodyPr/>
                    <a:lstStyle/>
                    <a:p>
                      <a:pPr algn="ctr"/>
                      <a:r>
                        <a:rPr lang="en-US" sz="1400" kern="1200" dirty="0"/>
                        <a:t>Product</a:t>
                      </a:r>
                      <a:endParaRPr lang="en-US" sz="1400" kern="1200" dirty="0">
                        <a:solidFill>
                          <a:schemeClr val="tx1">
                            <a:lumMod val="75000"/>
                            <a:lumOff val="25000"/>
                          </a:schemeClr>
                        </a:solidFill>
                        <a:latin typeface="Lato-Bold"/>
                        <a:ea typeface="+mn-ea"/>
                        <a:cs typeface="+mn-cs"/>
                      </a:endParaRPr>
                    </a:p>
                  </a:txBody>
                  <a:tcPr/>
                </a:tc>
                <a:tc>
                  <a:txBody>
                    <a:bodyPr/>
                    <a:lstStyle/>
                    <a:p>
                      <a:pPr algn="ctr"/>
                      <a:r>
                        <a:rPr lang="en-US" sz="1400" kern="1200" dirty="0"/>
                        <a:t>American Standards (ASTM)</a:t>
                      </a:r>
                      <a:endParaRPr lang="en-US" sz="1400" kern="1200" dirty="0">
                        <a:solidFill>
                          <a:schemeClr val="tx1">
                            <a:lumMod val="75000"/>
                            <a:lumOff val="25000"/>
                          </a:schemeClr>
                        </a:solidFill>
                        <a:latin typeface="Lato-Bold"/>
                        <a:ea typeface="+mn-ea"/>
                        <a:cs typeface="+mn-cs"/>
                      </a:endParaRP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lumMod val="85000"/>
                              <a:lumOff val="15000"/>
                            </a:schemeClr>
                          </a:solidFill>
                          <a:latin typeface="Lato-Bold"/>
                          <a:ea typeface="+mn-ea"/>
                          <a:cs typeface="+mn-cs"/>
                        </a:rPr>
                        <a:t>ASTM E84 - Tunnel Test</a:t>
                      </a:r>
                    </a:p>
                    <a:p>
                      <a:pPr marL="0" algn="l" defTabSz="914400" rtl="0" eaLnBrk="1" latinLnBrk="0" hangingPunct="1"/>
                      <a:endParaRPr lang="en-US" sz="1200" kern="1200" dirty="0">
                        <a:solidFill>
                          <a:schemeClr val="tx1">
                            <a:lumMod val="85000"/>
                            <a:lumOff val="15000"/>
                          </a:schemeClr>
                        </a:solidFill>
                        <a:latin typeface="Lato-Bold"/>
                        <a:ea typeface="+mn-ea"/>
                        <a:cs typeface="+mn-cs"/>
                      </a:endParaRPr>
                    </a:p>
                  </a:txBody>
                  <a:tcPr/>
                </a:tc>
                <a:tc>
                  <a:txBody>
                    <a:bodyPr/>
                    <a:lstStyle/>
                    <a:p>
                      <a:r>
                        <a:rPr lang="en-IN" sz="1200" kern="1200" dirty="0">
                          <a:solidFill>
                            <a:schemeClr val="tx1">
                              <a:lumMod val="85000"/>
                              <a:lumOff val="15000"/>
                            </a:schemeClr>
                          </a:solidFill>
                          <a:latin typeface="Lato-Bold"/>
                          <a:ea typeface="+mn-ea"/>
                          <a:cs typeface="+mn-cs"/>
                        </a:rPr>
                        <a:t>This test measures the behaviour of laminates, which form the roof of a tunnel 7.62m long and 0.51m wide. Flame spread results are compared with a scale reading from 0 (asbestos cement board) to 100 (red oak flooring). Fuel contribution and smoke emission properties can also be measured during the test.</a:t>
                      </a:r>
                    </a:p>
                    <a:p>
                      <a:endParaRPr lang="en-IN" sz="1200" kern="1200" dirty="0">
                        <a:solidFill>
                          <a:schemeClr val="tx1">
                            <a:lumMod val="85000"/>
                            <a:lumOff val="15000"/>
                          </a:schemeClr>
                        </a:solidFill>
                        <a:latin typeface="Lato-Bold"/>
                        <a:ea typeface="+mn-ea"/>
                        <a:cs typeface="+mn-cs"/>
                      </a:endParaRPr>
                    </a:p>
                    <a:p>
                      <a:r>
                        <a:rPr lang="en-IN" sz="1200" b="1" kern="1200" dirty="0">
                          <a:solidFill>
                            <a:schemeClr val="tx1">
                              <a:lumMod val="85000"/>
                              <a:lumOff val="15000"/>
                            </a:schemeClr>
                          </a:solidFill>
                          <a:latin typeface="Lato-Bold"/>
                          <a:ea typeface="+mn-ea"/>
                          <a:cs typeface="+mn-cs"/>
                        </a:rPr>
                        <a:t>UL 94</a:t>
                      </a:r>
                      <a:r>
                        <a:rPr lang="en-IN" sz="1200" kern="1200" dirty="0">
                          <a:solidFill>
                            <a:schemeClr val="tx1">
                              <a:lumMod val="85000"/>
                              <a:lumOff val="15000"/>
                            </a:schemeClr>
                          </a:solidFill>
                          <a:latin typeface="Lato-Bold"/>
                          <a:ea typeface="+mn-ea"/>
                          <a:cs typeface="+mn-cs"/>
                        </a:rPr>
                        <a:t>: The Underwriters Laboratory of America carries out this test, which is based on the burning behaviour of small laminate samples (127mm x 12.7mm). The specimens, which can be tested horizontally or vertically, are ignited using a small laboratory burner, and classified according to flame spread and their self extinguishing properties. The first letter of the classification denotes the plane of testing (H- horizontal and V - vertical), with HB being the lowest classification. Vertical classes are V-0, V-1, V-2and 5V, with 5V being the highest rating. This test is recognised throughout the composites industry.</a:t>
                      </a:r>
                    </a:p>
                  </a:txBody>
                  <a:tcPr/>
                </a:tc>
                <a:extLst>
                  <a:ext uri="{0D108BD9-81ED-4DB2-BD59-A6C34878D82A}">
                    <a16:rowId xmlns:a16="http://schemas.microsoft.com/office/drawing/2014/main" val="2062582099"/>
                  </a:ext>
                </a:extLst>
              </a:tr>
              <a:tr h="370840">
                <a:tc>
                  <a:txBody>
                    <a:bodyPr/>
                    <a:lstStyle/>
                    <a:p>
                      <a:pPr marL="0" algn="l" defTabSz="914400" rtl="0" eaLnBrk="1" latinLnBrk="0" hangingPunct="1"/>
                      <a:r>
                        <a:rPr lang="en-US" sz="1200" kern="1200" dirty="0">
                          <a:solidFill>
                            <a:schemeClr val="tx1">
                              <a:lumMod val="85000"/>
                              <a:lumOff val="15000"/>
                            </a:schemeClr>
                          </a:solidFill>
                          <a:latin typeface="Lato-Bold"/>
                          <a:ea typeface="+mn-ea"/>
                          <a:cs typeface="+mn-cs"/>
                        </a:rPr>
                        <a:t>FRP Flooring &amp; Grating FRP Handrails</a:t>
                      </a:r>
                    </a:p>
                  </a:txBody>
                  <a:tcPr/>
                </a:tc>
                <a:tc>
                  <a:txBody>
                    <a:bodyPr/>
                    <a:lstStyle/>
                    <a:p>
                      <a:pPr marL="0" algn="l" defTabSz="914400" rtl="0" eaLnBrk="1" latinLnBrk="0" hangingPunct="1"/>
                      <a:r>
                        <a:rPr lang="en-US" sz="1200" kern="1200" dirty="0">
                          <a:solidFill>
                            <a:schemeClr val="tx1">
                              <a:lumMod val="85000"/>
                              <a:lumOff val="15000"/>
                            </a:schemeClr>
                          </a:solidFill>
                          <a:latin typeface="Lato-Bold"/>
                          <a:ea typeface="+mn-ea"/>
                          <a:cs typeface="+mn-cs"/>
                        </a:rPr>
                        <a:t>BS4592:0 2006+A1 2012 Industrial Flooring, Stairs and Handrails for General Duty (0.36kN/m) and Heavy Duty (0.74kN/M)</a:t>
                      </a:r>
                    </a:p>
                    <a:p>
                      <a:pPr marL="0" algn="l" defTabSz="914400" rtl="0" eaLnBrk="1" latinLnBrk="0" hangingPunct="1"/>
                      <a:r>
                        <a:rPr lang="en-US" sz="1200" kern="1200" dirty="0">
                          <a:solidFill>
                            <a:schemeClr val="tx1">
                              <a:lumMod val="85000"/>
                              <a:lumOff val="15000"/>
                            </a:schemeClr>
                          </a:solidFill>
                          <a:latin typeface="Lato-Bold"/>
                          <a:ea typeface="+mn-ea"/>
                          <a:cs typeface="+mn-cs"/>
                        </a:rPr>
                        <a:t>BS ENISO 141 22 Safety Of Machinery: Permanent Means of Access to Machinery</a:t>
                      </a:r>
                    </a:p>
                  </a:txBody>
                  <a:tcPr/>
                </a:tc>
                <a:extLst>
                  <a:ext uri="{0D108BD9-81ED-4DB2-BD59-A6C34878D82A}">
                    <a16:rowId xmlns:a16="http://schemas.microsoft.com/office/drawing/2014/main" val="10002"/>
                  </a:ext>
                </a:extLst>
              </a:tr>
              <a:tr h="370840">
                <a:tc>
                  <a:txBody>
                    <a:bodyPr/>
                    <a:lstStyle/>
                    <a:p>
                      <a:r>
                        <a:rPr lang="en-US" sz="1200" kern="1200" dirty="0">
                          <a:solidFill>
                            <a:schemeClr val="tx1">
                              <a:lumMod val="85000"/>
                              <a:lumOff val="15000"/>
                            </a:schemeClr>
                          </a:solidFill>
                          <a:latin typeface="Lato-Bold"/>
                          <a:ea typeface="+mn-ea"/>
                          <a:cs typeface="+mn-cs"/>
                        </a:rPr>
                        <a:t>Pultruded Profiles</a:t>
                      </a:r>
                    </a:p>
                  </a:txBody>
                  <a:tcPr/>
                </a:tc>
                <a:tc>
                  <a:txBody>
                    <a:bodyPr/>
                    <a:lstStyle/>
                    <a:p>
                      <a:r>
                        <a:rPr lang="en-US" sz="1200" kern="1200" dirty="0">
                          <a:solidFill>
                            <a:schemeClr val="tx1">
                              <a:lumMod val="85000"/>
                              <a:lumOff val="15000"/>
                            </a:schemeClr>
                          </a:solidFill>
                          <a:latin typeface="Lato-Bold"/>
                          <a:ea typeface="+mn-ea"/>
                          <a:cs typeface="+mn-cs"/>
                        </a:rPr>
                        <a:t>ASTM Reinforced Plastic Composites, specifications for pultruded profiles.</a:t>
                      </a:r>
                    </a:p>
                  </a:txBody>
                  <a:tcPr/>
                </a:tc>
                <a:extLst>
                  <a:ext uri="{0D108BD9-81ED-4DB2-BD59-A6C34878D82A}">
                    <a16:rowId xmlns:a16="http://schemas.microsoft.com/office/drawing/2014/main" val="2792309770"/>
                  </a:ext>
                </a:extLst>
              </a:tr>
            </a:tbl>
          </a:graphicData>
        </a:graphic>
      </p:graphicFrame>
      <p:grpSp>
        <p:nvGrpSpPr>
          <p:cNvPr id="83" name="Group 82"/>
          <p:cNvGrpSpPr/>
          <p:nvPr/>
        </p:nvGrpSpPr>
        <p:grpSpPr>
          <a:xfrm>
            <a:off x="7612889" y="4734270"/>
            <a:ext cx="1351599" cy="285752"/>
            <a:chOff x="3670353" y="3209076"/>
            <a:chExt cx="4500951" cy="951581"/>
          </a:xfrm>
        </p:grpSpPr>
        <p:sp>
          <p:nvSpPr>
            <p:cNvPr id="84" name="Rectangle 7"/>
            <p:cNvSpPr>
              <a:spLocks noChangeArrowheads="1"/>
            </p:cNvSpPr>
            <p:nvPr/>
          </p:nvSpPr>
          <p:spPr bwMode="auto">
            <a:xfrm>
              <a:off x="6489164" y="3666357"/>
              <a:ext cx="71858" cy="311387"/>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85" name="Rectangle 8"/>
            <p:cNvSpPr>
              <a:spLocks noChangeArrowheads="1"/>
            </p:cNvSpPr>
            <p:nvPr/>
          </p:nvSpPr>
          <p:spPr bwMode="auto">
            <a:xfrm>
              <a:off x="6032971" y="3210165"/>
              <a:ext cx="72948" cy="767579"/>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86" name="Freeform 9"/>
            <p:cNvSpPr>
              <a:spLocks/>
            </p:cNvSpPr>
            <p:nvPr/>
          </p:nvSpPr>
          <p:spPr bwMode="auto">
            <a:xfrm>
              <a:off x="4707946" y="3410498"/>
              <a:ext cx="496476" cy="580312"/>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59" y="471"/>
                </a:cxn>
                <a:cxn ang="0">
                  <a:pos x="288" y="462"/>
                </a:cxn>
                <a:cxn ang="0">
                  <a:pos x="314" y="449"/>
                </a:cxn>
                <a:cxn ang="0">
                  <a:pos x="337" y="430"/>
                </a:cxn>
                <a:cxn ang="0">
                  <a:pos x="358" y="407"/>
                </a:cxn>
                <a:cxn ang="0">
                  <a:pos x="372" y="383"/>
                </a:cxn>
                <a:cxn ang="0">
                  <a:pos x="381" y="354"/>
                </a:cxn>
                <a:cxn ang="0">
                  <a:pos x="387" y="322"/>
                </a:cxn>
                <a:cxn ang="0">
                  <a:pos x="390" y="287"/>
                </a:cxn>
                <a:cxn ang="0">
                  <a:pos x="390" y="0"/>
                </a:cxn>
                <a:cxn ang="0">
                  <a:pos x="456" y="0"/>
                </a:cxn>
                <a:cxn ang="0">
                  <a:pos x="456" y="521"/>
                </a:cxn>
                <a:cxn ang="0">
                  <a:pos x="392" y="521"/>
                </a:cxn>
                <a:cxn ang="0">
                  <a:pos x="392" y="440"/>
                </a:cxn>
                <a:cxn ang="0">
                  <a:pos x="373" y="468"/>
                </a:cxn>
                <a:cxn ang="0">
                  <a:pos x="351" y="492"/>
                </a:cxn>
                <a:cxn ang="0">
                  <a:pos x="323" y="510"/>
                </a:cxn>
                <a:cxn ang="0">
                  <a:pos x="292" y="523"/>
                </a:cxn>
                <a:cxn ang="0">
                  <a:pos x="257" y="531"/>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456" h="533">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59" y="471"/>
                  </a:lnTo>
                  <a:lnTo>
                    <a:pt x="288" y="462"/>
                  </a:lnTo>
                  <a:lnTo>
                    <a:pt x="314" y="449"/>
                  </a:lnTo>
                  <a:lnTo>
                    <a:pt x="337" y="430"/>
                  </a:lnTo>
                  <a:lnTo>
                    <a:pt x="358" y="407"/>
                  </a:lnTo>
                  <a:lnTo>
                    <a:pt x="372" y="383"/>
                  </a:lnTo>
                  <a:lnTo>
                    <a:pt x="381" y="354"/>
                  </a:lnTo>
                  <a:lnTo>
                    <a:pt x="387" y="322"/>
                  </a:lnTo>
                  <a:lnTo>
                    <a:pt x="390" y="287"/>
                  </a:lnTo>
                  <a:lnTo>
                    <a:pt x="390" y="0"/>
                  </a:lnTo>
                  <a:lnTo>
                    <a:pt x="456" y="0"/>
                  </a:lnTo>
                  <a:lnTo>
                    <a:pt x="456" y="521"/>
                  </a:lnTo>
                  <a:lnTo>
                    <a:pt x="392" y="521"/>
                  </a:lnTo>
                  <a:lnTo>
                    <a:pt x="392" y="440"/>
                  </a:lnTo>
                  <a:lnTo>
                    <a:pt x="373" y="468"/>
                  </a:lnTo>
                  <a:lnTo>
                    <a:pt x="351" y="492"/>
                  </a:lnTo>
                  <a:lnTo>
                    <a:pt x="323" y="510"/>
                  </a:lnTo>
                  <a:lnTo>
                    <a:pt x="292" y="523"/>
                  </a:lnTo>
                  <a:lnTo>
                    <a:pt x="257" y="531"/>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7" name="Freeform 10"/>
            <p:cNvSpPr>
              <a:spLocks noEditPoints="1"/>
            </p:cNvSpPr>
            <p:nvPr/>
          </p:nvSpPr>
          <p:spPr bwMode="auto">
            <a:xfrm>
              <a:off x="5319831" y="3210165"/>
              <a:ext cx="597732" cy="780644"/>
            </a:xfrm>
            <a:custGeom>
              <a:avLst/>
              <a:gdLst/>
              <a:ahLst/>
              <a:cxnLst>
                <a:cxn ang="0">
                  <a:pos x="241" y="234"/>
                </a:cxn>
                <a:cxn ang="0">
                  <a:pos x="181" y="254"/>
                </a:cxn>
                <a:cxn ang="0">
                  <a:pos x="128" y="293"/>
                </a:cxn>
                <a:cxn ang="0">
                  <a:pos x="88" y="347"/>
                </a:cxn>
                <a:cxn ang="0">
                  <a:pos x="69" y="408"/>
                </a:cxn>
                <a:cxn ang="0">
                  <a:pos x="69" y="476"/>
                </a:cxn>
                <a:cxn ang="0">
                  <a:pos x="88" y="539"/>
                </a:cxn>
                <a:cxn ang="0">
                  <a:pos x="127" y="594"/>
                </a:cxn>
                <a:cxn ang="0">
                  <a:pos x="181" y="635"/>
                </a:cxn>
                <a:cxn ang="0">
                  <a:pos x="241" y="655"/>
                </a:cxn>
                <a:cxn ang="0">
                  <a:pos x="309" y="655"/>
                </a:cxn>
                <a:cxn ang="0">
                  <a:pos x="369" y="635"/>
                </a:cxn>
                <a:cxn ang="0">
                  <a:pos x="422" y="594"/>
                </a:cxn>
                <a:cxn ang="0">
                  <a:pos x="461" y="540"/>
                </a:cxn>
                <a:cxn ang="0">
                  <a:pos x="480" y="476"/>
                </a:cxn>
                <a:cxn ang="0">
                  <a:pos x="480" y="407"/>
                </a:cxn>
                <a:cxn ang="0">
                  <a:pos x="461" y="346"/>
                </a:cxn>
                <a:cxn ang="0">
                  <a:pos x="422" y="293"/>
                </a:cxn>
                <a:cxn ang="0">
                  <a:pos x="368" y="253"/>
                </a:cxn>
                <a:cxn ang="0">
                  <a:pos x="308" y="234"/>
                </a:cxn>
                <a:cxn ang="0">
                  <a:pos x="482" y="0"/>
                </a:cxn>
                <a:cxn ang="0">
                  <a:pos x="549" y="705"/>
                </a:cxn>
                <a:cxn ang="0">
                  <a:pos x="486" y="611"/>
                </a:cxn>
                <a:cxn ang="0">
                  <a:pos x="434" y="667"/>
                </a:cxn>
                <a:cxn ang="0">
                  <a:pos x="378" y="700"/>
                </a:cxn>
                <a:cxn ang="0">
                  <a:pos x="315" y="715"/>
                </a:cxn>
                <a:cxn ang="0">
                  <a:pos x="235" y="714"/>
                </a:cxn>
                <a:cxn ang="0">
                  <a:pos x="152" y="689"/>
                </a:cxn>
                <a:cxn ang="0">
                  <a:pos x="81" y="638"/>
                </a:cxn>
                <a:cxn ang="0">
                  <a:pos x="30" y="569"/>
                </a:cxn>
                <a:cxn ang="0">
                  <a:pos x="4" y="488"/>
                </a:cxn>
                <a:cxn ang="0">
                  <a:pos x="4" y="398"/>
                </a:cxn>
                <a:cxn ang="0">
                  <a:pos x="30" y="319"/>
                </a:cxn>
                <a:cxn ang="0">
                  <a:pos x="81" y="250"/>
                </a:cxn>
                <a:cxn ang="0">
                  <a:pos x="152" y="200"/>
                </a:cxn>
                <a:cxn ang="0">
                  <a:pos x="235" y="175"/>
                </a:cxn>
                <a:cxn ang="0">
                  <a:pos x="321" y="174"/>
                </a:cxn>
                <a:cxn ang="0">
                  <a:pos x="393" y="195"/>
                </a:cxn>
                <a:cxn ang="0">
                  <a:pos x="455" y="238"/>
                </a:cxn>
                <a:cxn ang="0">
                  <a:pos x="482" y="0"/>
                </a:cxn>
              </a:cxnLst>
              <a:rect l="0" t="0" r="r" b="b"/>
              <a:pathLst>
                <a:path w="549" h="717">
                  <a:moveTo>
                    <a:pt x="274" y="231"/>
                  </a:moveTo>
                  <a:lnTo>
                    <a:pt x="241" y="234"/>
                  </a:lnTo>
                  <a:lnTo>
                    <a:pt x="210" y="241"/>
                  </a:lnTo>
                  <a:lnTo>
                    <a:pt x="181" y="254"/>
                  </a:lnTo>
                  <a:lnTo>
                    <a:pt x="153" y="272"/>
                  </a:lnTo>
                  <a:lnTo>
                    <a:pt x="128" y="293"/>
                  </a:lnTo>
                  <a:lnTo>
                    <a:pt x="105" y="319"/>
                  </a:lnTo>
                  <a:lnTo>
                    <a:pt x="88" y="347"/>
                  </a:lnTo>
                  <a:lnTo>
                    <a:pt x="76" y="377"/>
                  </a:lnTo>
                  <a:lnTo>
                    <a:pt x="69" y="408"/>
                  </a:lnTo>
                  <a:lnTo>
                    <a:pt x="66" y="441"/>
                  </a:lnTo>
                  <a:lnTo>
                    <a:pt x="69" y="476"/>
                  </a:lnTo>
                  <a:lnTo>
                    <a:pt x="76" y="509"/>
                  </a:lnTo>
                  <a:lnTo>
                    <a:pt x="88" y="539"/>
                  </a:lnTo>
                  <a:lnTo>
                    <a:pt x="105" y="568"/>
                  </a:lnTo>
                  <a:lnTo>
                    <a:pt x="127" y="594"/>
                  </a:lnTo>
                  <a:lnTo>
                    <a:pt x="153" y="617"/>
                  </a:lnTo>
                  <a:lnTo>
                    <a:pt x="181" y="635"/>
                  </a:lnTo>
                  <a:lnTo>
                    <a:pt x="210" y="647"/>
                  </a:lnTo>
                  <a:lnTo>
                    <a:pt x="241" y="655"/>
                  </a:lnTo>
                  <a:lnTo>
                    <a:pt x="275" y="657"/>
                  </a:lnTo>
                  <a:lnTo>
                    <a:pt x="309" y="655"/>
                  </a:lnTo>
                  <a:lnTo>
                    <a:pt x="340" y="647"/>
                  </a:lnTo>
                  <a:lnTo>
                    <a:pt x="369" y="635"/>
                  </a:lnTo>
                  <a:lnTo>
                    <a:pt x="397" y="617"/>
                  </a:lnTo>
                  <a:lnTo>
                    <a:pt x="422" y="594"/>
                  </a:lnTo>
                  <a:lnTo>
                    <a:pt x="443" y="568"/>
                  </a:lnTo>
                  <a:lnTo>
                    <a:pt x="461" y="540"/>
                  </a:lnTo>
                  <a:lnTo>
                    <a:pt x="472" y="509"/>
                  </a:lnTo>
                  <a:lnTo>
                    <a:pt x="480" y="476"/>
                  </a:lnTo>
                  <a:lnTo>
                    <a:pt x="482" y="441"/>
                  </a:lnTo>
                  <a:lnTo>
                    <a:pt x="480" y="407"/>
                  </a:lnTo>
                  <a:lnTo>
                    <a:pt x="472" y="376"/>
                  </a:lnTo>
                  <a:lnTo>
                    <a:pt x="461" y="346"/>
                  </a:lnTo>
                  <a:lnTo>
                    <a:pt x="443" y="318"/>
                  </a:lnTo>
                  <a:lnTo>
                    <a:pt x="422" y="293"/>
                  </a:lnTo>
                  <a:lnTo>
                    <a:pt x="395" y="270"/>
                  </a:lnTo>
                  <a:lnTo>
                    <a:pt x="368" y="253"/>
                  </a:lnTo>
                  <a:lnTo>
                    <a:pt x="339" y="241"/>
                  </a:lnTo>
                  <a:lnTo>
                    <a:pt x="308" y="234"/>
                  </a:lnTo>
                  <a:lnTo>
                    <a:pt x="274" y="231"/>
                  </a:lnTo>
                  <a:close/>
                  <a:moveTo>
                    <a:pt x="482" y="0"/>
                  </a:moveTo>
                  <a:lnTo>
                    <a:pt x="549" y="0"/>
                  </a:lnTo>
                  <a:lnTo>
                    <a:pt x="549" y="705"/>
                  </a:lnTo>
                  <a:lnTo>
                    <a:pt x="486" y="705"/>
                  </a:lnTo>
                  <a:lnTo>
                    <a:pt x="486" y="611"/>
                  </a:lnTo>
                  <a:lnTo>
                    <a:pt x="461" y="642"/>
                  </a:lnTo>
                  <a:lnTo>
                    <a:pt x="434" y="667"/>
                  </a:lnTo>
                  <a:lnTo>
                    <a:pt x="407" y="686"/>
                  </a:lnTo>
                  <a:lnTo>
                    <a:pt x="378" y="700"/>
                  </a:lnTo>
                  <a:lnTo>
                    <a:pt x="348" y="710"/>
                  </a:lnTo>
                  <a:lnTo>
                    <a:pt x="315" y="715"/>
                  </a:lnTo>
                  <a:lnTo>
                    <a:pt x="281" y="717"/>
                  </a:lnTo>
                  <a:lnTo>
                    <a:pt x="235" y="714"/>
                  </a:lnTo>
                  <a:lnTo>
                    <a:pt x="192" y="705"/>
                  </a:lnTo>
                  <a:lnTo>
                    <a:pt x="152" y="689"/>
                  </a:lnTo>
                  <a:lnTo>
                    <a:pt x="115" y="667"/>
                  </a:lnTo>
                  <a:lnTo>
                    <a:pt x="81" y="638"/>
                  </a:lnTo>
                  <a:lnTo>
                    <a:pt x="53" y="606"/>
                  </a:lnTo>
                  <a:lnTo>
                    <a:pt x="30" y="569"/>
                  </a:lnTo>
                  <a:lnTo>
                    <a:pt x="12" y="530"/>
                  </a:lnTo>
                  <a:lnTo>
                    <a:pt x="4" y="488"/>
                  </a:lnTo>
                  <a:lnTo>
                    <a:pt x="0" y="442"/>
                  </a:lnTo>
                  <a:lnTo>
                    <a:pt x="4" y="398"/>
                  </a:lnTo>
                  <a:lnTo>
                    <a:pt x="12" y="357"/>
                  </a:lnTo>
                  <a:lnTo>
                    <a:pt x="30" y="319"/>
                  </a:lnTo>
                  <a:lnTo>
                    <a:pt x="53" y="283"/>
                  </a:lnTo>
                  <a:lnTo>
                    <a:pt x="81" y="250"/>
                  </a:lnTo>
                  <a:lnTo>
                    <a:pt x="115" y="221"/>
                  </a:lnTo>
                  <a:lnTo>
                    <a:pt x="152" y="200"/>
                  </a:lnTo>
                  <a:lnTo>
                    <a:pt x="192" y="184"/>
                  </a:lnTo>
                  <a:lnTo>
                    <a:pt x="235" y="175"/>
                  </a:lnTo>
                  <a:lnTo>
                    <a:pt x="281" y="171"/>
                  </a:lnTo>
                  <a:lnTo>
                    <a:pt x="321" y="174"/>
                  </a:lnTo>
                  <a:lnTo>
                    <a:pt x="358" y="181"/>
                  </a:lnTo>
                  <a:lnTo>
                    <a:pt x="393" y="195"/>
                  </a:lnTo>
                  <a:lnTo>
                    <a:pt x="424" y="214"/>
                  </a:lnTo>
                  <a:lnTo>
                    <a:pt x="455" y="238"/>
                  </a:lnTo>
                  <a:lnTo>
                    <a:pt x="482" y="267"/>
                  </a:lnTo>
                  <a:lnTo>
                    <a:pt x="48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8" name="Freeform 11"/>
            <p:cNvSpPr>
              <a:spLocks noEditPoints="1"/>
            </p:cNvSpPr>
            <p:nvPr/>
          </p:nvSpPr>
          <p:spPr bwMode="auto">
            <a:xfrm>
              <a:off x="6677520" y="3396343"/>
              <a:ext cx="599909" cy="594465"/>
            </a:xfrm>
            <a:custGeom>
              <a:avLst/>
              <a:gdLst/>
              <a:ahLst/>
              <a:cxnLst>
                <a:cxn ang="0">
                  <a:pos x="245" y="63"/>
                </a:cxn>
                <a:cxn ang="0">
                  <a:pos x="183" y="83"/>
                </a:cxn>
                <a:cxn ang="0">
                  <a:pos x="131" y="123"/>
                </a:cxn>
                <a:cxn ang="0">
                  <a:pos x="89" y="176"/>
                </a:cxn>
                <a:cxn ang="0">
                  <a:pos x="69" y="237"/>
                </a:cxn>
                <a:cxn ang="0">
                  <a:pos x="69" y="304"/>
                </a:cxn>
                <a:cxn ang="0">
                  <a:pos x="89" y="368"/>
                </a:cxn>
                <a:cxn ang="0">
                  <a:pos x="129" y="423"/>
                </a:cxn>
                <a:cxn ang="0">
                  <a:pos x="183" y="464"/>
                </a:cxn>
                <a:cxn ang="0">
                  <a:pos x="246" y="484"/>
                </a:cxn>
                <a:cxn ang="0">
                  <a:pos x="313" y="484"/>
                </a:cxn>
                <a:cxn ang="0">
                  <a:pos x="372" y="464"/>
                </a:cxn>
                <a:cxn ang="0">
                  <a:pos x="423" y="423"/>
                </a:cxn>
                <a:cxn ang="0">
                  <a:pos x="464" y="371"/>
                </a:cxn>
                <a:cxn ang="0">
                  <a:pos x="482" y="310"/>
                </a:cxn>
                <a:cxn ang="0">
                  <a:pos x="482" y="242"/>
                </a:cxn>
                <a:cxn ang="0">
                  <a:pos x="464" y="177"/>
                </a:cxn>
                <a:cxn ang="0">
                  <a:pos x="426" y="123"/>
                </a:cxn>
                <a:cxn ang="0">
                  <a:pos x="374" y="83"/>
                </a:cxn>
                <a:cxn ang="0">
                  <a:pos x="312" y="63"/>
                </a:cxn>
                <a:cxn ang="0">
                  <a:pos x="280" y="0"/>
                </a:cxn>
                <a:cxn ang="0">
                  <a:pos x="361" y="11"/>
                </a:cxn>
                <a:cxn ang="0">
                  <a:pos x="430" y="47"/>
                </a:cxn>
                <a:cxn ang="0">
                  <a:pos x="485" y="104"/>
                </a:cxn>
                <a:cxn ang="0">
                  <a:pos x="551" y="13"/>
                </a:cxn>
                <a:cxn ang="0">
                  <a:pos x="485" y="534"/>
                </a:cxn>
                <a:cxn ang="0">
                  <a:pos x="459" y="475"/>
                </a:cxn>
                <a:cxn ang="0">
                  <a:pos x="397" y="520"/>
                </a:cxn>
                <a:cxn ang="0">
                  <a:pos x="323" y="544"/>
                </a:cxn>
                <a:cxn ang="0">
                  <a:pos x="237" y="543"/>
                </a:cxn>
                <a:cxn ang="0">
                  <a:pos x="155" y="518"/>
                </a:cxn>
                <a:cxn ang="0">
                  <a:pos x="83" y="467"/>
                </a:cxn>
                <a:cxn ang="0">
                  <a:pos x="30" y="398"/>
                </a:cxn>
                <a:cxn ang="0">
                  <a:pos x="4" y="319"/>
                </a:cxn>
                <a:cxn ang="0">
                  <a:pos x="4" y="231"/>
                </a:cxn>
                <a:cxn ang="0">
                  <a:pos x="29" y="148"/>
                </a:cxn>
                <a:cxn ang="0">
                  <a:pos x="80" y="79"/>
                </a:cxn>
                <a:cxn ang="0">
                  <a:pos x="151" y="29"/>
                </a:cxn>
                <a:cxn ang="0">
                  <a:pos x="234" y="4"/>
                </a:cxn>
              </a:cxnLst>
              <a:rect l="0" t="0" r="r" b="b"/>
              <a:pathLst>
                <a:path w="551" h="546">
                  <a:moveTo>
                    <a:pt x="278" y="60"/>
                  </a:moveTo>
                  <a:lnTo>
                    <a:pt x="245" y="63"/>
                  </a:lnTo>
                  <a:lnTo>
                    <a:pt x="214" y="70"/>
                  </a:lnTo>
                  <a:lnTo>
                    <a:pt x="183" y="83"/>
                  </a:lnTo>
                  <a:lnTo>
                    <a:pt x="157" y="101"/>
                  </a:lnTo>
                  <a:lnTo>
                    <a:pt x="131" y="123"/>
                  </a:lnTo>
                  <a:lnTo>
                    <a:pt x="108" y="150"/>
                  </a:lnTo>
                  <a:lnTo>
                    <a:pt x="89" y="176"/>
                  </a:lnTo>
                  <a:lnTo>
                    <a:pt x="77" y="206"/>
                  </a:lnTo>
                  <a:lnTo>
                    <a:pt x="69" y="237"/>
                  </a:lnTo>
                  <a:lnTo>
                    <a:pt x="67" y="270"/>
                  </a:lnTo>
                  <a:lnTo>
                    <a:pt x="69" y="304"/>
                  </a:lnTo>
                  <a:lnTo>
                    <a:pt x="77" y="337"/>
                  </a:lnTo>
                  <a:lnTo>
                    <a:pt x="89" y="368"/>
                  </a:lnTo>
                  <a:lnTo>
                    <a:pt x="107" y="397"/>
                  </a:lnTo>
                  <a:lnTo>
                    <a:pt x="129" y="423"/>
                  </a:lnTo>
                  <a:lnTo>
                    <a:pt x="156" y="446"/>
                  </a:lnTo>
                  <a:lnTo>
                    <a:pt x="183" y="464"/>
                  </a:lnTo>
                  <a:lnTo>
                    <a:pt x="214" y="476"/>
                  </a:lnTo>
                  <a:lnTo>
                    <a:pt x="246" y="484"/>
                  </a:lnTo>
                  <a:lnTo>
                    <a:pt x="281" y="486"/>
                  </a:lnTo>
                  <a:lnTo>
                    <a:pt x="313" y="484"/>
                  </a:lnTo>
                  <a:lnTo>
                    <a:pt x="343" y="476"/>
                  </a:lnTo>
                  <a:lnTo>
                    <a:pt x="372" y="464"/>
                  </a:lnTo>
                  <a:lnTo>
                    <a:pt x="398" y="446"/>
                  </a:lnTo>
                  <a:lnTo>
                    <a:pt x="423" y="423"/>
                  </a:lnTo>
                  <a:lnTo>
                    <a:pt x="446" y="397"/>
                  </a:lnTo>
                  <a:lnTo>
                    <a:pt x="464" y="371"/>
                  </a:lnTo>
                  <a:lnTo>
                    <a:pt x="475" y="340"/>
                  </a:lnTo>
                  <a:lnTo>
                    <a:pt x="482" y="310"/>
                  </a:lnTo>
                  <a:lnTo>
                    <a:pt x="485" y="278"/>
                  </a:lnTo>
                  <a:lnTo>
                    <a:pt x="482" y="242"/>
                  </a:lnTo>
                  <a:lnTo>
                    <a:pt x="475" y="209"/>
                  </a:lnTo>
                  <a:lnTo>
                    <a:pt x="464" y="177"/>
                  </a:lnTo>
                  <a:lnTo>
                    <a:pt x="447" y="150"/>
                  </a:lnTo>
                  <a:lnTo>
                    <a:pt x="426" y="123"/>
                  </a:lnTo>
                  <a:lnTo>
                    <a:pt x="401" y="101"/>
                  </a:lnTo>
                  <a:lnTo>
                    <a:pt x="374" y="83"/>
                  </a:lnTo>
                  <a:lnTo>
                    <a:pt x="344" y="70"/>
                  </a:lnTo>
                  <a:lnTo>
                    <a:pt x="312" y="63"/>
                  </a:lnTo>
                  <a:lnTo>
                    <a:pt x="278" y="60"/>
                  </a:lnTo>
                  <a:close/>
                  <a:moveTo>
                    <a:pt x="280" y="0"/>
                  </a:moveTo>
                  <a:lnTo>
                    <a:pt x="322" y="3"/>
                  </a:lnTo>
                  <a:lnTo>
                    <a:pt x="361" y="11"/>
                  </a:lnTo>
                  <a:lnTo>
                    <a:pt x="397" y="26"/>
                  </a:lnTo>
                  <a:lnTo>
                    <a:pt x="430" y="47"/>
                  </a:lnTo>
                  <a:lnTo>
                    <a:pt x="459" y="73"/>
                  </a:lnTo>
                  <a:lnTo>
                    <a:pt x="485" y="104"/>
                  </a:lnTo>
                  <a:lnTo>
                    <a:pt x="485" y="13"/>
                  </a:lnTo>
                  <a:lnTo>
                    <a:pt x="551" y="13"/>
                  </a:lnTo>
                  <a:lnTo>
                    <a:pt x="551" y="534"/>
                  </a:lnTo>
                  <a:lnTo>
                    <a:pt x="485" y="534"/>
                  </a:lnTo>
                  <a:lnTo>
                    <a:pt x="485" y="443"/>
                  </a:lnTo>
                  <a:lnTo>
                    <a:pt x="459" y="475"/>
                  </a:lnTo>
                  <a:lnTo>
                    <a:pt x="428" y="500"/>
                  </a:lnTo>
                  <a:lnTo>
                    <a:pt x="397" y="520"/>
                  </a:lnTo>
                  <a:lnTo>
                    <a:pt x="362" y="535"/>
                  </a:lnTo>
                  <a:lnTo>
                    <a:pt x="323" y="544"/>
                  </a:lnTo>
                  <a:lnTo>
                    <a:pt x="283" y="546"/>
                  </a:lnTo>
                  <a:lnTo>
                    <a:pt x="237" y="543"/>
                  </a:lnTo>
                  <a:lnTo>
                    <a:pt x="195" y="534"/>
                  </a:lnTo>
                  <a:lnTo>
                    <a:pt x="155" y="518"/>
                  </a:lnTo>
                  <a:lnTo>
                    <a:pt x="117" y="496"/>
                  </a:lnTo>
                  <a:lnTo>
                    <a:pt x="83" y="467"/>
                  </a:lnTo>
                  <a:lnTo>
                    <a:pt x="53" y="435"/>
                  </a:lnTo>
                  <a:lnTo>
                    <a:pt x="30" y="398"/>
                  </a:lnTo>
                  <a:lnTo>
                    <a:pt x="14" y="361"/>
                  </a:lnTo>
                  <a:lnTo>
                    <a:pt x="4" y="319"/>
                  </a:lnTo>
                  <a:lnTo>
                    <a:pt x="0" y="276"/>
                  </a:lnTo>
                  <a:lnTo>
                    <a:pt x="4" y="231"/>
                  </a:lnTo>
                  <a:lnTo>
                    <a:pt x="13" y="188"/>
                  </a:lnTo>
                  <a:lnTo>
                    <a:pt x="29" y="148"/>
                  </a:lnTo>
                  <a:lnTo>
                    <a:pt x="52" y="112"/>
                  </a:lnTo>
                  <a:lnTo>
                    <a:pt x="80" y="79"/>
                  </a:lnTo>
                  <a:lnTo>
                    <a:pt x="114" y="50"/>
                  </a:lnTo>
                  <a:lnTo>
                    <a:pt x="151" y="29"/>
                  </a:lnTo>
                  <a:lnTo>
                    <a:pt x="191" y="13"/>
                  </a:lnTo>
                  <a:lnTo>
                    <a:pt x="234" y="4"/>
                  </a:lnTo>
                  <a:lnTo>
                    <a:pt x="28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9" name="Freeform 12"/>
            <p:cNvSpPr>
              <a:spLocks/>
            </p:cNvSpPr>
            <p:nvPr/>
          </p:nvSpPr>
          <p:spPr bwMode="auto">
            <a:xfrm>
              <a:off x="7426590" y="3396343"/>
              <a:ext cx="499743" cy="581400"/>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534"/>
                </a:cxn>
                <a:cxn ang="0">
                  <a:pos x="392" y="534"/>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534"/>
                </a:cxn>
                <a:cxn ang="0">
                  <a:pos x="0" y="534"/>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59" h="534">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534"/>
                  </a:lnTo>
                  <a:lnTo>
                    <a:pt x="392" y="534"/>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534"/>
                  </a:lnTo>
                  <a:lnTo>
                    <a:pt x="0" y="534"/>
                  </a:lnTo>
                  <a:lnTo>
                    <a:pt x="0" y="13"/>
                  </a:lnTo>
                  <a:lnTo>
                    <a:pt x="67" y="13"/>
                  </a:lnTo>
                  <a:lnTo>
                    <a:pt x="67" y="80"/>
                  </a:lnTo>
                  <a:lnTo>
                    <a:pt x="93" y="55"/>
                  </a:lnTo>
                  <a:lnTo>
                    <a:pt x="118" y="34"/>
                  </a:lnTo>
                  <a:lnTo>
                    <a:pt x="144" y="19"/>
                  </a:lnTo>
                  <a:lnTo>
                    <a:pt x="170" y="9"/>
                  </a:lnTo>
                  <a:lnTo>
                    <a:pt x="198" y="3"/>
                  </a:lnTo>
                  <a:lnTo>
                    <a:pt x="228"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0" name="Freeform 13"/>
            <p:cNvSpPr>
              <a:spLocks noEditPoints="1"/>
            </p:cNvSpPr>
            <p:nvPr/>
          </p:nvSpPr>
          <p:spPr bwMode="auto">
            <a:xfrm>
              <a:off x="8072227" y="3267869"/>
              <a:ext cx="72948" cy="709874"/>
            </a:xfrm>
            <a:custGeom>
              <a:avLst/>
              <a:gdLst/>
              <a:ahLst/>
              <a:cxnLst>
                <a:cxn ang="0">
                  <a:pos x="0" y="131"/>
                </a:cxn>
                <a:cxn ang="0">
                  <a:pos x="67" y="131"/>
                </a:cxn>
                <a:cxn ang="0">
                  <a:pos x="67" y="652"/>
                </a:cxn>
                <a:cxn ang="0">
                  <a:pos x="0" y="652"/>
                </a:cxn>
                <a:cxn ang="0">
                  <a:pos x="0" y="131"/>
                </a:cxn>
                <a:cxn ang="0">
                  <a:pos x="0" y="0"/>
                </a:cxn>
                <a:cxn ang="0">
                  <a:pos x="67" y="0"/>
                </a:cxn>
                <a:cxn ang="0">
                  <a:pos x="67" y="67"/>
                </a:cxn>
                <a:cxn ang="0">
                  <a:pos x="0" y="67"/>
                </a:cxn>
                <a:cxn ang="0">
                  <a:pos x="0" y="0"/>
                </a:cxn>
              </a:cxnLst>
              <a:rect l="0" t="0" r="r" b="b"/>
              <a:pathLst>
                <a:path w="67" h="652">
                  <a:moveTo>
                    <a:pt x="0" y="131"/>
                  </a:moveTo>
                  <a:lnTo>
                    <a:pt x="67" y="131"/>
                  </a:lnTo>
                  <a:lnTo>
                    <a:pt x="67" y="652"/>
                  </a:lnTo>
                  <a:lnTo>
                    <a:pt x="0" y="652"/>
                  </a:lnTo>
                  <a:lnTo>
                    <a:pt x="0" y="131"/>
                  </a:lnTo>
                  <a:close/>
                  <a:moveTo>
                    <a:pt x="0" y="0"/>
                  </a:moveTo>
                  <a:lnTo>
                    <a:pt x="67" y="0"/>
                  </a:lnTo>
                  <a:lnTo>
                    <a:pt x="67" y="67"/>
                  </a:lnTo>
                  <a:lnTo>
                    <a:pt x="0" y="6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1" name="Freeform 14"/>
            <p:cNvSpPr>
              <a:spLocks/>
            </p:cNvSpPr>
            <p:nvPr/>
          </p:nvSpPr>
          <p:spPr bwMode="auto">
            <a:xfrm>
              <a:off x="5294789" y="3385456"/>
              <a:ext cx="1295629" cy="605353"/>
            </a:xfrm>
            <a:custGeom>
              <a:avLst/>
              <a:gdLst/>
              <a:ahLst/>
              <a:cxnLst>
                <a:cxn ang="0">
                  <a:pos x="928" y="4"/>
                </a:cxn>
                <a:cxn ang="0">
                  <a:pos x="1011" y="29"/>
                </a:cxn>
                <a:cxn ang="0">
                  <a:pos x="1083" y="79"/>
                </a:cxn>
                <a:cxn ang="0">
                  <a:pos x="1134" y="148"/>
                </a:cxn>
                <a:cxn ang="0">
                  <a:pos x="1160" y="227"/>
                </a:cxn>
                <a:cxn ang="0">
                  <a:pos x="1163" y="278"/>
                </a:cxn>
                <a:cxn ang="0">
                  <a:pos x="1131" y="337"/>
                </a:cxn>
                <a:cxn ang="0">
                  <a:pos x="1097" y="278"/>
                </a:cxn>
                <a:cxn ang="0">
                  <a:pos x="1094" y="236"/>
                </a:cxn>
                <a:cxn ang="0">
                  <a:pos x="1075" y="176"/>
                </a:cxn>
                <a:cxn ang="0">
                  <a:pos x="1035" y="122"/>
                </a:cxn>
                <a:cxn ang="0">
                  <a:pos x="982" y="82"/>
                </a:cxn>
                <a:cxn ang="0">
                  <a:pos x="922" y="63"/>
                </a:cxn>
                <a:cxn ang="0">
                  <a:pos x="862" y="62"/>
                </a:cxn>
                <a:cxn ang="0">
                  <a:pos x="810" y="75"/>
                </a:cxn>
                <a:cxn ang="0">
                  <a:pos x="764" y="102"/>
                </a:cxn>
                <a:cxn ang="0">
                  <a:pos x="729" y="136"/>
                </a:cxn>
                <a:cxn ang="0">
                  <a:pos x="699" y="180"/>
                </a:cxn>
                <a:cxn ang="0">
                  <a:pos x="678" y="215"/>
                </a:cxn>
                <a:cxn ang="0">
                  <a:pos x="652" y="259"/>
                </a:cxn>
                <a:cxn ang="0">
                  <a:pos x="621" y="306"/>
                </a:cxn>
                <a:cxn ang="0">
                  <a:pos x="593" y="350"/>
                </a:cxn>
                <a:cxn ang="0">
                  <a:pos x="573" y="378"/>
                </a:cxn>
                <a:cxn ang="0">
                  <a:pos x="521" y="441"/>
                </a:cxn>
                <a:cxn ang="0">
                  <a:pos x="470" y="494"/>
                </a:cxn>
                <a:cxn ang="0">
                  <a:pos x="430" y="524"/>
                </a:cxn>
                <a:cxn ang="0">
                  <a:pos x="371" y="548"/>
                </a:cxn>
                <a:cxn ang="0">
                  <a:pos x="304" y="556"/>
                </a:cxn>
                <a:cxn ang="0">
                  <a:pos x="215" y="544"/>
                </a:cxn>
                <a:cxn ang="0">
                  <a:pos x="138" y="505"/>
                </a:cxn>
                <a:cxn ang="0">
                  <a:pos x="76" y="443"/>
                </a:cxn>
                <a:cxn ang="0">
                  <a:pos x="35" y="369"/>
                </a:cxn>
                <a:cxn ang="0">
                  <a:pos x="23" y="284"/>
                </a:cxn>
                <a:cxn ang="0">
                  <a:pos x="59" y="225"/>
                </a:cxn>
                <a:cxn ang="0">
                  <a:pos x="89" y="284"/>
                </a:cxn>
                <a:cxn ang="0">
                  <a:pos x="99" y="349"/>
                </a:cxn>
                <a:cxn ang="0">
                  <a:pos x="128" y="406"/>
                </a:cxn>
                <a:cxn ang="0">
                  <a:pos x="176" y="455"/>
                </a:cxn>
                <a:cxn ang="0">
                  <a:pos x="233" y="486"/>
                </a:cxn>
                <a:cxn ang="0">
                  <a:pos x="298" y="496"/>
                </a:cxn>
                <a:cxn ang="0">
                  <a:pos x="363" y="486"/>
                </a:cxn>
                <a:cxn ang="0">
                  <a:pos x="421" y="455"/>
                </a:cxn>
                <a:cxn ang="0">
                  <a:pos x="431" y="446"/>
                </a:cxn>
                <a:cxn ang="0">
                  <a:pos x="478" y="398"/>
                </a:cxn>
                <a:cxn ang="0">
                  <a:pos x="524" y="342"/>
                </a:cxn>
                <a:cxn ang="0">
                  <a:pos x="540" y="318"/>
                </a:cxn>
                <a:cxn ang="0">
                  <a:pos x="579" y="260"/>
                </a:cxn>
                <a:cxn ang="0">
                  <a:pos x="609" y="211"/>
                </a:cxn>
                <a:cxn ang="0">
                  <a:pos x="635" y="168"/>
                </a:cxn>
                <a:cxn ang="0">
                  <a:pos x="663" y="121"/>
                </a:cxn>
                <a:cxn ang="0">
                  <a:pos x="686" y="89"/>
                </a:cxn>
                <a:cxn ang="0">
                  <a:pos x="743" y="39"/>
                </a:cxn>
                <a:cxn ang="0">
                  <a:pos x="809" y="10"/>
                </a:cxn>
                <a:cxn ang="0">
                  <a:pos x="883" y="0"/>
                </a:cxn>
              </a:cxnLst>
              <a:rect l="0" t="0" r="r" b="b"/>
              <a:pathLst>
                <a:path w="1190" h="556">
                  <a:moveTo>
                    <a:pt x="883" y="0"/>
                  </a:moveTo>
                  <a:lnTo>
                    <a:pt x="928" y="4"/>
                  </a:lnTo>
                  <a:lnTo>
                    <a:pt x="971" y="13"/>
                  </a:lnTo>
                  <a:lnTo>
                    <a:pt x="1011" y="29"/>
                  </a:lnTo>
                  <a:lnTo>
                    <a:pt x="1049" y="50"/>
                  </a:lnTo>
                  <a:lnTo>
                    <a:pt x="1083" y="79"/>
                  </a:lnTo>
                  <a:lnTo>
                    <a:pt x="1112" y="112"/>
                  </a:lnTo>
                  <a:lnTo>
                    <a:pt x="1134" y="148"/>
                  </a:lnTo>
                  <a:lnTo>
                    <a:pt x="1151" y="186"/>
                  </a:lnTo>
                  <a:lnTo>
                    <a:pt x="1160" y="227"/>
                  </a:lnTo>
                  <a:lnTo>
                    <a:pt x="1163" y="271"/>
                  </a:lnTo>
                  <a:lnTo>
                    <a:pt x="1163" y="278"/>
                  </a:lnTo>
                  <a:lnTo>
                    <a:pt x="1190" y="278"/>
                  </a:lnTo>
                  <a:lnTo>
                    <a:pt x="1131" y="337"/>
                  </a:lnTo>
                  <a:lnTo>
                    <a:pt x="1072" y="278"/>
                  </a:lnTo>
                  <a:lnTo>
                    <a:pt x="1097" y="278"/>
                  </a:lnTo>
                  <a:lnTo>
                    <a:pt x="1097" y="270"/>
                  </a:lnTo>
                  <a:lnTo>
                    <a:pt x="1094" y="236"/>
                  </a:lnTo>
                  <a:lnTo>
                    <a:pt x="1087" y="205"/>
                  </a:lnTo>
                  <a:lnTo>
                    <a:pt x="1075" y="176"/>
                  </a:lnTo>
                  <a:lnTo>
                    <a:pt x="1058" y="148"/>
                  </a:lnTo>
                  <a:lnTo>
                    <a:pt x="1035" y="122"/>
                  </a:lnTo>
                  <a:lnTo>
                    <a:pt x="1010" y="99"/>
                  </a:lnTo>
                  <a:lnTo>
                    <a:pt x="982" y="82"/>
                  </a:lnTo>
                  <a:lnTo>
                    <a:pt x="954" y="70"/>
                  </a:lnTo>
                  <a:lnTo>
                    <a:pt x="922" y="63"/>
                  </a:lnTo>
                  <a:lnTo>
                    <a:pt x="889" y="60"/>
                  </a:lnTo>
                  <a:lnTo>
                    <a:pt x="862" y="62"/>
                  </a:lnTo>
                  <a:lnTo>
                    <a:pt x="835" y="67"/>
                  </a:lnTo>
                  <a:lnTo>
                    <a:pt x="810" y="75"/>
                  </a:lnTo>
                  <a:lnTo>
                    <a:pt x="786" y="87"/>
                  </a:lnTo>
                  <a:lnTo>
                    <a:pt x="764" y="102"/>
                  </a:lnTo>
                  <a:lnTo>
                    <a:pt x="743" y="121"/>
                  </a:lnTo>
                  <a:lnTo>
                    <a:pt x="729" y="136"/>
                  </a:lnTo>
                  <a:lnTo>
                    <a:pt x="716" y="152"/>
                  </a:lnTo>
                  <a:lnTo>
                    <a:pt x="699" y="180"/>
                  </a:lnTo>
                  <a:lnTo>
                    <a:pt x="690" y="196"/>
                  </a:lnTo>
                  <a:lnTo>
                    <a:pt x="678" y="215"/>
                  </a:lnTo>
                  <a:lnTo>
                    <a:pt x="666" y="236"/>
                  </a:lnTo>
                  <a:lnTo>
                    <a:pt x="652" y="259"/>
                  </a:lnTo>
                  <a:lnTo>
                    <a:pt x="637" y="283"/>
                  </a:lnTo>
                  <a:lnTo>
                    <a:pt x="621" y="306"/>
                  </a:lnTo>
                  <a:lnTo>
                    <a:pt x="607" y="330"/>
                  </a:lnTo>
                  <a:lnTo>
                    <a:pt x="593" y="350"/>
                  </a:lnTo>
                  <a:lnTo>
                    <a:pt x="582" y="367"/>
                  </a:lnTo>
                  <a:lnTo>
                    <a:pt x="573" y="378"/>
                  </a:lnTo>
                  <a:lnTo>
                    <a:pt x="545" y="413"/>
                  </a:lnTo>
                  <a:lnTo>
                    <a:pt x="521" y="441"/>
                  </a:lnTo>
                  <a:lnTo>
                    <a:pt x="500" y="463"/>
                  </a:lnTo>
                  <a:lnTo>
                    <a:pt x="470" y="494"/>
                  </a:lnTo>
                  <a:lnTo>
                    <a:pt x="450" y="511"/>
                  </a:lnTo>
                  <a:lnTo>
                    <a:pt x="430" y="524"/>
                  </a:lnTo>
                  <a:lnTo>
                    <a:pt x="401" y="538"/>
                  </a:lnTo>
                  <a:lnTo>
                    <a:pt x="371" y="548"/>
                  </a:lnTo>
                  <a:lnTo>
                    <a:pt x="338" y="554"/>
                  </a:lnTo>
                  <a:lnTo>
                    <a:pt x="304" y="556"/>
                  </a:lnTo>
                  <a:lnTo>
                    <a:pt x="258" y="553"/>
                  </a:lnTo>
                  <a:lnTo>
                    <a:pt x="215" y="544"/>
                  </a:lnTo>
                  <a:lnTo>
                    <a:pt x="175" y="528"/>
                  </a:lnTo>
                  <a:lnTo>
                    <a:pt x="138" y="505"/>
                  </a:lnTo>
                  <a:lnTo>
                    <a:pt x="104" y="476"/>
                  </a:lnTo>
                  <a:lnTo>
                    <a:pt x="76" y="443"/>
                  </a:lnTo>
                  <a:lnTo>
                    <a:pt x="53" y="408"/>
                  </a:lnTo>
                  <a:lnTo>
                    <a:pt x="35" y="369"/>
                  </a:lnTo>
                  <a:lnTo>
                    <a:pt x="27" y="328"/>
                  </a:lnTo>
                  <a:lnTo>
                    <a:pt x="23" y="284"/>
                  </a:lnTo>
                  <a:lnTo>
                    <a:pt x="0" y="284"/>
                  </a:lnTo>
                  <a:lnTo>
                    <a:pt x="59" y="225"/>
                  </a:lnTo>
                  <a:lnTo>
                    <a:pt x="118" y="284"/>
                  </a:lnTo>
                  <a:lnTo>
                    <a:pt x="89" y="284"/>
                  </a:lnTo>
                  <a:lnTo>
                    <a:pt x="92" y="318"/>
                  </a:lnTo>
                  <a:lnTo>
                    <a:pt x="99" y="349"/>
                  </a:lnTo>
                  <a:lnTo>
                    <a:pt x="112" y="378"/>
                  </a:lnTo>
                  <a:lnTo>
                    <a:pt x="128" y="406"/>
                  </a:lnTo>
                  <a:lnTo>
                    <a:pt x="150" y="432"/>
                  </a:lnTo>
                  <a:lnTo>
                    <a:pt x="176" y="455"/>
                  </a:lnTo>
                  <a:lnTo>
                    <a:pt x="204" y="474"/>
                  </a:lnTo>
                  <a:lnTo>
                    <a:pt x="233" y="486"/>
                  </a:lnTo>
                  <a:lnTo>
                    <a:pt x="264" y="494"/>
                  </a:lnTo>
                  <a:lnTo>
                    <a:pt x="298" y="496"/>
                  </a:lnTo>
                  <a:lnTo>
                    <a:pt x="332" y="494"/>
                  </a:lnTo>
                  <a:lnTo>
                    <a:pt x="363" y="486"/>
                  </a:lnTo>
                  <a:lnTo>
                    <a:pt x="393" y="472"/>
                  </a:lnTo>
                  <a:lnTo>
                    <a:pt x="421" y="455"/>
                  </a:lnTo>
                  <a:lnTo>
                    <a:pt x="423" y="452"/>
                  </a:lnTo>
                  <a:lnTo>
                    <a:pt x="431" y="446"/>
                  </a:lnTo>
                  <a:lnTo>
                    <a:pt x="459" y="418"/>
                  </a:lnTo>
                  <a:lnTo>
                    <a:pt x="478" y="398"/>
                  </a:lnTo>
                  <a:lnTo>
                    <a:pt x="499" y="373"/>
                  </a:lnTo>
                  <a:lnTo>
                    <a:pt x="524" y="342"/>
                  </a:lnTo>
                  <a:lnTo>
                    <a:pt x="532" y="332"/>
                  </a:lnTo>
                  <a:lnTo>
                    <a:pt x="540" y="318"/>
                  </a:lnTo>
                  <a:lnTo>
                    <a:pt x="552" y="301"/>
                  </a:lnTo>
                  <a:lnTo>
                    <a:pt x="579" y="260"/>
                  </a:lnTo>
                  <a:lnTo>
                    <a:pt x="594" y="236"/>
                  </a:lnTo>
                  <a:lnTo>
                    <a:pt x="609" y="211"/>
                  </a:lnTo>
                  <a:lnTo>
                    <a:pt x="623" y="188"/>
                  </a:lnTo>
                  <a:lnTo>
                    <a:pt x="635" y="168"/>
                  </a:lnTo>
                  <a:lnTo>
                    <a:pt x="643" y="152"/>
                  </a:lnTo>
                  <a:lnTo>
                    <a:pt x="663" y="121"/>
                  </a:lnTo>
                  <a:lnTo>
                    <a:pt x="683" y="93"/>
                  </a:lnTo>
                  <a:lnTo>
                    <a:pt x="686" y="89"/>
                  </a:lnTo>
                  <a:lnTo>
                    <a:pt x="714" y="62"/>
                  </a:lnTo>
                  <a:lnTo>
                    <a:pt x="743" y="39"/>
                  </a:lnTo>
                  <a:lnTo>
                    <a:pt x="775" y="21"/>
                  </a:lnTo>
                  <a:lnTo>
                    <a:pt x="809" y="10"/>
                  </a:lnTo>
                  <a:lnTo>
                    <a:pt x="844" y="3"/>
                  </a:lnTo>
                  <a:lnTo>
                    <a:pt x="883"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2" name="Freeform 15"/>
            <p:cNvSpPr>
              <a:spLocks/>
            </p:cNvSpPr>
            <p:nvPr/>
          </p:nvSpPr>
          <p:spPr bwMode="auto">
            <a:xfrm>
              <a:off x="4707946" y="3410498"/>
              <a:ext cx="317919" cy="614063"/>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33" y="473"/>
                </a:cxn>
                <a:cxn ang="0">
                  <a:pos x="233" y="446"/>
                </a:cxn>
                <a:cxn ang="0">
                  <a:pos x="292" y="505"/>
                </a:cxn>
                <a:cxn ang="0">
                  <a:pos x="233" y="564"/>
                </a:cxn>
                <a:cxn ang="0">
                  <a:pos x="233" y="533"/>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292" h="564">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33" y="473"/>
                  </a:lnTo>
                  <a:lnTo>
                    <a:pt x="233" y="446"/>
                  </a:lnTo>
                  <a:lnTo>
                    <a:pt x="292" y="505"/>
                  </a:lnTo>
                  <a:lnTo>
                    <a:pt x="233" y="564"/>
                  </a:lnTo>
                  <a:lnTo>
                    <a:pt x="233" y="533"/>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3" name="Freeform 16"/>
            <p:cNvSpPr>
              <a:spLocks/>
            </p:cNvSpPr>
            <p:nvPr/>
          </p:nvSpPr>
          <p:spPr bwMode="auto">
            <a:xfrm>
              <a:off x="8042830" y="3493244"/>
              <a:ext cx="128474" cy="484500"/>
            </a:xfrm>
            <a:custGeom>
              <a:avLst/>
              <a:gdLst/>
              <a:ahLst/>
              <a:cxnLst>
                <a:cxn ang="0">
                  <a:pos x="59" y="0"/>
                </a:cxn>
                <a:cxn ang="0">
                  <a:pos x="118" y="59"/>
                </a:cxn>
                <a:cxn ang="0">
                  <a:pos x="94" y="59"/>
                </a:cxn>
                <a:cxn ang="0">
                  <a:pos x="94" y="445"/>
                </a:cxn>
                <a:cxn ang="0">
                  <a:pos x="27" y="445"/>
                </a:cxn>
                <a:cxn ang="0">
                  <a:pos x="27" y="59"/>
                </a:cxn>
                <a:cxn ang="0">
                  <a:pos x="0" y="59"/>
                </a:cxn>
                <a:cxn ang="0">
                  <a:pos x="59" y="0"/>
                </a:cxn>
              </a:cxnLst>
              <a:rect l="0" t="0" r="r" b="b"/>
              <a:pathLst>
                <a:path w="118" h="445">
                  <a:moveTo>
                    <a:pt x="59" y="0"/>
                  </a:moveTo>
                  <a:lnTo>
                    <a:pt x="118" y="59"/>
                  </a:lnTo>
                  <a:lnTo>
                    <a:pt x="94" y="59"/>
                  </a:lnTo>
                  <a:lnTo>
                    <a:pt x="94" y="445"/>
                  </a:lnTo>
                  <a:lnTo>
                    <a:pt x="27" y="445"/>
                  </a:lnTo>
                  <a:lnTo>
                    <a:pt x="27"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4" name="Freeform 17"/>
            <p:cNvSpPr>
              <a:spLocks/>
            </p:cNvSpPr>
            <p:nvPr/>
          </p:nvSpPr>
          <p:spPr bwMode="auto">
            <a:xfrm>
              <a:off x="6641591" y="3631517"/>
              <a:ext cx="635838" cy="359292"/>
            </a:xfrm>
            <a:custGeom>
              <a:avLst/>
              <a:gdLst/>
              <a:ahLst/>
              <a:cxnLst>
                <a:cxn ang="0">
                  <a:pos x="59" y="0"/>
                </a:cxn>
                <a:cxn ang="0">
                  <a:pos x="120" y="58"/>
                </a:cxn>
                <a:cxn ang="0">
                  <a:pos x="100" y="58"/>
                </a:cxn>
                <a:cxn ang="0">
                  <a:pos x="102" y="92"/>
                </a:cxn>
                <a:cxn ang="0">
                  <a:pos x="111" y="123"/>
                </a:cxn>
                <a:cxn ang="0">
                  <a:pos x="122" y="153"/>
                </a:cxn>
                <a:cxn ang="0">
                  <a:pos x="140" y="181"/>
                </a:cxn>
                <a:cxn ang="0">
                  <a:pos x="162" y="207"/>
                </a:cxn>
                <a:cxn ang="0">
                  <a:pos x="189" y="230"/>
                </a:cxn>
                <a:cxn ang="0">
                  <a:pos x="216" y="248"/>
                </a:cxn>
                <a:cxn ang="0">
                  <a:pos x="247" y="260"/>
                </a:cxn>
                <a:cxn ang="0">
                  <a:pos x="279" y="268"/>
                </a:cxn>
                <a:cxn ang="0">
                  <a:pos x="314" y="270"/>
                </a:cxn>
                <a:cxn ang="0">
                  <a:pos x="346" y="268"/>
                </a:cxn>
                <a:cxn ang="0">
                  <a:pos x="376" y="260"/>
                </a:cxn>
                <a:cxn ang="0">
                  <a:pos x="405" y="248"/>
                </a:cxn>
                <a:cxn ang="0">
                  <a:pos x="431" y="230"/>
                </a:cxn>
                <a:cxn ang="0">
                  <a:pos x="456" y="207"/>
                </a:cxn>
                <a:cxn ang="0">
                  <a:pos x="479" y="181"/>
                </a:cxn>
                <a:cxn ang="0">
                  <a:pos x="497" y="155"/>
                </a:cxn>
                <a:cxn ang="0">
                  <a:pos x="508" y="124"/>
                </a:cxn>
                <a:cxn ang="0">
                  <a:pos x="515" y="94"/>
                </a:cxn>
                <a:cxn ang="0">
                  <a:pos x="518" y="62"/>
                </a:cxn>
                <a:cxn ang="0">
                  <a:pos x="518" y="52"/>
                </a:cxn>
                <a:cxn ang="0">
                  <a:pos x="584" y="52"/>
                </a:cxn>
                <a:cxn ang="0">
                  <a:pos x="584" y="318"/>
                </a:cxn>
                <a:cxn ang="0">
                  <a:pos x="518" y="318"/>
                </a:cxn>
                <a:cxn ang="0">
                  <a:pos x="518" y="227"/>
                </a:cxn>
                <a:cxn ang="0">
                  <a:pos x="492" y="259"/>
                </a:cxn>
                <a:cxn ang="0">
                  <a:pos x="461" y="284"/>
                </a:cxn>
                <a:cxn ang="0">
                  <a:pos x="430" y="304"/>
                </a:cxn>
                <a:cxn ang="0">
                  <a:pos x="395" y="319"/>
                </a:cxn>
                <a:cxn ang="0">
                  <a:pos x="356" y="328"/>
                </a:cxn>
                <a:cxn ang="0">
                  <a:pos x="316" y="330"/>
                </a:cxn>
                <a:cxn ang="0">
                  <a:pos x="270" y="327"/>
                </a:cxn>
                <a:cxn ang="0">
                  <a:pos x="228" y="318"/>
                </a:cxn>
                <a:cxn ang="0">
                  <a:pos x="188" y="302"/>
                </a:cxn>
                <a:cxn ang="0">
                  <a:pos x="150" y="280"/>
                </a:cxn>
                <a:cxn ang="0">
                  <a:pos x="116" y="251"/>
                </a:cxn>
                <a:cxn ang="0">
                  <a:pos x="86" y="219"/>
                </a:cxn>
                <a:cxn ang="0">
                  <a:pos x="63" y="182"/>
                </a:cxn>
                <a:cxn ang="0">
                  <a:pos x="47" y="145"/>
                </a:cxn>
                <a:cxn ang="0">
                  <a:pos x="37" y="103"/>
                </a:cxn>
                <a:cxn ang="0">
                  <a:pos x="33" y="60"/>
                </a:cxn>
                <a:cxn ang="0">
                  <a:pos x="33" y="58"/>
                </a:cxn>
                <a:cxn ang="0">
                  <a:pos x="0" y="58"/>
                </a:cxn>
                <a:cxn ang="0">
                  <a:pos x="59" y="0"/>
                </a:cxn>
              </a:cxnLst>
              <a:rect l="0" t="0" r="r" b="b"/>
              <a:pathLst>
                <a:path w="584" h="330">
                  <a:moveTo>
                    <a:pt x="59" y="0"/>
                  </a:moveTo>
                  <a:lnTo>
                    <a:pt x="120" y="58"/>
                  </a:lnTo>
                  <a:lnTo>
                    <a:pt x="100" y="58"/>
                  </a:lnTo>
                  <a:lnTo>
                    <a:pt x="102" y="92"/>
                  </a:lnTo>
                  <a:lnTo>
                    <a:pt x="111" y="123"/>
                  </a:lnTo>
                  <a:lnTo>
                    <a:pt x="122" y="153"/>
                  </a:lnTo>
                  <a:lnTo>
                    <a:pt x="140" y="181"/>
                  </a:lnTo>
                  <a:lnTo>
                    <a:pt x="162" y="207"/>
                  </a:lnTo>
                  <a:lnTo>
                    <a:pt x="189" y="230"/>
                  </a:lnTo>
                  <a:lnTo>
                    <a:pt x="216" y="248"/>
                  </a:lnTo>
                  <a:lnTo>
                    <a:pt x="247" y="260"/>
                  </a:lnTo>
                  <a:lnTo>
                    <a:pt x="279" y="268"/>
                  </a:lnTo>
                  <a:lnTo>
                    <a:pt x="314" y="270"/>
                  </a:lnTo>
                  <a:lnTo>
                    <a:pt x="346" y="268"/>
                  </a:lnTo>
                  <a:lnTo>
                    <a:pt x="376" y="260"/>
                  </a:lnTo>
                  <a:lnTo>
                    <a:pt x="405" y="248"/>
                  </a:lnTo>
                  <a:lnTo>
                    <a:pt x="431" y="230"/>
                  </a:lnTo>
                  <a:lnTo>
                    <a:pt x="456" y="207"/>
                  </a:lnTo>
                  <a:lnTo>
                    <a:pt x="479" y="181"/>
                  </a:lnTo>
                  <a:lnTo>
                    <a:pt x="497" y="155"/>
                  </a:lnTo>
                  <a:lnTo>
                    <a:pt x="508" y="124"/>
                  </a:lnTo>
                  <a:lnTo>
                    <a:pt x="515" y="94"/>
                  </a:lnTo>
                  <a:lnTo>
                    <a:pt x="518" y="62"/>
                  </a:lnTo>
                  <a:lnTo>
                    <a:pt x="518" y="52"/>
                  </a:lnTo>
                  <a:lnTo>
                    <a:pt x="584" y="52"/>
                  </a:lnTo>
                  <a:lnTo>
                    <a:pt x="584" y="318"/>
                  </a:lnTo>
                  <a:lnTo>
                    <a:pt x="518" y="318"/>
                  </a:lnTo>
                  <a:lnTo>
                    <a:pt x="518" y="227"/>
                  </a:lnTo>
                  <a:lnTo>
                    <a:pt x="492" y="259"/>
                  </a:lnTo>
                  <a:lnTo>
                    <a:pt x="461" y="284"/>
                  </a:lnTo>
                  <a:lnTo>
                    <a:pt x="430" y="304"/>
                  </a:lnTo>
                  <a:lnTo>
                    <a:pt x="395" y="319"/>
                  </a:lnTo>
                  <a:lnTo>
                    <a:pt x="356" y="328"/>
                  </a:lnTo>
                  <a:lnTo>
                    <a:pt x="316" y="330"/>
                  </a:lnTo>
                  <a:lnTo>
                    <a:pt x="270" y="327"/>
                  </a:lnTo>
                  <a:lnTo>
                    <a:pt x="228" y="318"/>
                  </a:lnTo>
                  <a:lnTo>
                    <a:pt x="188" y="302"/>
                  </a:lnTo>
                  <a:lnTo>
                    <a:pt x="150" y="280"/>
                  </a:lnTo>
                  <a:lnTo>
                    <a:pt x="116" y="251"/>
                  </a:lnTo>
                  <a:lnTo>
                    <a:pt x="86" y="219"/>
                  </a:lnTo>
                  <a:lnTo>
                    <a:pt x="63" y="182"/>
                  </a:lnTo>
                  <a:lnTo>
                    <a:pt x="47" y="145"/>
                  </a:lnTo>
                  <a:lnTo>
                    <a:pt x="37" y="103"/>
                  </a:lnTo>
                  <a:lnTo>
                    <a:pt x="33" y="60"/>
                  </a:lnTo>
                  <a:lnTo>
                    <a:pt x="33" y="58"/>
                  </a:lnTo>
                  <a:lnTo>
                    <a:pt x="0" y="58"/>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5" name="Freeform 18"/>
            <p:cNvSpPr>
              <a:spLocks/>
            </p:cNvSpPr>
            <p:nvPr/>
          </p:nvSpPr>
          <p:spPr bwMode="auto">
            <a:xfrm>
              <a:off x="7426590" y="3396343"/>
              <a:ext cx="523696" cy="345139"/>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259"/>
                </a:cxn>
                <a:cxn ang="0">
                  <a:pos x="481" y="259"/>
                </a:cxn>
                <a:cxn ang="0">
                  <a:pos x="422" y="317"/>
                </a:cxn>
                <a:cxn ang="0">
                  <a:pos x="363" y="259"/>
                </a:cxn>
                <a:cxn ang="0">
                  <a:pos x="392" y="259"/>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268"/>
                </a:cxn>
                <a:cxn ang="0">
                  <a:pos x="0" y="268"/>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81" h="317">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259"/>
                  </a:lnTo>
                  <a:lnTo>
                    <a:pt x="481" y="259"/>
                  </a:lnTo>
                  <a:lnTo>
                    <a:pt x="422" y="317"/>
                  </a:lnTo>
                  <a:lnTo>
                    <a:pt x="363" y="259"/>
                  </a:lnTo>
                  <a:lnTo>
                    <a:pt x="392" y="259"/>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268"/>
                  </a:lnTo>
                  <a:lnTo>
                    <a:pt x="0" y="268"/>
                  </a:lnTo>
                  <a:lnTo>
                    <a:pt x="0" y="13"/>
                  </a:lnTo>
                  <a:lnTo>
                    <a:pt x="67" y="13"/>
                  </a:lnTo>
                  <a:lnTo>
                    <a:pt x="67" y="80"/>
                  </a:lnTo>
                  <a:lnTo>
                    <a:pt x="93" y="55"/>
                  </a:lnTo>
                  <a:lnTo>
                    <a:pt x="118" y="34"/>
                  </a:lnTo>
                  <a:lnTo>
                    <a:pt x="144" y="19"/>
                  </a:lnTo>
                  <a:lnTo>
                    <a:pt x="170" y="9"/>
                  </a:lnTo>
                  <a:lnTo>
                    <a:pt x="198" y="3"/>
                  </a:lnTo>
                  <a:lnTo>
                    <a:pt x="22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6" name="Freeform 19"/>
            <p:cNvSpPr>
              <a:spLocks/>
            </p:cNvSpPr>
            <p:nvPr/>
          </p:nvSpPr>
          <p:spPr bwMode="auto">
            <a:xfrm>
              <a:off x="3670353" y="3240651"/>
              <a:ext cx="920006" cy="920006"/>
            </a:xfrm>
            <a:custGeom>
              <a:avLst/>
              <a:gdLst/>
              <a:ahLst/>
              <a:cxnLst>
                <a:cxn ang="0">
                  <a:pos x="422" y="0"/>
                </a:cxn>
                <a:cxn ang="0">
                  <a:pos x="470" y="2"/>
                </a:cxn>
                <a:cxn ang="0">
                  <a:pos x="516" y="11"/>
                </a:cxn>
                <a:cxn ang="0">
                  <a:pos x="561" y="24"/>
                </a:cxn>
                <a:cxn ang="0">
                  <a:pos x="604" y="41"/>
                </a:cxn>
                <a:cxn ang="0">
                  <a:pos x="644" y="63"/>
                </a:cxn>
                <a:cxn ang="0">
                  <a:pos x="644" y="318"/>
                </a:cxn>
                <a:cxn ang="0">
                  <a:pos x="701" y="318"/>
                </a:cxn>
                <a:cxn ang="0">
                  <a:pos x="701" y="105"/>
                </a:cxn>
                <a:cxn ang="0">
                  <a:pos x="736" y="141"/>
                </a:cxn>
                <a:cxn ang="0">
                  <a:pos x="767" y="179"/>
                </a:cxn>
                <a:cxn ang="0">
                  <a:pos x="795" y="222"/>
                </a:cxn>
                <a:cxn ang="0">
                  <a:pos x="816" y="269"/>
                </a:cxn>
                <a:cxn ang="0">
                  <a:pos x="832" y="318"/>
                </a:cxn>
                <a:cxn ang="0">
                  <a:pos x="842" y="369"/>
                </a:cxn>
                <a:cxn ang="0">
                  <a:pos x="845" y="423"/>
                </a:cxn>
                <a:cxn ang="0">
                  <a:pos x="842" y="480"/>
                </a:cxn>
                <a:cxn ang="0">
                  <a:pos x="830" y="535"/>
                </a:cxn>
                <a:cxn ang="0">
                  <a:pos x="811" y="588"/>
                </a:cxn>
                <a:cxn ang="0">
                  <a:pos x="788" y="635"/>
                </a:cxn>
                <a:cxn ang="0">
                  <a:pos x="757" y="681"/>
                </a:cxn>
                <a:cxn ang="0">
                  <a:pos x="721" y="721"/>
                </a:cxn>
                <a:cxn ang="0">
                  <a:pos x="681" y="757"/>
                </a:cxn>
                <a:cxn ang="0">
                  <a:pos x="636" y="787"/>
                </a:cxn>
                <a:cxn ang="0">
                  <a:pos x="587" y="813"/>
                </a:cxn>
                <a:cxn ang="0">
                  <a:pos x="535" y="830"/>
                </a:cxn>
                <a:cxn ang="0">
                  <a:pos x="480" y="841"/>
                </a:cxn>
                <a:cxn ang="0">
                  <a:pos x="422" y="845"/>
                </a:cxn>
                <a:cxn ang="0">
                  <a:pos x="366" y="841"/>
                </a:cxn>
                <a:cxn ang="0">
                  <a:pos x="310" y="830"/>
                </a:cxn>
                <a:cxn ang="0">
                  <a:pos x="257" y="813"/>
                </a:cxn>
                <a:cxn ang="0">
                  <a:pos x="210" y="787"/>
                </a:cxn>
                <a:cxn ang="0">
                  <a:pos x="165" y="757"/>
                </a:cxn>
                <a:cxn ang="0">
                  <a:pos x="124" y="721"/>
                </a:cxn>
                <a:cxn ang="0">
                  <a:pos x="88" y="681"/>
                </a:cxn>
                <a:cxn ang="0">
                  <a:pos x="58" y="635"/>
                </a:cxn>
                <a:cxn ang="0">
                  <a:pos x="33" y="588"/>
                </a:cxn>
                <a:cxn ang="0">
                  <a:pos x="15" y="535"/>
                </a:cxn>
                <a:cxn ang="0">
                  <a:pos x="4" y="480"/>
                </a:cxn>
                <a:cxn ang="0">
                  <a:pos x="0" y="423"/>
                </a:cxn>
                <a:cxn ang="0">
                  <a:pos x="4" y="365"/>
                </a:cxn>
                <a:cxn ang="0">
                  <a:pos x="15" y="310"/>
                </a:cxn>
                <a:cxn ang="0">
                  <a:pos x="33" y="259"/>
                </a:cxn>
                <a:cxn ang="0">
                  <a:pos x="58" y="210"/>
                </a:cxn>
                <a:cxn ang="0">
                  <a:pos x="88" y="164"/>
                </a:cxn>
                <a:cxn ang="0">
                  <a:pos x="124" y="124"/>
                </a:cxn>
                <a:cxn ang="0">
                  <a:pos x="165" y="88"/>
                </a:cxn>
                <a:cxn ang="0">
                  <a:pos x="210" y="58"/>
                </a:cxn>
                <a:cxn ang="0">
                  <a:pos x="257" y="33"/>
                </a:cxn>
                <a:cxn ang="0">
                  <a:pos x="310" y="15"/>
                </a:cxn>
                <a:cxn ang="0">
                  <a:pos x="366" y="4"/>
                </a:cxn>
                <a:cxn ang="0">
                  <a:pos x="422" y="0"/>
                </a:cxn>
              </a:cxnLst>
              <a:rect l="0" t="0" r="r" b="b"/>
              <a:pathLst>
                <a:path w="845" h="845">
                  <a:moveTo>
                    <a:pt x="422" y="0"/>
                  </a:moveTo>
                  <a:lnTo>
                    <a:pt x="470" y="2"/>
                  </a:lnTo>
                  <a:lnTo>
                    <a:pt x="516" y="11"/>
                  </a:lnTo>
                  <a:lnTo>
                    <a:pt x="561" y="24"/>
                  </a:lnTo>
                  <a:lnTo>
                    <a:pt x="604" y="41"/>
                  </a:lnTo>
                  <a:lnTo>
                    <a:pt x="644" y="63"/>
                  </a:lnTo>
                  <a:lnTo>
                    <a:pt x="644" y="318"/>
                  </a:lnTo>
                  <a:lnTo>
                    <a:pt x="701" y="318"/>
                  </a:lnTo>
                  <a:lnTo>
                    <a:pt x="701" y="105"/>
                  </a:lnTo>
                  <a:lnTo>
                    <a:pt x="736" y="141"/>
                  </a:lnTo>
                  <a:lnTo>
                    <a:pt x="767" y="179"/>
                  </a:lnTo>
                  <a:lnTo>
                    <a:pt x="795" y="222"/>
                  </a:lnTo>
                  <a:lnTo>
                    <a:pt x="816" y="269"/>
                  </a:lnTo>
                  <a:lnTo>
                    <a:pt x="832" y="318"/>
                  </a:lnTo>
                  <a:lnTo>
                    <a:pt x="842" y="369"/>
                  </a:lnTo>
                  <a:lnTo>
                    <a:pt x="845" y="423"/>
                  </a:lnTo>
                  <a:lnTo>
                    <a:pt x="842" y="480"/>
                  </a:lnTo>
                  <a:lnTo>
                    <a:pt x="830" y="535"/>
                  </a:lnTo>
                  <a:lnTo>
                    <a:pt x="811" y="588"/>
                  </a:lnTo>
                  <a:lnTo>
                    <a:pt x="788" y="635"/>
                  </a:lnTo>
                  <a:lnTo>
                    <a:pt x="757" y="681"/>
                  </a:lnTo>
                  <a:lnTo>
                    <a:pt x="721" y="721"/>
                  </a:lnTo>
                  <a:lnTo>
                    <a:pt x="681" y="757"/>
                  </a:lnTo>
                  <a:lnTo>
                    <a:pt x="636" y="787"/>
                  </a:lnTo>
                  <a:lnTo>
                    <a:pt x="587" y="813"/>
                  </a:lnTo>
                  <a:lnTo>
                    <a:pt x="535" y="830"/>
                  </a:lnTo>
                  <a:lnTo>
                    <a:pt x="480" y="841"/>
                  </a:lnTo>
                  <a:lnTo>
                    <a:pt x="422" y="845"/>
                  </a:lnTo>
                  <a:lnTo>
                    <a:pt x="366" y="841"/>
                  </a:lnTo>
                  <a:lnTo>
                    <a:pt x="310" y="830"/>
                  </a:lnTo>
                  <a:lnTo>
                    <a:pt x="257" y="813"/>
                  </a:lnTo>
                  <a:lnTo>
                    <a:pt x="210" y="787"/>
                  </a:lnTo>
                  <a:lnTo>
                    <a:pt x="165" y="757"/>
                  </a:lnTo>
                  <a:lnTo>
                    <a:pt x="124" y="721"/>
                  </a:lnTo>
                  <a:lnTo>
                    <a:pt x="88" y="681"/>
                  </a:lnTo>
                  <a:lnTo>
                    <a:pt x="58" y="635"/>
                  </a:lnTo>
                  <a:lnTo>
                    <a:pt x="33" y="588"/>
                  </a:lnTo>
                  <a:lnTo>
                    <a:pt x="15" y="535"/>
                  </a:lnTo>
                  <a:lnTo>
                    <a:pt x="4" y="480"/>
                  </a:lnTo>
                  <a:lnTo>
                    <a:pt x="0" y="423"/>
                  </a:lnTo>
                  <a:lnTo>
                    <a:pt x="4" y="365"/>
                  </a:lnTo>
                  <a:lnTo>
                    <a:pt x="15" y="310"/>
                  </a:lnTo>
                  <a:lnTo>
                    <a:pt x="33" y="259"/>
                  </a:lnTo>
                  <a:lnTo>
                    <a:pt x="58" y="210"/>
                  </a:lnTo>
                  <a:lnTo>
                    <a:pt x="88" y="164"/>
                  </a:lnTo>
                  <a:lnTo>
                    <a:pt x="124" y="124"/>
                  </a:lnTo>
                  <a:lnTo>
                    <a:pt x="165" y="88"/>
                  </a:lnTo>
                  <a:lnTo>
                    <a:pt x="210" y="58"/>
                  </a:lnTo>
                  <a:lnTo>
                    <a:pt x="257" y="33"/>
                  </a:lnTo>
                  <a:lnTo>
                    <a:pt x="310" y="15"/>
                  </a:lnTo>
                  <a:lnTo>
                    <a:pt x="366" y="4"/>
                  </a:lnTo>
                  <a:lnTo>
                    <a:pt x="42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20"/>
            <p:cNvSpPr>
              <a:spLocks/>
            </p:cNvSpPr>
            <p:nvPr/>
          </p:nvSpPr>
          <p:spPr bwMode="auto">
            <a:xfrm>
              <a:off x="4371517" y="3253716"/>
              <a:ext cx="62060" cy="476879"/>
            </a:xfrm>
            <a:custGeom>
              <a:avLst/>
              <a:gdLst/>
              <a:ahLst/>
              <a:cxnLst>
                <a:cxn ang="0">
                  <a:pos x="0" y="0"/>
                </a:cxn>
                <a:cxn ang="0">
                  <a:pos x="57" y="0"/>
                </a:cxn>
                <a:cxn ang="0">
                  <a:pos x="57" y="409"/>
                </a:cxn>
                <a:cxn ang="0">
                  <a:pos x="28" y="438"/>
                </a:cxn>
                <a:cxn ang="0">
                  <a:pos x="0" y="438"/>
                </a:cxn>
                <a:cxn ang="0">
                  <a:pos x="0" y="0"/>
                </a:cxn>
              </a:cxnLst>
              <a:rect l="0" t="0" r="r" b="b"/>
              <a:pathLst>
                <a:path w="57" h="438">
                  <a:moveTo>
                    <a:pt x="0" y="0"/>
                  </a:moveTo>
                  <a:lnTo>
                    <a:pt x="57" y="0"/>
                  </a:lnTo>
                  <a:lnTo>
                    <a:pt x="57" y="409"/>
                  </a:lnTo>
                  <a:lnTo>
                    <a:pt x="28" y="438"/>
                  </a:lnTo>
                  <a:lnTo>
                    <a:pt x="0" y="438"/>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8" name="Rectangle 21"/>
            <p:cNvSpPr>
              <a:spLocks noChangeArrowheads="1"/>
            </p:cNvSpPr>
            <p:nvPr/>
          </p:nvSpPr>
          <p:spPr bwMode="auto">
            <a:xfrm>
              <a:off x="3827135" y="3701197"/>
              <a:ext cx="62060" cy="45343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22"/>
            <p:cNvSpPr>
              <a:spLocks/>
            </p:cNvSpPr>
            <p:nvPr/>
          </p:nvSpPr>
          <p:spPr bwMode="auto">
            <a:xfrm>
              <a:off x="3857620" y="3429006"/>
              <a:ext cx="544382" cy="543294"/>
            </a:xfrm>
            <a:custGeom>
              <a:avLst/>
              <a:gdLst/>
              <a:ahLst/>
              <a:cxnLst>
                <a:cxn ang="0">
                  <a:pos x="250" y="0"/>
                </a:cxn>
                <a:cxn ang="0">
                  <a:pos x="290" y="4"/>
                </a:cxn>
                <a:cxn ang="0">
                  <a:pos x="329" y="13"/>
                </a:cxn>
                <a:cxn ang="0">
                  <a:pos x="364" y="28"/>
                </a:cxn>
                <a:cxn ang="0">
                  <a:pos x="398" y="48"/>
                </a:cxn>
                <a:cxn ang="0">
                  <a:pos x="427" y="73"/>
                </a:cxn>
                <a:cxn ang="0">
                  <a:pos x="452" y="102"/>
                </a:cxn>
                <a:cxn ang="0">
                  <a:pos x="472" y="136"/>
                </a:cxn>
                <a:cxn ang="0">
                  <a:pos x="487" y="171"/>
                </a:cxn>
                <a:cxn ang="0">
                  <a:pos x="496" y="210"/>
                </a:cxn>
                <a:cxn ang="0">
                  <a:pos x="500" y="250"/>
                </a:cxn>
                <a:cxn ang="0">
                  <a:pos x="496" y="290"/>
                </a:cxn>
                <a:cxn ang="0">
                  <a:pos x="487" y="328"/>
                </a:cxn>
                <a:cxn ang="0">
                  <a:pos x="472" y="364"/>
                </a:cxn>
                <a:cxn ang="0">
                  <a:pos x="452" y="397"/>
                </a:cxn>
                <a:cxn ang="0">
                  <a:pos x="427" y="426"/>
                </a:cxn>
                <a:cxn ang="0">
                  <a:pos x="398" y="451"/>
                </a:cxn>
                <a:cxn ang="0">
                  <a:pos x="364" y="471"/>
                </a:cxn>
                <a:cxn ang="0">
                  <a:pos x="329" y="486"/>
                </a:cxn>
                <a:cxn ang="0">
                  <a:pos x="290" y="495"/>
                </a:cxn>
                <a:cxn ang="0">
                  <a:pos x="250" y="499"/>
                </a:cxn>
                <a:cxn ang="0">
                  <a:pos x="210" y="495"/>
                </a:cxn>
                <a:cxn ang="0">
                  <a:pos x="171" y="486"/>
                </a:cxn>
                <a:cxn ang="0">
                  <a:pos x="136" y="471"/>
                </a:cxn>
                <a:cxn ang="0">
                  <a:pos x="102" y="451"/>
                </a:cxn>
                <a:cxn ang="0">
                  <a:pos x="73" y="426"/>
                </a:cxn>
                <a:cxn ang="0">
                  <a:pos x="48" y="397"/>
                </a:cxn>
                <a:cxn ang="0">
                  <a:pos x="28" y="364"/>
                </a:cxn>
                <a:cxn ang="0">
                  <a:pos x="13" y="328"/>
                </a:cxn>
                <a:cxn ang="0">
                  <a:pos x="4" y="290"/>
                </a:cxn>
                <a:cxn ang="0">
                  <a:pos x="0" y="250"/>
                </a:cxn>
                <a:cxn ang="0">
                  <a:pos x="4" y="210"/>
                </a:cxn>
                <a:cxn ang="0">
                  <a:pos x="13" y="171"/>
                </a:cxn>
                <a:cxn ang="0">
                  <a:pos x="28" y="136"/>
                </a:cxn>
                <a:cxn ang="0">
                  <a:pos x="48" y="102"/>
                </a:cxn>
                <a:cxn ang="0">
                  <a:pos x="73" y="73"/>
                </a:cxn>
                <a:cxn ang="0">
                  <a:pos x="102" y="48"/>
                </a:cxn>
                <a:cxn ang="0">
                  <a:pos x="136" y="28"/>
                </a:cxn>
                <a:cxn ang="0">
                  <a:pos x="171" y="13"/>
                </a:cxn>
                <a:cxn ang="0">
                  <a:pos x="210" y="4"/>
                </a:cxn>
                <a:cxn ang="0">
                  <a:pos x="250" y="0"/>
                </a:cxn>
              </a:cxnLst>
              <a:rect l="0" t="0" r="r" b="b"/>
              <a:pathLst>
                <a:path w="500" h="499">
                  <a:moveTo>
                    <a:pt x="250" y="0"/>
                  </a:moveTo>
                  <a:lnTo>
                    <a:pt x="290" y="4"/>
                  </a:lnTo>
                  <a:lnTo>
                    <a:pt x="329" y="13"/>
                  </a:lnTo>
                  <a:lnTo>
                    <a:pt x="364" y="28"/>
                  </a:lnTo>
                  <a:lnTo>
                    <a:pt x="398" y="48"/>
                  </a:lnTo>
                  <a:lnTo>
                    <a:pt x="427" y="73"/>
                  </a:lnTo>
                  <a:lnTo>
                    <a:pt x="452" y="102"/>
                  </a:lnTo>
                  <a:lnTo>
                    <a:pt x="472" y="136"/>
                  </a:lnTo>
                  <a:lnTo>
                    <a:pt x="487" y="171"/>
                  </a:lnTo>
                  <a:lnTo>
                    <a:pt x="496" y="210"/>
                  </a:lnTo>
                  <a:lnTo>
                    <a:pt x="500" y="250"/>
                  </a:lnTo>
                  <a:lnTo>
                    <a:pt x="496" y="290"/>
                  </a:lnTo>
                  <a:lnTo>
                    <a:pt x="487" y="328"/>
                  </a:lnTo>
                  <a:lnTo>
                    <a:pt x="472" y="364"/>
                  </a:lnTo>
                  <a:lnTo>
                    <a:pt x="452" y="397"/>
                  </a:lnTo>
                  <a:lnTo>
                    <a:pt x="427" y="426"/>
                  </a:lnTo>
                  <a:lnTo>
                    <a:pt x="398" y="451"/>
                  </a:lnTo>
                  <a:lnTo>
                    <a:pt x="364" y="471"/>
                  </a:lnTo>
                  <a:lnTo>
                    <a:pt x="329" y="486"/>
                  </a:lnTo>
                  <a:lnTo>
                    <a:pt x="290" y="495"/>
                  </a:lnTo>
                  <a:lnTo>
                    <a:pt x="250" y="499"/>
                  </a:lnTo>
                  <a:lnTo>
                    <a:pt x="210" y="495"/>
                  </a:lnTo>
                  <a:lnTo>
                    <a:pt x="171" y="486"/>
                  </a:lnTo>
                  <a:lnTo>
                    <a:pt x="136" y="471"/>
                  </a:lnTo>
                  <a:lnTo>
                    <a:pt x="102" y="451"/>
                  </a:lnTo>
                  <a:lnTo>
                    <a:pt x="73" y="426"/>
                  </a:lnTo>
                  <a:lnTo>
                    <a:pt x="48" y="397"/>
                  </a:lnTo>
                  <a:lnTo>
                    <a:pt x="28" y="364"/>
                  </a:lnTo>
                  <a:lnTo>
                    <a:pt x="13" y="328"/>
                  </a:lnTo>
                  <a:lnTo>
                    <a:pt x="4" y="290"/>
                  </a:lnTo>
                  <a:lnTo>
                    <a:pt x="0" y="250"/>
                  </a:lnTo>
                  <a:lnTo>
                    <a:pt x="4" y="210"/>
                  </a:lnTo>
                  <a:lnTo>
                    <a:pt x="13" y="171"/>
                  </a:lnTo>
                  <a:lnTo>
                    <a:pt x="28" y="136"/>
                  </a:lnTo>
                  <a:lnTo>
                    <a:pt x="48" y="102"/>
                  </a:lnTo>
                  <a:lnTo>
                    <a:pt x="73" y="73"/>
                  </a:lnTo>
                  <a:lnTo>
                    <a:pt x="102" y="48"/>
                  </a:lnTo>
                  <a:lnTo>
                    <a:pt x="136" y="28"/>
                  </a:lnTo>
                  <a:lnTo>
                    <a:pt x="171" y="13"/>
                  </a:lnTo>
                  <a:lnTo>
                    <a:pt x="210" y="4"/>
                  </a:lnTo>
                  <a:lnTo>
                    <a:pt x="250" y="0"/>
                  </a:lnTo>
                  <a:close/>
                </a:path>
              </a:pathLst>
            </a:custGeom>
            <a:solidFill>
              <a:srgbClr val="97CF94"/>
            </a:solidFill>
            <a:ln w="0">
              <a:solidFill>
                <a:srgbClr val="92FF74"/>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0" name="Freeform 23"/>
            <p:cNvSpPr>
              <a:spLocks noEditPoints="1"/>
            </p:cNvSpPr>
            <p:nvPr/>
          </p:nvSpPr>
          <p:spPr bwMode="auto">
            <a:xfrm>
              <a:off x="3827135" y="3397433"/>
              <a:ext cx="606442" cy="606442"/>
            </a:xfrm>
            <a:custGeom>
              <a:avLst/>
              <a:gdLst/>
              <a:ahLst/>
              <a:cxnLst>
                <a:cxn ang="0">
                  <a:pos x="238" y="61"/>
                </a:cxn>
                <a:cxn ang="0">
                  <a:pos x="166" y="87"/>
                </a:cxn>
                <a:cxn ang="0">
                  <a:pos x="108" y="136"/>
                </a:cxn>
                <a:cxn ang="0">
                  <a:pos x="71" y="201"/>
                </a:cxn>
                <a:cxn ang="0">
                  <a:pos x="57" y="279"/>
                </a:cxn>
                <a:cxn ang="0">
                  <a:pos x="71" y="356"/>
                </a:cxn>
                <a:cxn ang="0">
                  <a:pos x="108" y="421"/>
                </a:cxn>
                <a:cxn ang="0">
                  <a:pos x="166" y="470"/>
                </a:cxn>
                <a:cxn ang="0">
                  <a:pos x="238" y="496"/>
                </a:cxn>
                <a:cxn ang="0">
                  <a:pos x="318" y="496"/>
                </a:cxn>
                <a:cxn ang="0">
                  <a:pos x="390" y="470"/>
                </a:cxn>
                <a:cxn ang="0">
                  <a:pos x="448" y="421"/>
                </a:cxn>
                <a:cxn ang="0">
                  <a:pos x="487" y="356"/>
                </a:cxn>
                <a:cxn ang="0">
                  <a:pos x="500" y="279"/>
                </a:cxn>
                <a:cxn ang="0">
                  <a:pos x="487" y="201"/>
                </a:cxn>
                <a:cxn ang="0">
                  <a:pos x="448" y="136"/>
                </a:cxn>
                <a:cxn ang="0">
                  <a:pos x="390" y="87"/>
                </a:cxn>
                <a:cxn ang="0">
                  <a:pos x="318" y="61"/>
                </a:cxn>
                <a:cxn ang="0">
                  <a:pos x="278" y="0"/>
                </a:cxn>
                <a:cxn ang="0">
                  <a:pos x="366" y="14"/>
                </a:cxn>
                <a:cxn ang="0">
                  <a:pos x="443" y="54"/>
                </a:cxn>
                <a:cxn ang="0">
                  <a:pos x="503" y="115"/>
                </a:cxn>
                <a:cxn ang="0">
                  <a:pos x="543" y="191"/>
                </a:cxn>
                <a:cxn ang="0">
                  <a:pos x="557" y="279"/>
                </a:cxn>
                <a:cxn ang="0">
                  <a:pos x="543" y="367"/>
                </a:cxn>
                <a:cxn ang="0">
                  <a:pos x="503" y="442"/>
                </a:cxn>
                <a:cxn ang="0">
                  <a:pos x="443" y="503"/>
                </a:cxn>
                <a:cxn ang="0">
                  <a:pos x="366" y="543"/>
                </a:cxn>
                <a:cxn ang="0">
                  <a:pos x="278" y="557"/>
                </a:cxn>
                <a:cxn ang="0">
                  <a:pos x="190" y="543"/>
                </a:cxn>
                <a:cxn ang="0">
                  <a:pos x="115" y="503"/>
                </a:cxn>
                <a:cxn ang="0">
                  <a:pos x="54" y="442"/>
                </a:cxn>
                <a:cxn ang="0">
                  <a:pos x="14" y="367"/>
                </a:cxn>
                <a:cxn ang="0">
                  <a:pos x="0" y="279"/>
                </a:cxn>
                <a:cxn ang="0">
                  <a:pos x="14" y="191"/>
                </a:cxn>
                <a:cxn ang="0">
                  <a:pos x="54" y="115"/>
                </a:cxn>
                <a:cxn ang="0">
                  <a:pos x="115" y="54"/>
                </a:cxn>
                <a:cxn ang="0">
                  <a:pos x="190" y="14"/>
                </a:cxn>
                <a:cxn ang="0">
                  <a:pos x="278" y="0"/>
                </a:cxn>
              </a:cxnLst>
              <a:rect l="0" t="0" r="r" b="b"/>
              <a:pathLst>
                <a:path w="557" h="557">
                  <a:moveTo>
                    <a:pt x="278" y="57"/>
                  </a:moveTo>
                  <a:lnTo>
                    <a:pt x="238" y="61"/>
                  </a:lnTo>
                  <a:lnTo>
                    <a:pt x="201" y="71"/>
                  </a:lnTo>
                  <a:lnTo>
                    <a:pt x="166" y="87"/>
                  </a:lnTo>
                  <a:lnTo>
                    <a:pt x="136" y="110"/>
                  </a:lnTo>
                  <a:lnTo>
                    <a:pt x="108" y="136"/>
                  </a:lnTo>
                  <a:lnTo>
                    <a:pt x="87" y="167"/>
                  </a:lnTo>
                  <a:lnTo>
                    <a:pt x="71" y="201"/>
                  </a:lnTo>
                  <a:lnTo>
                    <a:pt x="61" y="239"/>
                  </a:lnTo>
                  <a:lnTo>
                    <a:pt x="57" y="279"/>
                  </a:lnTo>
                  <a:lnTo>
                    <a:pt x="61" y="319"/>
                  </a:lnTo>
                  <a:lnTo>
                    <a:pt x="71" y="356"/>
                  </a:lnTo>
                  <a:lnTo>
                    <a:pt x="87" y="391"/>
                  </a:lnTo>
                  <a:lnTo>
                    <a:pt x="108" y="421"/>
                  </a:lnTo>
                  <a:lnTo>
                    <a:pt x="136" y="449"/>
                  </a:lnTo>
                  <a:lnTo>
                    <a:pt x="166" y="470"/>
                  </a:lnTo>
                  <a:lnTo>
                    <a:pt x="201" y="486"/>
                  </a:lnTo>
                  <a:lnTo>
                    <a:pt x="238" y="496"/>
                  </a:lnTo>
                  <a:lnTo>
                    <a:pt x="278" y="500"/>
                  </a:lnTo>
                  <a:lnTo>
                    <a:pt x="318" y="496"/>
                  </a:lnTo>
                  <a:lnTo>
                    <a:pt x="355" y="486"/>
                  </a:lnTo>
                  <a:lnTo>
                    <a:pt x="390" y="470"/>
                  </a:lnTo>
                  <a:lnTo>
                    <a:pt x="421" y="449"/>
                  </a:lnTo>
                  <a:lnTo>
                    <a:pt x="448" y="421"/>
                  </a:lnTo>
                  <a:lnTo>
                    <a:pt x="470" y="391"/>
                  </a:lnTo>
                  <a:lnTo>
                    <a:pt x="487" y="356"/>
                  </a:lnTo>
                  <a:lnTo>
                    <a:pt x="497" y="319"/>
                  </a:lnTo>
                  <a:lnTo>
                    <a:pt x="500" y="279"/>
                  </a:lnTo>
                  <a:lnTo>
                    <a:pt x="497" y="239"/>
                  </a:lnTo>
                  <a:lnTo>
                    <a:pt x="487" y="201"/>
                  </a:lnTo>
                  <a:lnTo>
                    <a:pt x="470" y="167"/>
                  </a:lnTo>
                  <a:lnTo>
                    <a:pt x="448" y="136"/>
                  </a:lnTo>
                  <a:lnTo>
                    <a:pt x="421" y="110"/>
                  </a:lnTo>
                  <a:lnTo>
                    <a:pt x="390" y="87"/>
                  </a:lnTo>
                  <a:lnTo>
                    <a:pt x="355" y="71"/>
                  </a:lnTo>
                  <a:lnTo>
                    <a:pt x="318" y="61"/>
                  </a:lnTo>
                  <a:lnTo>
                    <a:pt x="278" y="57"/>
                  </a:lnTo>
                  <a:close/>
                  <a:moveTo>
                    <a:pt x="278" y="0"/>
                  </a:moveTo>
                  <a:lnTo>
                    <a:pt x="323" y="4"/>
                  </a:lnTo>
                  <a:lnTo>
                    <a:pt x="366" y="14"/>
                  </a:lnTo>
                  <a:lnTo>
                    <a:pt x="406" y="32"/>
                  </a:lnTo>
                  <a:lnTo>
                    <a:pt x="443" y="54"/>
                  </a:lnTo>
                  <a:lnTo>
                    <a:pt x="475" y="82"/>
                  </a:lnTo>
                  <a:lnTo>
                    <a:pt x="503" y="115"/>
                  </a:lnTo>
                  <a:lnTo>
                    <a:pt x="525" y="151"/>
                  </a:lnTo>
                  <a:lnTo>
                    <a:pt x="543" y="191"/>
                  </a:lnTo>
                  <a:lnTo>
                    <a:pt x="553" y="234"/>
                  </a:lnTo>
                  <a:lnTo>
                    <a:pt x="557" y="279"/>
                  </a:lnTo>
                  <a:lnTo>
                    <a:pt x="553" y="324"/>
                  </a:lnTo>
                  <a:lnTo>
                    <a:pt x="543" y="367"/>
                  </a:lnTo>
                  <a:lnTo>
                    <a:pt x="525" y="407"/>
                  </a:lnTo>
                  <a:lnTo>
                    <a:pt x="503" y="442"/>
                  </a:lnTo>
                  <a:lnTo>
                    <a:pt x="475" y="475"/>
                  </a:lnTo>
                  <a:lnTo>
                    <a:pt x="443" y="503"/>
                  </a:lnTo>
                  <a:lnTo>
                    <a:pt x="406" y="525"/>
                  </a:lnTo>
                  <a:lnTo>
                    <a:pt x="366" y="543"/>
                  </a:lnTo>
                  <a:lnTo>
                    <a:pt x="323" y="553"/>
                  </a:lnTo>
                  <a:lnTo>
                    <a:pt x="278" y="557"/>
                  </a:lnTo>
                  <a:lnTo>
                    <a:pt x="233" y="553"/>
                  </a:lnTo>
                  <a:lnTo>
                    <a:pt x="190" y="543"/>
                  </a:lnTo>
                  <a:lnTo>
                    <a:pt x="150" y="525"/>
                  </a:lnTo>
                  <a:lnTo>
                    <a:pt x="115" y="503"/>
                  </a:lnTo>
                  <a:lnTo>
                    <a:pt x="82" y="475"/>
                  </a:lnTo>
                  <a:lnTo>
                    <a:pt x="54" y="442"/>
                  </a:lnTo>
                  <a:lnTo>
                    <a:pt x="32" y="407"/>
                  </a:lnTo>
                  <a:lnTo>
                    <a:pt x="14" y="367"/>
                  </a:lnTo>
                  <a:lnTo>
                    <a:pt x="4" y="324"/>
                  </a:lnTo>
                  <a:lnTo>
                    <a:pt x="0" y="279"/>
                  </a:lnTo>
                  <a:lnTo>
                    <a:pt x="4" y="234"/>
                  </a:lnTo>
                  <a:lnTo>
                    <a:pt x="14" y="191"/>
                  </a:lnTo>
                  <a:lnTo>
                    <a:pt x="32" y="151"/>
                  </a:lnTo>
                  <a:lnTo>
                    <a:pt x="54" y="115"/>
                  </a:lnTo>
                  <a:lnTo>
                    <a:pt x="82" y="82"/>
                  </a:lnTo>
                  <a:lnTo>
                    <a:pt x="115" y="54"/>
                  </a:lnTo>
                  <a:lnTo>
                    <a:pt x="150" y="32"/>
                  </a:lnTo>
                  <a:lnTo>
                    <a:pt x="190" y="14"/>
                  </a:lnTo>
                  <a:lnTo>
                    <a:pt x="233" y="4"/>
                  </a:lnTo>
                  <a:lnTo>
                    <a:pt x="27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1" name="Freeform 24"/>
            <p:cNvSpPr>
              <a:spLocks/>
            </p:cNvSpPr>
            <p:nvPr/>
          </p:nvSpPr>
          <p:spPr bwMode="auto">
            <a:xfrm>
              <a:off x="4337766" y="3209076"/>
              <a:ext cx="128474" cy="64237"/>
            </a:xfrm>
            <a:custGeom>
              <a:avLst/>
              <a:gdLst/>
              <a:ahLst/>
              <a:cxnLst>
                <a:cxn ang="0">
                  <a:pos x="59" y="0"/>
                </a:cxn>
                <a:cxn ang="0">
                  <a:pos x="118" y="59"/>
                </a:cxn>
                <a:cxn ang="0">
                  <a:pos x="0" y="59"/>
                </a:cxn>
                <a:cxn ang="0">
                  <a:pos x="59" y="0"/>
                </a:cxn>
              </a:cxnLst>
              <a:rect l="0" t="0" r="r" b="b"/>
              <a:pathLst>
                <a:path w="118" h="59">
                  <a:moveTo>
                    <a:pt x="59" y="0"/>
                  </a:moveTo>
                  <a:lnTo>
                    <a:pt x="118"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10000"/>
          </a:schemeClr>
        </a:solidFill>
        <a:effectLst/>
      </p:bgPr>
    </p:bg>
    <p:spTree>
      <p:nvGrpSpPr>
        <p:cNvPr id="1" name=""/>
        <p:cNvGrpSpPr/>
        <p:nvPr/>
      </p:nvGrpSpPr>
      <p:grpSpPr>
        <a:xfrm>
          <a:off x="0" y="0"/>
          <a:ext cx="0" cy="0"/>
          <a:chOff x="0" y="0"/>
          <a:chExt cx="0" cy="0"/>
        </a:xfrm>
      </p:grpSpPr>
      <p:pic>
        <p:nvPicPr>
          <p:cNvPr id="108" name="Picture 107"/>
          <p:cNvPicPr/>
          <p:nvPr/>
        </p:nvPicPr>
        <p:blipFill>
          <a:blip r:embed="rId2" cstate="print">
            <a:alphaModFix/>
          </a:blip>
          <a:srcRect/>
          <a:stretch>
            <a:fillRect/>
          </a:stretch>
        </p:blipFill>
        <p:spPr bwMode="auto">
          <a:xfrm rot="10800000">
            <a:off x="179512" y="494318"/>
            <a:ext cx="4392488" cy="2052368"/>
          </a:xfrm>
          <a:prstGeom prst="rect">
            <a:avLst/>
          </a:prstGeom>
          <a:solidFill>
            <a:srgbClr val="E9E9E9"/>
          </a:solidFill>
          <a:ln w="9525">
            <a:noFill/>
            <a:miter lim="800000"/>
            <a:headEnd/>
            <a:tailEnd/>
          </a:ln>
        </p:spPr>
      </p:pic>
      <p:pic>
        <p:nvPicPr>
          <p:cNvPr id="107" name="Picture 106"/>
          <p:cNvPicPr/>
          <p:nvPr/>
        </p:nvPicPr>
        <p:blipFill>
          <a:blip r:embed="rId3" cstate="print"/>
          <a:srcRect/>
          <a:stretch>
            <a:fillRect/>
          </a:stretch>
        </p:blipFill>
        <p:spPr bwMode="auto">
          <a:xfrm>
            <a:off x="177344" y="2571750"/>
            <a:ext cx="4394656" cy="2571750"/>
          </a:xfrm>
          <a:prstGeom prst="rect">
            <a:avLst/>
          </a:prstGeom>
          <a:solidFill>
            <a:srgbClr val="E5E5E5">
              <a:alpha val="77764"/>
            </a:srgbClr>
          </a:solidFill>
          <a:ln w="9525">
            <a:noFill/>
            <a:miter lim="800000"/>
            <a:headEnd/>
            <a:tailEnd/>
          </a:ln>
        </p:spPr>
      </p:pic>
      <p:sp>
        <p:nvSpPr>
          <p:cNvPr id="8" name="TextBox 7"/>
          <p:cNvSpPr txBox="1"/>
          <p:nvPr/>
        </p:nvSpPr>
        <p:spPr>
          <a:xfrm>
            <a:off x="4596760" y="874038"/>
            <a:ext cx="4439736" cy="1477328"/>
          </a:xfrm>
          <a:prstGeom prst="rect">
            <a:avLst/>
          </a:prstGeom>
          <a:noFill/>
        </p:spPr>
        <p:txBody>
          <a:bodyPr wrap="square" rtlCol="0">
            <a:spAutoFit/>
          </a:bodyPr>
          <a:lstStyle/>
          <a:p>
            <a:r>
              <a:rPr lang="en-US" dirty="0">
                <a:solidFill>
                  <a:schemeClr val="tx1">
                    <a:lumMod val="85000"/>
                    <a:lumOff val="15000"/>
                  </a:schemeClr>
                </a:solidFill>
                <a:latin typeface="Lato-Bold"/>
              </a:rPr>
              <a:t>The top surface grating provides superior slip resistant footing in most environments including wet or oily conditions and is the standard surface for most molded gratings</a:t>
            </a:r>
          </a:p>
        </p:txBody>
      </p:sp>
      <p:graphicFrame>
        <p:nvGraphicFramePr>
          <p:cNvPr id="49" name="Table 48"/>
          <p:cNvGraphicFramePr>
            <a:graphicFrameLocks noGrp="1"/>
          </p:cNvGraphicFramePr>
          <p:nvPr>
            <p:extLst>
              <p:ext uri="{D42A27DB-BD31-4B8C-83A1-F6EECF244321}">
                <p14:modId xmlns:p14="http://schemas.microsoft.com/office/powerpoint/2010/main" val="3381013499"/>
              </p:ext>
            </p:extLst>
          </p:nvPr>
        </p:nvGraphicFramePr>
        <p:xfrm>
          <a:off x="179512" y="123478"/>
          <a:ext cx="8784976" cy="37084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0840">
                <a:tc>
                  <a:txBody>
                    <a:bodyPr/>
                    <a:lstStyle/>
                    <a:p>
                      <a:r>
                        <a:rPr lang="en-US" sz="1800" b="1" dirty="0">
                          <a:solidFill>
                            <a:srgbClr val="92D050"/>
                          </a:solidFill>
                          <a:latin typeface="Lato-Bold"/>
                        </a:rPr>
                        <a:t>PRODUCTS</a:t>
                      </a:r>
                      <a:endParaRPr lang="en-US" dirty="0">
                        <a:solidFill>
                          <a:srgbClr val="92D050"/>
                        </a:solidFill>
                        <a:latin typeface="Lato-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lang="en-US" sz="1800" b="1" kern="1200" baseline="0" dirty="0">
                          <a:solidFill>
                            <a:schemeClr val="tx1"/>
                          </a:solidFill>
                          <a:latin typeface="Lato-Bold"/>
                          <a:ea typeface="+mn-ea"/>
                          <a:cs typeface="+mn-cs"/>
                        </a:rPr>
                        <a:t>Types of Dudhani GRATINGS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2" name="Group 68"/>
          <p:cNvGrpSpPr/>
          <p:nvPr/>
        </p:nvGrpSpPr>
        <p:grpSpPr>
          <a:xfrm>
            <a:off x="7612889" y="4734270"/>
            <a:ext cx="1351599" cy="285752"/>
            <a:chOff x="3670353" y="3209076"/>
            <a:chExt cx="4500951" cy="951581"/>
          </a:xfrm>
        </p:grpSpPr>
        <p:sp>
          <p:nvSpPr>
            <p:cNvPr id="70" name="Rectangle 7"/>
            <p:cNvSpPr>
              <a:spLocks noChangeArrowheads="1"/>
            </p:cNvSpPr>
            <p:nvPr/>
          </p:nvSpPr>
          <p:spPr bwMode="auto">
            <a:xfrm>
              <a:off x="6489164" y="3666357"/>
              <a:ext cx="71858" cy="311387"/>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1" name="Rectangle 8"/>
            <p:cNvSpPr>
              <a:spLocks noChangeArrowheads="1"/>
            </p:cNvSpPr>
            <p:nvPr/>
          </p:nvSpPr>
          <p:spPr bwMode="auto">
            <a:xfrm>
              <a:off x="6032971" y="3210165"/>
              <a:ext cx="72948" cy="767579"/>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2" name="Freeform 9"/>
            <p:cNvSpPr>
              <a:spLocks/>
            </p:cNvSpPr>
            <p:nvPr/>
          </p:nvSpPr>
          <p:spPr bwMode="auto">
            <a:xfrm>
              <a:off x="4707946" y="3410498"/>
              <a:ext cx="496476" cy="580312"/>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59" y="471"/>
                </a:cxn>
                <a:cxn ang="0">
                  <a:pos x="288" y="462"/>
                </a:cxn>
                <a:cxn ang="0">
                  <a:pos x="314" y="449"/>
                </a:cxn>
                <a:cxn ang="0">
                  <a:pos x="337" y="430"/>
                </a:cxn>
                <a:cxn ang="0">
                  <a:pos x="358" y="407"/>
                </a:cxn>
                <a:cxn ang="0">
                  <a:pos x="372" y="383"/>
                </a:cxn>
                <a:cxn ang="0">
                  <a:pos x="381" y="354"/>
                </a:cxn>
                <a:cxn ang="0">
                  <a:pos x="387" y="322"/>
                </a:cxn>
                <a:cxn ang="0">
                  <a:pos x="390" y="287"/>
                </a:cxn>
                <a:cxn ang="0">
                  <a:pos x="390" y="0"/>
                </a:cxn>
                <a:cxn ang="0">
                  <a:pos x="456" y="0"/>
                </a:cxn>
                <a:cxn ang="0">
                  <a:pos x="456" y="521"/>
                </a:cxn>
                <a:cxn ang="0">
                  <a:pos x="392" y="521"/>
                </a:cxn>
                <a:cxn ang="0">
                  <a:pos x="392" y="440"/>
                </a:cxn>
                <a:cxn ang="0">
                  <a:pos x="373" y="468"/>
                </a:cxn>
                <a:cxn ang="0">
                  <a:pos x="351" y="492"/>
                </a:cxn>
                <a:cxn ang="0">
                  <a:pos x="323" y="510"/>
                </a:cxn>
                <a:cxn ang="0">
                  <a:pos x="292" y="523"/>
                </a:cxn>
                <a:cxn ang="0">
                  <a:pos x="257" y="531"/>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456" h="533">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59" y="471"/>
                  </a:lnTo>
                  <a:lnTo>
                    <a:pt x="288" y="462"/>
                  </a:lnTo>
                  <a:lnTo>
                    <a:pt x="314" y="449"/>
                  </a:lnTo>
                  <a:lnTo>
                    <a:pt x="337" y="430"/>
                  </a:lnTo>
                  <a:lnTo>
                    <a:pt x="358" y="407"/>
                  </a:lnTo>
                  <a:lnTo>
                    <a:pt x="372" y="383"/>
                  </a:lnTo>
                  <a:lnTo>
                    <a:pt x="381" y="354"/>
                  </a:lnTo>
                  <a:lnTo>
                    <a:pt x="387" y="322"/>
                  </a:lnTo>
                  <a:lnTo>
                    <a:pt x="390" y="287"/>
                  </a:lnTo>
                  <a:lnTo>
                    <a:pt x="390" y="0"/>
                  </a:lnTo>
                  <a:lnTo>
                    <a:pt x="456" y="0"/>
                  </a:lnTo>
                  <a:lnTo>
                    <a:pt x="456" y="521"/>
                  </a:lnTo>
                  <a:lnTo>
                    <a:pt x="392" y="521"/>
                  </a:lnTo>
                  <a:lnTo>
                    <a:pt x="392" y="440"/>
                  </a:lnTo>
                  <a:lnTo>
                    <a:pt x="373" y="468"/>
                  </a:lnTo>
                  <a:lnTo>
                    <a:pt x="351" y="492"/>
                  </a:lnTo>
                  <a:lnTo>
                    <a:pt x="323" y="510"/>
                  </a:lnTo>
                  <a:lnTo>
                    <a:pt x="292" y="523"/>
                  </a:lnTo>
                  <a:lnTo>
                    <a:pt x="257" y="531"/>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3" name="Freeform 10"/>
            <p:cNvSpPr>
              <a:spLocks noEditPoints="1"/>
            </p:cNvSpPr>
            <p:nvPr/>
          </p:nvSpPr>
          <p:spPr bwMode="auto">
            <a:xfrm>
              <a:off x="5319831" y="3210165"/>
              <a:ext cx="597732" cy="780644"/>
            </a:xfrm>
            <a:custGeom>
              <a:avLst/>
              <a:gdLst/>
              <a:ahLst/>
              <a:cxnLst>
                <a:cxn ang="0">
                  <a:pos x="241" y="234"/>
                </a:cxn>
                <a:cxn ang="0">
                  <a:pos x="181" y="254"/>
                </a:cxn>
                <a:cxn ang="0">
                  <a:pos x="128" y="293"/>
                </a:cxn>
                <a:cxn ang="0">
                  <a:pos x="88" y="347"/>
                </a:cxn>
                <a:cxn ang="0">
                  <a:pos x="69" y="408"/>
                </a:cxn>
                <a:cxn ang="0">
                  <a:pos x="69" y="476"/>
                </a:cxn>
                <a:cxn ang="0">
                  <a:pos x="88" y="539"/>
                </a:cxn>
                <a:cxn ang="0">
                  <a:pos x="127" y="594"/>
                </a:cxn>
                <a:cxn ang="0">
                  <a:pos x="181" y="635"/>
                </a:cxn>
                <a:cxn ang="0">
                  <a:pos x="241" y="655"/>
                </a:cxn>
                <a:cxn ang="0">
                  <a:pos x="309" y="655"/>
                </a:cxn>
                <a:cxn ang="0">
                  <a:pos x="369" y="635"/>
                </a:cxn>
                <a:cxn ang="0">
                  <a:pos x="422" y="594"/>
                </a:cxn>
                <a:cxn ang="0">
                  <a:pos x="461" y="540"/>
                </a:cxn>
                <a:cxn ang="0">
                  <a:pos x="480" y="476"/>
                </a:cxn>
                <a:cxn ang="0">
                  <a:pos x="480" y="407"/>
                </a:cxn>
                <a:cxn ang="0">
                  <a:pos x="461" y="346"/>
                </a:cxn>
                <a:cxn ang="0">
                  <a:pos x="422" y="293"/>
                </a:cxn>
                <a:cxn ang="0">
                  <a:pos x="368" y="253"/>
                </a:cxn>
                <a:cxn ang="0">
                  <a:pos x="308" y="234"/>
                </a:cxn>
                <a:cxn ang="0">
                  <a:pos x="482" y="0"/>
                </a:cxn>
                <a:cxn ang="0">
                  <a:pos x="549" y="705"/>
                </a:cxn>
                <a:cxn ang="0">
                  <a:pos x="486" y="611"/>
                </a:cxn>
                <a:cxn ang="0">
                  <a:pos x="434" y="667"/>
                </a:cxn>
                <a:cxn ang="0">
                  <a:pos x="378" y="700"/>
                </a:cxn>
                <a:cxn ang="0">
                  <a:pos x="315" y="715"/>
                </a:cxn>
                <a:cxn ang="0">
                  <a:pos x="235" y="714"/>
                </a:cxn>
                <a:cxn ang="0">
                  <a:pos x="152" y="689"/>
                </a:cxn>
                <a:cxn ang="0">
                  <a:pos x="81" y="638"/>
                </a:cxn>
                <a:cxn ang="0">
                  <a:pos x="30" y="569"/>
                </a:cxn>
                <a:cxn ang="0">
                  <a:pos x="4" y="488"/>
                </a:cxn>
                <a:cxn ang="0">
                  <a:pos x="4" y="398"/>
                </a:cxn>
                <a:cxn ang="0">
                  <a:pos x="30" y="319"/>
                </a:cxn>
                <a:cxn ang="0">
                  <a:pos x="81" y="250"/>
                </a:cxn>
                <a:cxn ang="0">
                  <a:pos x="152" y="200"/>
                </a:cxn>
                <a:cxn ang="0">
                  <a:pos x="235" y="175"/>
                </a:cxn>
                <a:cxn ang="0">
                  <a:pos x="321" y="174"/>
                </a:cxn>
                <a:cxn ang="0">
                  <a:pos x="393" y="195"/>
                </a:cxn>
                <a:cxn ang="0">
                  <a:pos x="455" y="238"/>
                </a:cxn>
                <a:cxn ang="0">
                  <a:pos x="482" y="0"/>
                </a:cxn>
              </a:cxnLst>
              <a:rect l="0" t="0" r="r" b="b"/>
              <a:pathLst>
                <a:path w="549" h="717">
                  <a:moveTo>
                    <a:pt x="274" y="231"/>
                  </a:moveTo>
                  <a:lnTo>
                    <a:pt x="241" y="234"/>
                  </a:lnTo>
                  <a:lnTo>
                    <a:pt x="210" y="241"/>
                  </a:lnTo>
                  <a:lnTo>
                    <a:pt x="181" y="254"/>
                  </a:lnTo>
                  <a:lnTo>
                    <a:pt x="153" y="272"/>
                  </a:lnTo>
                  <a:lnTo>
                    <a:pt x="128" y="293"/>
                  </a:lnTo>
                  <a:lnTo>
                    <a:pt x="105" y="319"/>
                  </a:lnTo>
                  <a:lnTo>
                    <a:pt x="88" y="347"/>
                  </a:lnTo>
                  <a:lnTo>
                    <a:pt x="76" y="377"/>
                  </a:lnTo>
                  <a:lnTo>
                    <a:pt x="69" y="408"/>
                  </a:lnTo>
                  <a:lnTo>
                    <a:pt x="66" y="441"/>
                  </a:lnTo>
                  <a:lnTo>
                    <a:pt x="69" y="476"/>
                  </a:lnTo>
                  <a:lnTo>
                    <a:pt x="76" y="509"/>
                  </a:lnTo>
                  <a:lnTo>
                    <a:pt x="88" y="539"/>
                  </a:lnTo>
                  <a:lnTo>
                    <a:pt x="105" y="568"/>
                  </a:lnTo>
                  <a:lnTo>
                    <a:pt x="127" y="594"/>
                  </a:lnTo>
                  <a:lnTo>
                    <a:pt x="153" y="617"/>
                  </a:lnTo>
                  <a:lnTo>
                    <a:pt x="181" y="635"/>
                  </a:lnTo>
                  <a:lnTo>
                    <a:pt x="210" y="647"/>
                  </a:lnTo>
                  <a:lnTo>
                    <a:pt x="241" y="655"/>
                  </a:lnTo>
                  <a:lnTo>
                    <a:pt x="275" y="657"/>
                  </a:lnTo>
                  <a:lnTo>
                    <a:pt x="309" y="655"/>
                  </a:lnTo>
                  <a:lnTo>
                    <a:pt x="340" y="647"/>
                  </a:lnTo>
                  <a:lnTo>
                    <a:pt x="369" y="635"/>
                  </a:lnTo>
                  <a:lnTo>
                    <a:pt x="397" y="617"/>
                  </a:lnTo>
                  <a:lnTo>
                    <a:pt x="422" y="594"/>
                  </a:lnTo>
                  <a:lnTo>
                    <a:pt x="443" y="568"/>
                  </a:lnTo>
                  <a:lnTo>
                    <a:pt x="461" y="540"/>
                  </a:lnTo>
                  <a:lnTo>
                    <a:pt x="472" y="509"/>
                  </a:lnTo>
                  <a:lnTo>
                    <a:pt x="480" y="476"/>
                  </a:lnTo>
                  <a:lnTo>
                    <a:pt x="482" y="441"/>
                  </a:lnTo>
                  <a:lnTo>
                    <a:pt x="480" y="407"/>
                  </a:lnTo>
                  <a:lnTo>
                    <a:pt x="472" y="376"/>
                  </a:lnTo>
                  <a:lnTo>
                    <a:pt x="461" y="346"/>
                  </a:lnTo>
                  <a:lnTo>
                    <a:pt x="443" y="318"/>
                  </a:lnTo>
                  <a:lnTo>
                    <a:pt x="422" y="293"/>
                  </a:lnTo>
                  <a:lnTo>
                    <a:pt x="395" y="270"/>
                  </a:lnTo>
                  <a:lnTo>
                    <a:pt x="368" y="253"/>
                  </a:lnTo>
                  <a:lnTo>
                    <a:pt x="339" y="241"/>
                  </a:lnTo>
                  <a:lnTo>
                    <a:pt x="308" y="234"/>
                  </a:lnTo>
                  <a:lnTo>
                    <a:pt x="274" y="231"/>
                  </a:lnTo>
                  <a:close/>
                  <a:moveTo>
                    <a:pt x="482" y="0"/>
                  </a:moveTo>
                  <a:lnTo>
                    <a:pt x="549" y="0"/>
                  </a:lnTo>
                  <a:lnTo>
                    <a:pt x="549" y="705"/>
                  </a:lnTo>
                  <a:lnTo>
                    <a:pt x="486" y="705"/>
                  </a:lnTo>
                  <a:lnTo>
                    <a:pt x="486" y="611"/>
                  </a:lnTo>
                  <a:lnTo>
                    <a:pt x="461" y="642"/>
                  </a:lnTo>
                  <a:lnTo>
                    <a:pt x="434" y="667"/>
                  </a:lnTo>
                  <a:lnTo>
                    <a:pt x="407" y="686"/>
                  </a:lnTo>
                  <a:lnTo>
                    <a:pt x="378" y="700"/>
                  </a:lnTo>
                  <a:lnTo>
                    <a:pt x="348" y="710"/>
                  </a:lnTo>
                  <a:lnTo>
                    <a:pt x="315" y="715"/>
                  </a:lnTo>
                  <a:lnTo>
                    <a:pt x="281" y="717"/>
                  </a:lnTo>
                  <a:lnTo>
                    <a:pt x="235" y="714"/>
                  </a:lnTo>
                  <a:lnTo>
                    <a:pt x="192" y="705"/>
                  </a:lnTo>
                  <a:lnTo>
                    <a:pt x="152" y="689"/>
                  </a:lnTo>
                  <a:lnTo>
                    <a:pt x="115" y="667"/>
                  </a:lnTo>
                  <a:lnTo>
                    <a:pt x="81" y="638"/>
                  </a:lnTo>
                  <a:lnTo>
                    <a:pt x="53" y="606"/>
                  </a:lnTo>
                  <a:lnTo>
                    <a:pt x="30" y="569"/>
                  </a:lnTo>
                  <a:lnTo>
                    <a:pt x="12" y="530"/>
                  </a:lnTo>
                  <a:lnTo>
                    <a:pt x="4" y="488"/>
                  </a:lnTo>
                  <a:lnTo>
                    <a:pt x="0" y="442"/>
                  </a:lnTo>
                  <a:lnTo>
                    <a:pt x="4" y="398"/>
                  </a:lnTo>
                  <a:lnTo>
                    <a:pt x="12" y="357"/>
                  </a:lnTo>
                  <a:lnTo>
                    <a:pt x="30" y="319"/>
                  </a:lnTo>
                  <a:lnTo>
                    <a:pt x="53" y="283"/>
                  </a:lnTo>
                  <a:lnTo>
                    <a:pt x="81" y="250"/>
                  </a:lnTo>
                  <a:lnTo>
                    <a:pt x="115" y="221"/>
                  </a:lnTo>
                  <a:lnTo>
                    <a:pt x="152" y="200"/>
                  </a:lnTo>
                  <a:lnTo>
                    <a:pt x="192" y="184"/>
                  </a:lnTo>
                  <a:lnTo>
                    <a:pt x="235" y="175"/>
                  </a:lnTo>
                  <a:lnTo>
                    <a:pt x="281" y="171"/>
                  </a:lnTo>
                  <a:lnTo>
                    <a:pt x="321" y="174"/>
                  </a:lnTo>
                  <a:lnTo>
                    <a:pt x="358" y="181"/>
                  </a:lnTo>
                  <a:lnTo>
                    <a:pt x="393" y="195"/>
                  </a:lnTo>
                  <a:lnTo>
                    <a:pt x="424" y="214"/>
                  </a:lnTo>
                  <a:lnTo>
                    <a:pt x="455" y="238"/>
                  </a:lnTo>
                  <a:lnTo>
                    <a:pt x="482" y="267"/>
                  </a:lnTo>
                  <a:lnTo>
                    <a:pt x="48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4" name="Freeform 11"/>
            <p:cNvSpPr>
              <a:spLocks noEditPoints="1"/>
            </p:cNvSpPr>
            <p:nvPr/>
          </p:nvSpPr>
          <p:spPr bwMode="auto">
            <a:xfrm>
              <a:off x="6677520" y="3396343"/>
              <a:ext cx="599909" cy="594465"/>
            </a:xfrm>
            <a:custGeom>
              <a:avLst/>
              <a:gdLst/>
              <a:ahLst/>
              <a:cxnLst>
                <a:cxn ang="0">
                  <a:pos x="245" y="63"/>
                </a:cxn>
                <a:cxn ang="0">
                  <a:pos x="183" y="83"/>
                </a:cxn>
                <a:cxn ang="0">
                  <a:pos x="131" y="123"/>
                </a:cxn>
                <a:cxn ang="0">
                  <a:pos x="89" y="176"/>
                </a:cxn>
                <a:cxn ang="0">
                  <a:pos x="69" y="237"/>
                </a:cxn>
                <a:cxn ang="0">
                  <a:pos x="69" y="304"/>
                </a:cxn>
                <a:cxn ang="0">
                  <a:pos x="89" y="368"/>
                </a:cxn>
                <a:cxn ang="0">
                  <a:pos x="129" y="423"/>
                </a:cxn>
                <a:cxn ang="0">
                  <a:pos x="183" y="464"/>
                </a:cxn>
                <a:cxn ang="0">
                  <a:pos x="246" y="484"/>
                </a:cxn>
                <a:cxn ang="0">
                  <a:pos x="313" y="484"/>
                </a:cxn>
                <a:cxn ang="0">
                  <a:pos x="372" y="464"/>
                </a:cxn>
                <a:cxn ang="0">
                  <a:pos x="423" y="423"/>
                </a:cxn>
                <a:cxn ang="0">
                  <a:pos x="464" y="371"/>
                </a:cxn>
                <a:cxn ang="0">
                  <a:pos x="482" y="310"/>
                </a:cxn>
                <a:cxn ang="0">
                  <a:pos x="482" y="242"/>
                </a:cxn>
                <a:cxn ang="0">
                  <a:pos x="464" y="177"/>
                </a:cxn>
                <a:cxn ang="0">
                  <a:pos x="426" y="123"/>
                </a:cxn>
                <a:cxn ang="0">
                  <a:pos x="374" y="83"/>
                </a:cxn>
                <a:cxn ang="0">
                  <a:pos x="312" y="63"/>
                </a:cxn>
                <a:cxn ang="0">
                  <a:pos x="280" y="0"/>
                </a:cxn>
                <a:cxn ang="0">
                  <a:pos x="361" y="11"/>
                </a:cxn>
                <a:cxn ang="0">
                  <a:pos x="430" y="47"/>
                </a:cxn>
                <a:cxn ang="0">
                  <a:pos x="485" y="104"/>
                </a:cxn>
                <a:cxn ang="0">
                  <a:pos x="551" y="13"/>
                </a:cxn>
                <a:cxn ang="0">
                  <a:pos x="485" y="534"/>
                </a:cxn>
                <a:cxn ang="0">
                  <a:pos x="459" y="475"/>
                </a:cxn>
                <a:cxn ang="0">
                  <a:pos x="397" y="520"/>
                </a:cxn>
                <a:cxn ang="0">
                  <a:pos x="323" y="544"/>
                </a:cxn>
                <a:cxn ang="0">
                  <a:pos x="237" y="543"/>
                </a:cxn>
                <a:cxn ang="0">
                  <a:pos x="155" y="518"/>
                </a:cxn>
                <a:cxn ang="0">
                  <a:pos x="83" y="467"/>
                </a:cxn>
                <a:cxn ang="0">
                  <a:pos x="30" y="398"/>
                </a:cxn>
                <a:cxn ang="0">
                  <a:pos x="4" y="319"/>
                </a:cxn>
                <a:cxn ang="0">
                  <a:pos x="4" y="231"/>
                </a:cxn>
                <a:cxn ang="0">
                  <a:pos x="29" y="148"/>
                </a:cxn>
                <a:cxn ang="0">
                  <a:pos x="80" y="79"/>
                </a:cxn>
                <a:cxn ang="0">
                  <a:pos x="151" y="29"/>
                </a:cxn>
                <a:cxn ang="0">
                  <a:pos x="234" y="4"/>
                </a:cxn>
              </a:cxnLst>
              <a:rect l="0" t="0" r="r" b="b"/>
              <a:pathLst>
                <a:path w="551" h="546">
                  <a:moveTo>
                    <a:pt x="278" y="60"/>
                  </a:moveTo>
                  <a:lnTo>
                    <a:pt x="245" y="63"/>
                  </a:lnTo>
                  <a:lnTo>
                    <a:pt x="214" y="70"/>
                  </a:lnTo>
                  <a:lnTo>
                    <a:pt x="183" y="83"/>
                  </a:lnTo>
                  <a:lnTo>
                    <a:pt x="157" y="101"/>
                  </a:lnTo>
                  <a:lnTo>
                    <a:pt x="131" y="123"/>
                  </a:lnTo>
                  <a:lnTo>
                    <a:pt x="108" y="150"/>
                  </a:lnTo>
                  <a:lnTo>
                    <a:pt x="89" y="176"/>
                  </a:lnTo>
                  <a:lnTo>
                    <a:pt x="77" y="206"/>
                  </a:lnTo>
                  <a:lnTo>
                    <a:pt x="69" y="237"/>
                  </a:lnTo>
                  <a:lnTo>
                    <a:pt x="67" y="270"/>
                  </a:lnTo>
                  <a:lnTo>
                    <a:pt x="69" y="304"/>
                  </a:lnTo>
                  <a:lnTo>
                    <a:pt x="77" y="337"/>
                  </a:lnTo>
                  <a:lnTo>
                    <a:pt x="89" y="368"/>
                  </a:lnTo>
                  <a:lnTo>
                    <a:pt x="107" y="397"/>
                  </a:lnTo>
                  <a:lnTo>
                    <a:pt x="129" y="423"/>
                  </a:lnTo>
                  <a:lnTo>
                    <a:pt x="156" y="446"/>
                  </a:lnTo>
                  <a:lnTo>
                    <a:pt x="183" y="464"/>
                  </a:lnTo>
                  <a:lnTo>
                    <a:pt x="214" y="476"/>
                  </a:lnTo>
                  <a:lnTo>
                    <a:pt x="246" y="484"/>
                  </a:lnTo>
                  <a:lnTo>
                    <a:pt x="281" y="486"/>
                  </a:lnTo>
                  <a:lnTo>
                    <a:pt x="313" y="484"/>
                  </a:lnTo>
                  <a:lnTo>
                    <a:pt x="343" y="476"/>
                  </a:lnTo>
                  <a:lnTo>
                    <a:pt x="372" y="464"/>
                  </a:lnTo>
                  <a:lnTo>
                    <a:pt x="398" y="446"/>
                  </a:lnTo>
                  <a:lnTo>
                    <a:pt x="423" y="423"/>
                  </a:lnTo>
                  <a:lnTo>
                    <a:pt x="446" y="397"/>
                  </a:lnTo>
                  <a:lnTo>
                    <a:pt x="464" y="371"/>
                  </a:lnTo>
                  <a:lnTo>
                    <a:pt x="475" y="340"/>
                  </a:lnTo>
                  <a:lnTo>
                    <a:pt x="482" y="310"/>
                  </a:lnTo>
                  <a:lnTo>
                    <a:pt x="485" y="278"/>
                  </a:lnTo>
                  <a:lnTo>
                    <a:pt x="482" y="242"/>
                  </a:lnTo>
                  <a:lnTo>
                    <a:pt x="475" y="209"/>
                  </a:lnTo>
                  <a:lnTo>
                    <a:pt x="464" y="177"/>
                  </a:lnTo>
                  <a:lnTo>
                    <a:pt x="447" y="150"/>
                  </a:lnTo>
                  <a:lnTo>
                    <a:pt x="426" y="123"/>
                  </a:lnTo>
                  <a:lnTo>
                    <a:pt x="401" y="101"/>
                  </a:lnTo>
                  <a:lnTo>
                    <a:pt x="374" y="83"/>
                  </a:lnTo>
                  <a:lnTo>
                    <a:pt x="344" y="70"/>
                  </a:lnTo>
                  <a:lnTo>
                    <a:pt x="312" y="63"/>
                  </a:lnTo>
                  <a:lnTo>
                    <a:pt x="278" y="60"/>
                  </a:lnTo>
                  <a:close/>
                  <a:moveTo>
                    <a:pt x="280" y="0"/>
                  </a:moveTo>
                  <a:lnTo>
                    <a:pt x="322" y="3"/>
                  </a:lnTo>
                  <a:lnTo>
                    <a:pt x="361" y="11"/>
                  </a:lnTo>
                  <a:lnTo>
                    <a:pt x="397" y="26"/>
                  </a:lnTo>
                  <a:lnTo>
                    <a:pt x="430" y="47"/>
                  </a:lnTo>
                  <a:lnTo>
                    <a:pt x="459" y="73"/>
                  </a:lnTo>
                  <a:lnTo>
                    <a:pt x="485" y="104"/>
                  </a:lnTo>
                  <a:lnTo>
                    <a:pt x="485" y="13"/>
                  </a:lnTo>
                  <a:lnTo>
                    <a:pt x="551" y="13"/>
                  </a:lnTo>
                  <a:lnTo>
                    <a:pt x="551" y="534"/>
                  </a:lnTo>
                  <a:lnTo>
                    <a:pt x="485" y="534"/>
                  </a:lnTo>
                  <a:lnTo>
                    <a:pt x="485" y="443"/>
                  </a:lnTo>
                  <a:lnTo>
                    <a:pt x="459" y="475"/>
                  </a:lnTo>
                  <a:lnTo>
                    <a:pt x="428" y="500"/>
                  </a:lnTo>
                  <a:lnTo>
                    <a:pt x="397" y="520"/>
                  </a:lnTo>
                  <a:lnTo>
                    <a:pt x="362" y="535"/>
                  </a:lnTo>
                  <a:lnTo>
                    <a:pt x="323" y="544"/>
                  </a:lnTo>
                  <a:lnTo>
                    <a:pt x="283" y="546"/>
                  </a:lnTo>
                  <a:lnTo>
                    <a:pt x="237" y="543"/>
                  </a:lnTo>
                  <a:lnTo>
                    <a:pt x="195" y="534"/>
                  </a:lnTo>
                  <a:lnTo>
                    <a:pt x="155" y="518"/>
                  </a:lnTo>
                  <a:lnTo>
                    <a:pt x="117" y="496"/>
                  </a:lnTo>
                  <a:lnTo>
                    <a:pt x="83" y="467"/>
                  </a:lnTo>
                  <a:lnTo>
                    <a:pt x="53" y="435"/>
                  </a:lnTo>
                  <a:lnTo>
                    <a:pt x="30" y="398"/>
                  </a:lnTo>
                  <a:lnTo>
                    <a:pt x="14" y="361"/>
                  </a:lnTo>
                  <a:lnTo>
                    <a:pt x="4" y="319"/>
                  </a:lnTo>
                  <a:lnTo>
                    <a:pt x="0" y="276"/>
                  </a:lnTo>
                  <a:lnTo>
                    <a:pt x="4" y="231"/>
                  </a:lnTo>
                  <a:lnTo>
                    <a:pt x="13" y="188"/>
                  </a:lnTo>
                  <a:lnTo>
                    <a:pt x="29" y="148"/>
                  </a:lnTo>
                  <a:lnTo>
                    <a:pt x="52" y="112"/>
                  </a:lnTo>
                  <a:lnTo>
                    <a:pt x="80" y="79"/>
                  </a:lnTo>
                  <a:lnTo>
                    <a:pt x="114" y="50"/>
                  </a:lnTo>
                  <a:lnTo>
                    <a:pt x="151" y="29"/>
                  </a:lnTo>
                  <a:lnTo>
                    <a:pt x="191" y="13"/>
                  </a:lnTo>
                  <a:lnTo>
                    <a:pt x="234" y="4"/>
                  </a:lnTo>
                  <a:lnTo>
                    <a:pt x="28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12"/>
            <p:cNvSpPr>
              <a:spLocks/>
            </p:cNvSpPr>
            <p:nvPr/>
          </p:nvSpPr>
          <p:spPr bwMode="auto">
            <a:xfrm>
              <a:off x="7426590" y="3396343"/>
              <a:ext cx="499743" cy="581400"/>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534"/>
                </a:cxn>
                <a:cxn ang="0">
                  <a:pos x="392" y="534"/>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534"/>
                </a:cxn>
                <a:cxn ang="0">
                  <a:pos x="0" y="534"/>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59" h="534">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534"/>
                  </a:lnTo>
                  <a:lnTo>
                    <a:pt x="392" y="534"/>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534"/>
                  </a:lnTo>
                  <a:lnTo>
                    <a:pt x="0" y="534"/>
                  </a:lnTo>
                  <a:lnTo>
                    <a:pt x="0" y="13"/>
                  </a:lnTo>
                  <a:lnTo>
                    <a:pt x="67" y="13"/>
                  </a:lnTo>
                  <a:lnTo>
                    <a:pt x="67" y="80"/>
                  </a:lnTo>
                  <a:lnTo>
                    <a:pt x="93" y="55"/>
                  </a:lnTo>
                  <a:lnTo>
                    <a:pt x="118" y="34"/>
                  </a:lnTo>
                  <a:lnTo>
                    <a:pt x="144" y="19"/>
                  </a:lnTo>
                  <a:lnTo>
                    <a:pt x="170" y="9"/>
                  </a:lnTo>
                  <a:lnTo>
                    <a:pt x="198" y="3"/>
                  </a:lnTo>
                  <a:lnTo>
                    <a:pt x="228"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6" name="Freeform 13"/>
            <p:cNvSpPr>
              <a:spLocks noEditPoints="1"/>
            </p:cNvSpPr>
            <p:nvPr/>
          </p:nvSpPr>
          <p:spPr bwMode="auto">
            <a:xfrm>
              <a:off x="8072227" y="3267869"/>
              <a:ext cx="72948" cy="709874"/>
            </a:xfrm>
            <a:custGeom>
              <a:avLst/>
              <a:gdLst/>
              <a:ahLst/>
              <a:cxnLst>
                <a:cxn ang="0">
                  <a:pos x="0" y="131"/>
                </a:cxn>
                <a:cxn ang="0">
                  <a:pos x="67" y="131"/>
                </a:cxn>
                <a:cxn ang="0">
                  <a:pos x="67" y="652"/>
                </a:cxn>
                <a:cxn ang="0">
                  <a:pos x="0" y="652"/>
                </a:cxn>
                <a:cxn ang="0">
                  <a:pos x="0" y="131"/>
                </a:cxn>
                <a:cxn ang="0">
                  <a:pos x="0" y="0"/>
                </a:cxn>
                <a:cxn ang="0">
                  <a:pos x="67" y="0"/>
                </a:cxn>
                <a:cxn ang="0">
                  <a:pos x="67" y="67"/>
                </a:cxn>
                <a:cxn ang="0">
                  <a:pos x="0" y="67"/>
                </a:cxn>
                <a:cxn ang="0">
                  <a:pos x="0" y="0"/>
                </a:cxn>
              </a:cxnLst>
              <a:rect l="0" t="0" r="r" b="b"/>
              <a:pathLst>
                <a:path w="67" h="652">
                  <a:moveTo>
                    <a:pt x="0" y="131"/>
                  </a:moveTo>
                  <a:lnTo>
                    <a:pt x="67" y="131"/>
                  </a:lnTo>
                  <a:lnTo>
                    <a:pt x="67" y="652"/>
                  </a:lnTo>
                  <a:lnTo>
                    <a:pt x="0" y="652"/>
                  </a:lnTo>
                  <a:lnTo>
                    <a:pt x="0" y="131"/>
                  </a:lnTo>
                  <a:close/>
                  <a:moveTo>
                    <a:pt x="0" y="0"/>
                  </a:moveTo>
                  <a:lnTo>
                    <a:pt x="67" y="0"/>
                  </a:lnTo>
                  <a:lnTo>
                    <a:pt x="67" y="67"/>
                  </a:lnTo>
                  <a:lnTo>
                    <a:pt x="0" y="6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7" name="Freeform 14"/>
            <p:cNvSpPr>
              <a:spLocks/>
            </p:cNvSpPr>
            <p:nvPr/>
          </p:nvSpPr>
          <p:spPr bwMode="auto">
            <a:xfrm>
              <a:off x="5294789" y="3385456"/>
              <a:ext cx="1295629" cy="605353"/>
            </a:xfrm>
            <a:custGeom>
              <a:avLst/>
              <a:gdLst/>
              <a:ahLst/>
              <a:cxnLst>
                <a:cxn ang="0">
                  <a:pos x="928" y="4"/>
                </a:cxn>
                <a:cxn ang="0">
                  <a:pos x="1011" y="29"/>
                </a:cxn>
                <a:cxn ang="0">
                  <a:pos x="1083" y="79"/>
                </a:cxn>
                <a:cxn ang="0">
                  <a:pos x="1134" y="148"/>
                </a:cxn>
                <a:cxn ang="0">
                  <a:pos x="1160" y="227"/>
                </a:cxn>
                <a:cxn ang="0">
                  <a:pos x="1163" y="278"/>
                </a:cxn>
                <a:cxn ang="0">
                  <a:pos x="1131" y="337"/>
                </a:cxn>
                <a:cxn ang="0">
                  <a:pos x="1097" y="278"/>
                </a:cxn>
                <a:cxn ang="0">
                  <a:pos x="1094" y="236"/>
                </a:cxn>
                <a:cxn ang="0">
                  <a:pos x="1075" y="176"/>
                </a:cxn>
                <a:cxn ang="0">
                  <a:pos x="1035" y="122"/>
                </a:cxn>
                <a:cxn ang="0">
                  <a:pos x="982" y="82"/>
                </a:cxn>
                <a:cxn ang="0">
                  <a:pos x="922" y="63"/>
                </a:cxn>
                <a:cxn ang="0">
                  <a:pos x="862" y="62"/>
                </a:cxn>
                <a:cxn ang="0">
                  <a:pos x="810" y="75"/>
                </a:cxn>
                <a:cxn ang="0">
                  <a:pos x="764" y="102"/>
                </a:cxn>
                <a:cxn ang="0">
                  <a:pos x="729" y="136"/>
                </a:cxn>
                <a:cxn ang="0">
                  <a:pos x="699" y="180"/>
                </a:cxn>
                <a:cxn ang="0">
                  <a:pos x="678" y="215"/>
                </a:cxn>
                <a:cxn ang="0">
                  <a:pos x="652" y="259"/>
                </a:cxn>
                <a:cxn ang="0">
                  <a:pos x="621" y="306"/>
                </a:cxn>
                <a:cxn ang="0">
                  <a:pos x="593" y="350"/>
                </a:cxn>
                <a:cxn ang="0">
                  <a:pos x="573" y="378"/>
                </a:cxn>
                <a:cxn ang="0">
                  <a:pos x="521" y="441"/>
                </a:cxn>
                <a:cxn ang="0">
                  <a:pos x="470" y="494"/>
                </a:cxn>
                <a:cxn ang="0">
                  <a:pos x="430" y="524"/>
                </a:cxn>
                <a:cxn ang="0">
                  <a:pos x="371" y="548"/>
                </a:cxn>
                <a:cxn ang="0">
                  <a:pos x="304" y="556"/>
                </a:cxn>
                <a:cxn ang="0">
                  <a:pos x="215" y="544"/>
                </a:cxn>
                <a:cxn ang="0">
                  <a:pos x="138" y="505"/>
                </a:cxn>
                <a:cxn ang="0">
                  <a:pos x="76" y="443"/>
                </a:cxn>
                <a:cxn ang="0">
                  <a:pos x="35" y="369"/>
                </a:cxn>
                <a:cxn ang="0">
                  <a:pos x="23" y="284"/>
                </a:cxn>
                <a:cxn ang="0">
                  <a:pos x="59" y="225"/>
                </a:cxn>
                <a:cxn ang="0">
                  <a:pos x="89" y="284"/>
                </a:cxn>
                <a:cxn ang="0">
                  <a:pos x="99" y="349"/>
                </a:cxn>
                <a:cxn ang="0">
                  <a:pos x="128" y="406"/>
                </a:cxn>
                <a:cxn ang="0">
                  <a:pos x="176" y="455"/>
                </a:cxn>
                <a:cxn ang="0">
                  <a:pos x="233" y="486"/>
                </a:cxn>
                <a:cxn ang="0">
                  <a:pos x="298" y="496"/>
                </a:cxn>
                <a:cxn ang="0">
                  <a:pos x="363" y="486"/>
                </a:cxn>
                <a:cxn ang="0">
                  <a:pos x="421" y="455"/>
                </a:cxn>
                <a:cxn ang="0">
                  <a:pos x="431" y="446"/>
                </a:cxn>
                <a:cxn ang="0">
                  <a:pos x="478" y="398"/>
                </a:cxn>
                <a:cxn ang="0">
                  <a:pos x="524" y="342"/>
                </a:cxn>
                <a:cxn ang="0">
                  <a:pos x="540" y="318"/>
                </a:cxn>
                <a:cxn ang="0">
                  <a:pos x="579" y="260"/>
                </a:cxn>
                <a:cxn ang="0">
                  <a:pos x="609" y="211"/>
                </a:cxn>
                <a:cxn ang="0">
                  <a:pos x="635" y="168"/>
                </a:cxn>
                <a:cxn ang="0">
                  <a:pos x="663" y="121"/>
                </a:cxn>
                <a:cxn ang="0">
                  <a:pos x="686" y="89"/>
                </a:cxn>
                <a:cxn ang="0">
                  <a:pos x="743" y="39"/>
                </a:cxn>
                <a:cxn ang="0">
                  <a:pos x="809" y="10"/>
                </a:cxn>
                <a:cxn ang="0">
                  <a:pos x="883" y="0"/>
                </a:cxn>
              </a:cxnLst>
              <a:rect l="0" t="0" r="r" b="b"/>
              <a:pathLst>
                <a:path w="1190" h="556">
                  <a:moveTo>
                    <a:pt x="883" y="0"/>
                  </a:moveTo>
                  <a:lnTo>
                    <a:pt x="928" y="4"/>
                  </a:lnTo>
                  <a:lnTo>
                    <a:pt x="971" y="13"/>
                  </a:lnTo>
                  <a:lnTo>
                    <a:pt x="1011" y="29"/>
                  </a:lnTo>
                  <a:lnTo>
                    <a:pt x="1049" y="50"/>
                  </a:lnTo>
                  <a:lnTo>
                    <a:pt x="1083" y="79"/>
                  </a:lnTo>
                  <a:lnTo>
                    <a:pt x="1112" y="112"/>
                  </a:lnTo>
                  <a:lnTo>
                    <a:pt x="1134" y="148"/>
                  </a:lnTo>
                  <a:lnTo>
                    <a:pt x="1151" y="186"/>
                  </a:lnTo>
                  <a:lnTo>
                    <a:pt x="1160" y="227"/>
                  </a:lnTo>
                  <a:lnTo>
                    <a:pt x="1163" y="271"/>
                  </a:lnTo>
                  <a:lnTo>
                    <a:pt x="1163" y="278"/>
                  </a:lnTo>
                  <a:lnTo>
                    <a:pt x="1190" y="278"/>
                  </a:lnTo>
                  <a:lnTo>
                    <a:pt x="1131" y="337"/>
                  </a:lnTo>
                  <a:lnTo>
                    <a:pt x="1072" y="278"/>
                  </a:lnTo>
                  <a:lnTo>
                    <a:pt x="1097" y="278"/>
                  </a:lnTo>
                  <a:lnTo>
                    <a:pt x="1097" y="270"/>
                  </a:lnTo>
                  <a:lnTo>
                    <a:pt x="1094" y="236"/>
                  </a:lnTo>
                  <a:lnTo>
                    <a:pt x="1087" y="205"/>
                  </a:lnTo>
                  <a:lnTo>
                    <a:pt x="1075" y="176"/>
                  </a:lnTo>
                  <a:lnTo>
                    <a:pt x="1058" y="148"/>
                  </a:lnTo>
                  <a:lnTo>
                    <a:pt x="1035" y="122"/>
                  </a:lnTo>
                  <a:lnTo>
                    <a:pt x="1010" y="99"/>
                  </a:lnTo>
                  <a:lnTo>
                    <a:pt x="982" y="82"/>
                  </a:lnTo>
                  <a:lnTo>
                    <a:pt x="954" y="70"/>
                  </a:lnTo>
                  <a:lnTo>
                    <a:pt x="922" y="63"/>
                  </a:lnTo>
                  <a:lnTo>
                    <a:pt x="889" y="60"/>
                  </a:lnTo>
                  <a:lnTo>
                    <a:pt x="862" y="62"/>
                  </a:lnTo>
                  <a:lnTo>
                    <a:pt x="835" y="67"/>
                  </a:lnTo>
                  <a:lnTo>
                    <a:pt x="810" y="75"/>
                  </a:lnTo>
                  <a:lnTo>
                    <a:pt x="786" y="87"/>
                  </a:lnTo>
                  <a:lnTo>
                    <a:pt x="764" y="102"/>
                  </a:lnTo>
                  <a:lnTo>
                    <a:pt x="743" y="121"/>
                  </a:lnTo>
                  <a:lnTo>
                    <a:pt x="729" y="136"/>
                  </a:lnTo>
                  <a:lnTo>
                    <a:pt x="716" y="152"/>
                  </a:lnTo>
                  <a:lnTo>
                    <a:pt x="699" y="180"/>
                  </a:lnTo>
                  <a:lnTo>
                    <a:pt x="690" y="196"/>
                  </a:lnTo>
                  <a:lnTo>
                    <a:pt x="678" y="215"/>
                  </a:lnTo>
                  <a:lnTo>
                    <a:pt x="666" y="236"/>
                  </a:lnTo>
                  <a:lnTo>
                    <a:pt x="652" y="259"/>
                  </a:lnTo>
                  <a:lnTo>
                    <a:pt x="637" y="283"/>
                  </a:lnTo>
                  <a:lnTo>
                    <a:pt x="621" y="306"/>
                  </a:lnTo>
                  <a:lnTo>
                    <a:pt x="607" y="330"/>
                  </a:lnTo>
                  <a:lnTo>
                    <a:pt x="593" y="350"/>
                  </a:lnTo>
                  <a:lnTo>
                    <a:pt x="582" y="367"/>
                  </a:lnTo>
                  <a:lnTo>
                    <a:pt x="573" y="378"/>
                  </a:lnTo>
                  <a:lnTo>
                    <a:pt x="545" y="413"/>
                  </a:lnTo>
                  <a:lnTo>
                    <a:pt x="521" y="441"/>
                  </a:lnTo>
                  <a:lnTo>
                    <a:pt x="500" y="463"/>
                  </a:lnTo>
                  <a:lnTo>
                    <a:pt x="470" y="494"/>
                  </a:lnTo>
                  <a:lnTo>
                    <a:pt x="450" y="511"/>
                  </a:lnTo>
                  <a:lnTo>
                    <a:pt x="430" y="524"/>
                  </a:lnTo>
                  <a:lnTo>
                    <a:pt x="401" y="538"/>
                  </a:lnTo>
                  <a:lnTo>
                    <a:pt x="371" y="548"/>
                  </a:lnTo>
                  <a:lnTo>
                    <a:pt x="338" y="554"/>
                  </a:lnTo>
                  <a:lnTo>
                    <a:pt x="304" y="556"/>
                  </a:lnTo>
                  <a:lnTo>
                    <a:pt x="258" y="553"/>
                  </a:lnTo>
                  <a:lnTo>
                    <a:pt x="215" y="544"/>
                  </a:lnTo>
                  <a:lnTo>
                    <a:pt x="175" y="528"/>
                  </a:lnTo>
                  <a:lnTo>
                    <a:pt x="138" y="505"/>
                  </a:lnTo>
                  <a:lnTo>
                    <a:pt x="104" y="476"/>
                  </a:lnTo>
                  <a:lnTo>
                    <a:pt x="76" y="443"/>
                  </a:lnTo>
                  <a:lnTo>
                    <a:pt x="53" y="408"/>
                  </a:lnTo>
                  <a:lnTo>
                    <a:pt x="35" y="369"/>
                  </a:lnTo>
                  <a:lnTo>
                    <a:pt x="27" y="328"/>
                  </a:lnTo>
                  <a:lnTo>
                    <a:pt x="23" y="284"/>
                  </a:lnTo>
                  <a:lnTo>
                    <a:pt x="0" y="284"/>
                  </a:lnTo>
                  <a:lnTo>
                    <a:pt x="59" y="225"/>
                  </a:lnTo>
                  <a:lnTo>
                    <a:pt x="118" y="284"/>
                  </a:lnTo>
                  <a:lnTo>
                    <a:pt x="89" y="284"/>
                  </a:lnTo>
                  <a:lnTo>
                    <a:pt x="92" y="318"/>
                  </a:lnTo>
                  <a:lnTo>
                    <a:pt x="99" y="349"/>
                  </a:lnTo>
                  <a:lnTo>
                    <a:pt x="112" y="378"/>
                  </a:lnTo>
                  <a:lnTo>
                    <a:pt x="128" y="406"/>
                  </a:lnTo>
                  <a:lnTo>
                    <a:pt x="150" y="432"/>
                  </a:lnTo>
                  <a:lnTo>
                    <a:pt x="176" y="455"/>
                  </a:lnTo>
                  <a:lnTo>
                    <a:pt x="204" y="474"/>
                  </a:lnTo>
                  <a:lnTo>
                    <a:pt x="233" y="486"/>
                  </a:lnTo>
                  <a:lnTo>
                    <a:pt x="264" y="494"/>
                  </a:lnTo>
                  <a:lnTo>
                    <a:pt x="298" y="496"/>
                  </a:lnTo>
                  <a:lnTo>
                    <a:pt x="332" y="494"/>
                  </a:lnTo>
                  <a:lnTo>
                    <a:pt x="363" y="486"/>
                  </a:lnTo>
                  <a:lnTo>
                    <a:pt x="393" y="472"/>
                  </a:lnTo>
                  <a:lnTo>
                    <a:pt x="421" y="455"/>
                  </a:lnTo>
                  <a:lnTo>
                    <a:pt x="423" y="452"/>
                  </a:lnTo>
                  <a:lnTo>
                    <a:pt x="431" y="446"/>
                  </a:lnTo>
                  <a:lnTo>
                    <a:pt x="459" y="418"/>
                  </a:lnTo>
                  <a:lnTo>
                    <a:pt x="478" y="398"/>
                  </a:lnTo>
                  <a:lnTo>
                    <a:pt x="499" y="373"/>
                  </a:lnTo>
                  <a:lnTo>
                    <a:pt x="524" y="342"/>
                  </a:lnTo>
                  <a:lnTo>
                    <a:pt x="532" y="332"/>
                  </a:lnTo>
                  <a:lnTo>
                    <a:pt x="540" y="318"/>
                  </a:lnTo>
                  <a:lnTo>
                    <a:pt x="552" y="301"/>
                  </a:lnTo>
                  <a:lnTo>
                    <a:pt x="579" y="260"/>
                  </a:lnTo>
                  <a:lnTo>
                    <a:pt x="594" y="236"/>
                  </a:lnTo>
                  <a:lnTo>
                    <a:pt x="609" y="211"/>
                  </a:lnTo>
                  <a:lnTo>
                    <a:pt x="623" y="188"/>
                  </a:lnTo>
                  <a:lnTo>
                    <a:pt x="635" y="168"/>
                  </a:lnTo>
                  <a:lnTo>
                    <a:pt x="643" y="152"/>
                  </a:lnTo>
                  <a:lnTo>
                    <a:pt x="663" y="121"/>
                  </a:lnTo>
                  <a:lnTo>
                    <a:pt x="683" y="93"/>
                  </a:lnTo>
                  <a:lnTo>
                    <a:pt x="686" y="89"/>
                  </a:lnTo>
                  <a:lnTo>
                    <a:pt x="714" y="62"/>
                  </a:lnTo>
                  <a:lnTo>
                    <a:pt x="743" y="39"/>
                  </a:lnTo>
                  <a:lnTo>
                    <a:pt x="775" y="21"/>
                  </a:lnTo>
                  <a:lnTo>
                    <a:pt x="809" y="10"/>
                  </a:lnTo>
                  <a:lnTo>
                    <a:pt x="844" y="3"/>
                  </a:lnTo>
                  <a:lnTo>
                    <a:pt x="883"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8" name="Freeform 15"/>
            <p:cNvSpPr>
              <a:spLocks/>
            </p:cNvSpPr>
            <p:nvPr/>
          </p:nvSpPr>
          <p:spPr bwMode="auto">
            <a:xfrm>
              <a:off x="4707946" y="3410498"/>
              <a:ext cx="317919" cy="614063"/>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33" y="473"/>
                </a:cxn>
                <a:cxn ang="0">
                  <a:pos x="233" y="446"/>
                </a:cxn>
                <a:cxn ang="0">
                  <a:pos x="292" y="505"/>
                </a:cxn>
                <a:cxn ang="0">
                  <a:pos x="233" y="564"/>
                </a:cxn>
                <a:cxn ang="0">
                  <a:pos x="233" y="533"/>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292" h="564">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33" y="473"/>
                  </a:lnTo>
                  <a:lnTo>
                    <a:pt x="233" y="446"/>
                  </a:lnTo>
                  <a:lnTo>
                    <a:pt x="292" y="505"/>
                  </a:lnTo>
                  <a:lnTo>
                    <a:pt x="233" y="564"/>
                  </a:lnTo>
                  <a:lnTo>
                    <a:pt x="233" y="533"/>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9" name="Freeform 16"/>
            <p:cNvSpPr>
              <a:spLocks/>
            </p:cNvSpPr>
            <p:nvPr/>
          </p:nvSpPr>
          <p:spPr bwMode="auto">
            <a:xfrm>
              <a:off x="8042830" y="3493244"/>
              <a:ext cx="128474" cy="484500"/>
            </a:xfrm>
            <a:custGeom>
              <a:avLst/>
              <a:gdLst/>
              <a:ahLst/>
              <a:cxnLst>
                <a:cxn ang="0">
                  <a:pos x="59" y="0"/>
                </a:cxn>
                <a:cxn ang="0">
                  <a:pos x="118" y="59"/>
                </a:cxn>
                <a:cxn ang="0">
                  <a:pos x="94" y="59"/>
                </a:cxn>
                <a:cxn ang="0">
                  <a:pos x="94" y="445"/>
                </a:cxn>
                <a:cxn ang="0">
                  <a:pos x="27" y="445"/>
                </a:cxn>
                <a:cxn ang="0">
                  <a:pos x="27" y="59"/>
                </a:cxn>
                <a:cxn ang="0">
                  <a:pos x="0" y="59"/>
                </a:cxn>
                <a:cxn ang="0">
                  <a:pos x="59" y="0"/>
                </a:cxn>
              </a:cxnLst>
              <a:rect l="0" t="0" r="r" b="b"/>
              <a:pathLst>
                <a:path w="118" h="445">
                  <a:moveTo>
                    <a:pt x="59" y="0"/>
                  </a:moveTo>
                  <a:lnTo>
                    <a:pt x="118" y="59"/>
                  </a:lnTo>
                  <a:lnTo>
                    <a:pt x="94" y="59"/>
                  </a:lnTo>
                  <a:lnTo>
                    <a:pt x="94" y="445"/>
                  </a:lnTo>
                  <a:lnTo>
                    <a:pt x="27" y="445"/>
                  </a:lnTo>
                  <a:lnTo>
                    <a:pt x="27"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0" name="Freeform 17"/>
            <p:cNvSpPr>
              <a:spLocks/>
            </p:cNvSpPr>
            <p:nvPr/>
          </p:nvSpPr>
          <p:spPr bwMode="auto">
            <a:xfrm>
              <a:off x="6641591" y="3631517"/>
              <a:ext cx="635838" cy="359292"/>
            </a:xfrm>
            <a:custGeom>
              <a:avLst/>
              <a:gdLst/>
              <a:ahLst/>
              <a:cxnLst>
                <a:cxn ang="0">
                  <a:pos x="59" y="0"/>
                </a:cxn>
                <a:cxn ang="0">
                  <a:pos x="120" y="58"/>
                </a:cxn>
                <a:cxn ang="0">
                  <a:pos x="100" y="58"/>
                </a:cxn>
                <a:cxn ang="0">
                  <a:pos x="102" y="92"/>
                </a:cxn>
                <a:cxn ang="0">
                  <a:pos x="111" y="123"/>
                </a:cxn>
                <a:cxn ang="0">
                  <a:pos x="122" y="153"/>
                </a:cxn>
                <a:cxn ang="0">
                  <a:pos x="140" y="181"/>
                </a:cxn>
                <a:cxn ang="0">
                  <a:pos x="162" y="207"/>
                </a:cxn>
                <a:cxn ang="0">
                  <a:pos x="189" y="230"/>
                </a:cxn>
                <a:cxn ang="0">
                  <a:pos x="216" y="248"/>
                </a:cxn>
                <a:cxn ang="0">
                  <a:pos x="247" y="260"/>
                </a:cxn>
                <a:cxn ang="0">
                  <a:pos x="279" y="268"/>
                </a:cxn>
                <a:cxn ang="0">
                  <a:pos x="314" y="270"/>
                </a:cxn>
                <a:cxn ang="0">
                  <a:pos x="346" y="268"/>
                </a:cxn>
                <a:cxn ang="0">
                  <a:pos x="376" y="260"/>
                </a:cxn>
                <a:cxn ang="0">
                  <a:pos x="405" y="248"/>
                </a:cxn>
                <a:cxn ang="0">
                  <a:pos x="431" y="230"/>
                </a:cxn>
                <a:cxn ang="0">
                  <a:pos x="456" y="207"/>
                </a:cxn>
                <a:cxn ang="0">
                  <a:pos x="479" y="181"/>
                </a:cxn>
                <a:cxn ang="0">
                  <a:pos x="497" y="155"/>
                </a:cxn>
                <a:cxn ang="0">
                  <a:pos x="508" y="124"/>
                </a:cxn>
                <a:cxn ang="0">
                  <a:pos x="515" y="94"/>
                </a:cxn>
                <a:cxn ang="0">
                  <a:pos x="518" y="62"/>
                </a:cxn>
                <a:cxn ang="0">
                  <a:pos x="518" y="52"/>
                </a:cxn>
                <a:cxn ang="0">
                  <a:pos x="584" y="52"/>
                </a:cxn>
                <a:cxn ang="0">
                  <a:pos x="584" y="318"/>
                </a:cxn>
                <a:cxn ang="0">
                  <a:pos x="518" y="318"/>
                </a:cxn>
                <a:cxn ang="0">
                  <a:pos x="518" y="227"/>
                </a:cxn>
                <a:cxn ang="0">
                  <a:pos x="492" y="259"/>
                </a:cxn>
                <a:cxn ang="0">
                  <a:pos x="461" y="284"/>
                </a:cxn>
                <a:cxn ang="0">
                  <a:pos x="430" y="304"/>
                </a:cxn>
                <a:cxn ang="0">
                  <a:pos x="395" y="319"/>
                </a:cxn>
                <a:cxn ang="0">
                  <a:pos x="356" y="328"/>
                </a:cxn>
                <a:cxn ang="0">
                  <a:pos x="316" y="330"/>
                </a:cxn>
                <a:cxn ang="0">
                  <a:pos x="270" y="327"/>
                </a:cxn>
                <a:cxn ang="0">
                  <a:pos x="228" y="318"/>
                </a:cxn>
                <a:cxn ang="0">
                  <a:pos x="188" y="302"/>
                </a:cxn>
                <a:cxn ang="0">
                  <a:pos x="150" y="280"/>
                </a:cxn>
                <a:cxn ang="0">
                  <a:pos x="116" y="251"/>
                </a:cxn>
                <a:cxn ang="0">
                  <a:pos x="86" y="219"/>
                </a:cxn>
                <a:cxn ang="0">
                  <a:pos x="63" y="182"/>
                </a:cxn>
                <a:cxn ang="0">
                  <a:pos x="47" y="145"/>
                </a:cxn>
                <a:cxn ang="0">
                  <a:pos x="37" y="103"/>
                </a:cxn>
                <a:cxn ang="0">
                  <a:pos x="33" y="60"/>
                </a:cxn>
                <a:cxn ang="0">
                  <a:pos x="33" y="58"/>
                </a:cxn>
                <a:cxn ang="0">
                  <a:pos x="0" y="58"/>
                </a:cxn>
                <a:cxn ang="0">
                  <a:pos x="59" y="0"/>
                </a:cxn>
              </a:cxnLst>
              <a:rect l="0" t="0" r="r" b="b"/>
              <a:pathLst>
                <a:path w="584" h="330">
                  <a:moveTo>
                    <a:pt x="59" y="0"/>
                  </a:moveTo>
                  <a:lnTo>
                    <a:pt x="120" y="58"/>
                  </a:lnTo>
                  <a:lnTo>
                    <a:pt x="100" y="58"/>
                  </a:lnTo>
                  <a:lnTo>
                    <a:pt x="102" y="92"/>
                  </a:lnTo>
                  <a:lnTo>
                    <a:pt x="111" y="123"/>
                  </a:lnTo>
                  <a:lnTo>
                    <a:pt x="122" y="153"/>
                  </a:lnTo>
                  <a:lnTo>
                    <a:pt x="140" y="181"/>
                  </a:lnTo>
                  <a:lnTo>
                    <a:pt x="162" y="207"/>
                  </a:lnTo>
                  <a:lnTo>
                    <a:pt x="189" y="230"/>
                  </a:lnTo>
                  <a:lnTo>
                    <a:pt x="216" y="248"/>
                  </a:lnTo>
                  <a:lnTo>
                    <a:pt x="247" y="260"/>
                  </a:lnTo>
                  <a:lnTo>
                    <a:pt x="279" y="268"/>
                  </a:lnTo>
                  <a:lnTo>
                    <a:pt x="314" y="270"/>
                  </a:lnTo>
                  <a:lnTo>
                    <a:pt x="346" y="268"/>
                  </a:lnTo>
                  <a:lnTo>
                    <a:pt x="376" y="260"/>
                  </a:lnTo>
                  <a:lnTo>
                    <a:pt x="405" y="248"/>
                  </a:lnTo>
                  <a:lnTo>
                    <a:pt x="431" y="230"/>
                  </a:lnTo>
                  <a:lnTo>
                    <a:pt x="456" y="207"/>
                  </a:lnTo>
                  <a:lnTo>
                    <a:pt x="479" y="181"/>
                  </a:lnTo>
                  <a:lnTo>
                    <a:pt x="497" y="155"/>
                  </a:lnTo>
                  <a:lnTo>
                    <a:pt x="508" y="124"/>
                  </a:lnTo>
                  <a:lnTo>
                    <a:pt x="515" y="94"/>
                  </a:lnTo>
                  <a:lnTo>
                    <a:pt x="518" y="62"/>
                  </a:lnTo>
                  <a:lnTo>
                    <a:pt x="518" y="52"/>
                  </a:lnTo>
                  <a:lnTo>
                    <a:pt x="584" y="52"/>
                  </a:lnTo>
                  <a:lnTo>
                    <a:pt x="584" y="318"/>
                  </a:lnTo>
                  <a:lnTo>
                    <a:pt x="518" y="318"/>
                  </a:lnTo>
                  <a:lnTo>
                    <a:pt x="518" y="227"/>
                  </a:lnTo>
                  <a:lnTo>
                    <a:pt x="492" y="259"/>
                  </a:lnTo>
                  <a:lnTo>
                    <a:pt x="461" y="284"/>
                  </a:lnTo>
                  <a:lnTo>
                    <a:pt x="430" y="304"/>
                  </a:lnTo>
                  <a:lnTo>
                    <a:pt x="395" y="319"/>
                  </a:lnTo>
                  <a:lnTo>
                    <a:pt x="356" y="328"/>
                  </a:lnTo>
                  <a:lnTo>
                    <a:pt x="316" y="330"/>
                  </a:lnTo>
                  <a:lnTo>
                    <a:pt x="270" y="327"/>
                  </a:lnTo>
                  <a:lnTo>
                    <a:pt x="228" y="318"/>
                  </a:lnTo>
                  <a:lnTo>
                    <a:pt x="188" y="302"/>
                  </a:lnTo>
                  <a:lnTo>
                    <a:pt x="150" y="280"/>
                  </a:lnTo>
                  <a:lnTo>
                    <a:pt x="116" y="251"/>
                  </a:lnTo>
                  <a:lnTo>
                    <a:pt x="86" y="219"/>
                  </a:lnTo>
                  <a:lnTo>
                    <a:pt x="63" y="182"/>
                  </a:lnTo>
                  <a:lnTo>
                    <a:pt x="47" y="145"/>
                  </a:lnTo>
                  <a:lnTo>
                    <a:pt x="37" y="103"/>
                  </a:lnTo>
                  <a:lnTo>
                    <a:pt x="33" y="60"/>
                  </a:lnTo>
                  <a:lnTo>
                    <a:pt x="33" y="58"/>
                  </a:lnTo>
                  <a:lnTo>
                    <a:pt x="0" y="58"/>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1" name="Freeform 18"/>
            <p:cNvSpPr>
              <a:spLocks/>
            </p:cNvSpPr>
            <p:nvPr/>
          </p:nvSpPr>
          <p:spPr bwMode="auto">
            <a:xfrm>
              <a:off x="7426590" y="3396343"/>
              <a:ext cx="523696" cy="345139"/>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259"/>
                </a:cxn>
                <a:cxn ang="0">
                  <a:pos x="481" y="259"/>
                </a:cxn>
                <a:cxn ang="0">
                  <a:pos x="422" y="317"/>
                </a:cxn>
                <a:cxn ang="0">
                  <a:pos x="363" y="259"/>
                </a:cxn>
                <a:cxn ang="0">
                  <a:pos x="392" y="259"/>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268"/>
                </a:cxn>
                <a:cxn ang="0">
                  <a:pos x="0" y="268"/>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81" h="317">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259"/>
                  </a:lnTo>
                  <a:lnTo>
                    <a:pt x="481" y="259"/>
                  </a:lnTo>
                  <a:lnTo>
                    <a:pt x="422" y="317"/>
                  </a:lnTo>
                  <a:lnTo>
                    <a:pt x="363" y="259"/>
                  </a:lnTo>
                  <a:lnTo>
                    <a:pt x="392" y="259"/>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268"/>
                  </a:lnTo>
                  <a:lnTo>
                    <a:pt x="0" y="268"/>
                  </a:lnTo>
                  <a:lnTo>
                    <a:pt x="0" y="13"/>
                  </a:lnTo>
                  <a:lnTo>
                    <a:pt x="67" y="13"/>
                  </a:lnTo>
                  <a:lnTo>
                    <a:pt x="67" y="80"/>
                  </a:lnTo>
                  <a:lnTo>
                    <a:pt x="93" y="55"/>
                  </a:lnTo>
                  <a:lnTo>
                    <a:pt x="118" y="34"/>
                  </a:lnTo>
                  <a:lnTo>
                    <a:pt x="144" y="19"/>
                  </a:lnTo>
                  <a:lnTo>
                    <a:pt x="170" y="9"/>
                  </a:lnTo>
                  <a:lnTo>
                    <a:pt x="198" y="3"/>
                  </a:lnTo>
                  <a:lnTo>
                    <a:pt x="22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2" name="Freeform 19"/>
            <p:cNvSpPr>
              <a:spLocks/>
            </p:cNvSpPr>
            <p:nvPr/>
          </p:nvSpPr>
          <p:spPr bwMode="auto">
            <a:xfrm>
              <a:off x="3670353" y="3240651"/>
              <a:ext cx="920006" cy="920006"/>
            </a:xfrm>
            <a:custGeom>
              <a:avLst/>
              <a:gdLst/>
              <a:ahLst/>
              <a:cxnLst>
                <a:cxn ang="0">
                  <a:pos x="422" y="0"/>
                </a:cxn>
                <a:cxn ang="0">
                  <a:pos x="470" y="2"/>
                </a:cxn>
                <a:cxn ang="0">
                  <a:pos x="516" y="11"/>
                </a:cxn>
                <a:cxn ang="0">
                  <a:pos x="561" y="24"/>
                </a:cxn>
                <a:cxn ang="0">
                  <a:pos x="604" y="41"/>
                </a:cxn>
                <a:cxn ang="0">
                  <a:pos x="644" y="63"/>
                </a:cxn>
                <a:cxn ang="0">
                  <a:pos x="644" y="318"/>
                </a:cxn>
                <a:cxn ang="0">
                  <a:pos x="701" y="318"/>
                </a:cxn>
                <a:cxn ang="0">
                  <a:pos x="701" y="105"/>
                </a:cxn>
                <a:cxn ang="0">
                  <a:pos x="736" y="141"/>
                </a:cxn>
                <a:cxn ang="0">
                  <a:pos x="767" y="179"/>
                </a:cxn>
                <a:cxn ang="0">
                  <a:pos x="795" y="222"/>
                </a:cxn>
                <a:cxn ang="0">
                  <a:pos x="816" y="269"/>
                </a:cxn>
                <a:cxn ang="0">
                  <a:pos x="832" y="318"/>
                </a:cxn>
                <a:cxn ang="0">
                  <a:pos x="842" y="369"/>
                </a:cxn>
                <a:cxn ang="0">
                  <a:pos x="845" y="423"/>
                </a:cxn>
                <a:cxn ang="0">
                  <a:pos x="842" y="480"/>
                </a:cxn>
                <a:cxn ang="0">
                  <a:pos x="830" y="535"/>
                </a:cxn>
                <a:cxn ang="0">
                  <a:pos x="811" y="588"/>
                </a:cxn>
                <a:cxn ang="0">
                  <a:pos x="788" y="635"/>
                </a:cxn>
                <a:cxn ang="0">
                  <a:pos x="757" y="681"/>
                </a:cxn>
                <a:cxn ang="0">
                  <a:pos x="721" y="721"/>
                </a:cxn>
                <a:cxn ang="0">
                  <a:pos x="681" y="757"/>
                </a:cxn>
                <a:cxn ang="0">
                  <a:pos x="636" y="787"/>
                </a:cxn>
                <a:cxn ang="0">
                  <a:pos x="587" y="813"/>
                </a:cxn>
                <a:cxn ang="0">
                  <a:pos x="535" y="830"/>
                </a:cxn>
                <a:cxn ang="0">
                  <a:pos x="480" y="841"/>
                </a:cxn>
                <a:cxn ang="0">
                  <a:pos x="422" y="845"/>
                </a:cxn>
                <a:cxn ang="0">
                  <a:pos x="366" y="841"/>
                </a:cxn>
                <a:cxn ang="0">
                  <a:pos x="310" y="830"/>
                </a:cxn>
                <a:cxn ang="0">
                  <a:pos x="257" y="813"/>
                </a:cxn>
                <a:cxn ang="0">
                  <a:pos x="210" y="787"/>
                </a:cxn>
                <a:cxn ang="0">
                  <a:pos x="165" y="757"/>
                </a:cxn>
                <a:cxn ang="0">
                  <a:pos x="124" y="721"/>
                </a:cxn>
                <a:cxn ang="0">
                  <a:pos x="88" y="681"/>
                </a:cxn>
                <a:cxn ang="0">
                  <a:pos x="58" y="635"/>
                </a:cxn>
                <a:cxn ang="0">
                  <a:pos x="33" y="588"/>
                </a:cxn>
                <a:cxn ang="0">
                  <a:pos x="15" y="535"/>
                </a:cxn>
                <a:cxn ang="0">
                  <a:pos x="4" y="480"/>
                </a:cxn>
                <a:cxn ang="0">
                  <a:pos x="0" y="423"/>
                </a:cxn>
                <a:cxn ang="0">
                  <a:pos x="4" y="365"/>
                </a:cxn>
                <a:cxn ang="0">
                  <a:pos x="15" y="310"/>
                </a:cxn>
                <a:cxn ang="0">
                  <a:pos x="33" y="259"/>
                </a:cxn>
                <a:cxn ang="0">
                  <a:pos x="58" y="210"/>
                </a:cxn>
                <a:cxn ang="0">
                  <a:pos x="88" y="164"/>
                </a:cxn>
                <a:cxn ang="0">
                  <a:pos x="124" y="124"/>
                </a:cxn>
                <a:cxn ang="0">
                  <a:pos x="165" y="88"/>
                </a:cxn>
                <a:cxn ang="0">
                  <a:pos x="210" y="58"/>
                </a:cxn>
                <a:cxn ang="0">
                  <a:pos x="257" y="33"/>
                </a:cxn>
                <a:cxn ang="0">
                  <a:pos x="310" y="15"/>
                </a:cxn>
                <a:cxn ang="0">
                  <a:pos x="366" y="4"/>
                </a:cxn>
                <a:cxn ang="0">
                  <a:pos x="422" y="0"/>
                </a:cxn>
              </a:cxnLst>
              <a:rect l="0" t="0" r="r" b="b"/>
              <a:pathLst>
                <a:path w="845" h="845">
                  <a:moveTo>
                    <a:pt x="422" y="0"/>
                  </a:moveTo>
                  <a:lnTo>
                    <a:pt x="470" y="2"/>
                  </a:lnTo>
                  <a:lnTo>
                    <a:pt x="516" y="11"/>
                  </a:lnTo>
                  <a:lnTo>
                    <a:pt x="561" y="24"/>
                  </a:lnTo>
                  <a:lnTo>
                    <a:pt x="604" y="41"/>
                  </a:lnTo>
                  <a:lnTo>
                    <a:pt x="644" y="63"/>
                  </a:lnTo>
                  <a:lnTo>
                    <a:pt x="644" y="318"/>
                  </a:lnTo>
                  <a:lnTo>
                    <a:pt x="701" y="318"/>
                  </a:lnTo>
                  <a:lnTo>
                    <a:pt x="701" y="105"/>
                  </a:lnTo>
                  <a:lnTo>
                    <a:pt x="736" y="141"/>
                  </a:lnTo>
                  <a:lnTo>
                    <a:pt x="767" y="179"/>
                  </a:lnTo>
                  <a:lnTo>
                    <a:pt x="795" y="222"/>
                  </a:lnTo>
                  <a:lnTo>
                    <a:pt x="816" y="269"/>
                  </a:lnTo>
                  <a:lnTo>
                    <a:pt x="832" y="318"/>
                  </a:lnTo>
                  <a:lnTo>
                    <a:pt x="842" y="369"/>
                  </a:lnTo>
                  <a:lnTo>
                    <a:pt x="845" y="423"/>
                  </a:lnTo>
                  <a:lnTo>
                    <a:pt x="842" y="480"/>
                  </a:lnTo>
                  <a:lnTo>
                    <a:pt x="830" y="535"/>
                  </a:lnTo>
                  <a:lnTo>
                    <a:pt x="811" y="588"/>
                  </a:lnTo>
                  <a:lnTo>
                    <a:pt x="788" y="635"/>
                  </a:lnTo>
                  <a:lnTo>
                    <a:pt x="757" y="681"/>
                  </a:lnTo>
                  <a:lnTo>
                    <a:pt x="721" y="721"/>
                  </a:lnTo>
                  <a:lnTo>
                    <a:pt x="681" y="757"/>
                  </a:lnTo>
                  <a:lnTo>
                    <a:pt x="636" y="787"/>
                  </a:lnTo>
                  <a:lnTo>
                    <a:pt x="587" y="813"/>
                  </a:lnTo>
                  <a:lnTo>
                    <a:pt x="535" y="830"/>
                  </a:lnTo>
                  <a:lnTo>
                    <a:pt x="480" y="841"/>
                  </a:lnTo>
                  <a:lnTo>
                    <a:pt x="422" y="845"/>
                  </a:lnTo>
                  <a:lnTo>
                    <a:pt x="366" y="841"/>
                  </a:lnTo>
                  <a:lnTo>
                    <a:pt x="310" y="830"/>
                  </a:lnTo>
                  <a:lnTo>
                    <a:pt x="257" y="813"/>
                  </a:lnTo>
                  <a:lnTo>
                    <a:pt x="210" y="787"/>
                  </a:lnTo>
                  <a:lnTo>
                    <a:pt x="165" y="757"/>
                  </a:lnTo>
                  <a:lnTo>
                    <a:pt x="124" y="721"/>
                  </a:lnTo>
                  <a:lnTo>
                    <a:pt x="88" y="681"/>
                  </a:lnTo>
                  <a:lnTo>
                    <a:pt x="58" y="635"/>
                  </a:lnTo>
                  <a:lnTo>
                    <a:pt x="33" y="588"/>
                  </a:lnTo>
                  <a:lnTo>
                    <a:pt x="15" y="535"/>
                  </a:lnTo>
                  <a:lnTo>
                    <a:pt x="4" y="480"/>
                  </a:lnTo>
                  <a:lnTo>
                    <a:pt x="0" y="423"/>
                  </a:lnTo>
                  <a:lnTo>
                    <a:pt x="4" y="365"/>
                  </a:lnTo>
                  <a:lnTo>
                    <a:pt x="15" y="310"/>
                  </a:lnTo>
                  <a:lnTo>
                    <a:pt x="33" y="259"/>
                  </a:lnTo>
                  <a:lnTo>
                    <a:pt x="58" y="210"/>
                  </a:lnTo>
                  <a:lnTo>
                    <a:pt x="88" y="164"/>
                  </a:lnTo>
                  <a:lnTo>
                    <a:pt x="124" y="124"/>
                  </a:lnTo>
                  <a:lnTo>
                    <a:pt x="165" y="88"/>
                  </a:lnTo>
                  <a:lnTo>
                    <a:pt x="210" y="58"/>
                  </a:lnTo>
                  <a:lnTo>
                    <a:pt x="257" y="33"/>
                  </a:lnTo>
                  <a:lnTo>
                    <a:pt x="310" y="15"/>
                  </a:lnTo>
                  <a:lnTo>
                    <a:pt x="366" y="4"/>
                  </a:lnTo>
                  <a:lnTo>
                    <a:pt x="42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3" name="Freeform 20"/>
            <p:cNvSpPr>
              <a:spLocks/>
            </p:cNvSpPr>
            <p:nvPr/>
          </p:nvSpPr>
          <p:spPr bwMode="auto">
            <a:xfrm>
              <a:off x="4371517" y="3253716"/>
              <a:ext cx="62060" cy="476879"/>
            </a:xfrm>
            <a:custGeom>
              <a:avLst/>
              <a:gdLst/>
              <a:ahLst/>
              <a:cxnLst>
                <a:cxn ang="0">
                  <a:pos x="0" y="0"/>
                </a:cxn>
                <a:cxn ang="0">
                  <a:pos x="57" y="0"/>
                </a:cxn>
                <a:cxn ang="0">
                  <a:pos x="57" y="409"/>
                </a:cxn>
                <a:cxn ang="0">
                  <a:pos x="28" y="438"/>
                </a:cxn>
                <a:cxn ang="0">
                  <a:pos x="0" y="438"/>
                </a:cxn>
                <a:cxn ang="0">
                  <a:pos x="0" y="0"/>
                </a:cxn>
              </a:cxnLst>
              <a:rect l="0" t="0" r="r" b="b"/>
              <a:pathLst>
                <a:path w="57" h="438">
                  <a:moveTo>
                    <a:pt x="0" y="0"/>
                  </a:moveTo>
                  <a:lnTo>
                    <a:pt x="57" y="0"/>
                  </a:lnTo>
                  <a:lnTo>
                    <a:pt x="57" y="409"/>
                  </a:lnTo>
                  <a:lnTo>
                    <a:pt x="28" y="438"/>
                  </a:lnTo>
                  <a:lnTo>
                    <a:pt x="0" y="438"/>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Rectangle 21"/>
            <p:cNvSpPr>
              <a:spLocks noChangeArrowheads="1"/>
            </p:cNvSpPr>
            <p:nvPr/>
          </p:nvSpPr>
          <p:spPr bwMode="auto">
            <a:xfrm>
              <a:off x="3827135" y="3701197"/>
              <a:ext cx="62060" cy="45343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85" name="Freeform 22"/>
            <p:cNvSpPr>
              <a:spLocks/>
            </p:cNvSpPr>
            <p:nvPr/>
          </p:nvSpPr>
          <p:spPr bwMode="auto">
            <a:xfrm>
              <a:off x="3857620" y="3429006"/>
              <a:ext cx="544382" cy="543294"/>
            </a:xfrm>
            <a:custGeom>
              <a:avLst/>
              <a:gdLst/>
              <a:ahLst/>
              <a:cxnLst>
                <a:cxn ang="0">
                  <a:pos x="250" y="0"/>
                </a:cxn>
                <a:cxn ang="0">
                  <a:pos x="290" y="4"/>
                </a:cxn>
                <a:cxn ang="0">
                  <a:pos x="329" y="13"/>
                </a:cxn>
                <a:cxn ang="0">
                  <a:pos x="364" y="28"/>
                </a:cxn>
                <a:cxn ang="0">
                  <a:pos x="398" y="48"/>
                </a:cxn>
                <a:cxn ang="0">
                  <a:pos x="427" y="73"/>
                </a:cxn>
                <a:cxn ang="0">
                  <a:pos x="452" y="102"/>
                </a:cxn>
                <a:cxn ang="0">
                  <a:pos x="472" y="136"/>
                </a:cxn>
                <a:cxn ang="0">
                  <a:pos x="487" y="171"/>
                </a:cxn>
                <a:cxn ang="0">
                  <a:pos x="496" y="210"/>
                </a:cxn>
                <a:cxn ang="0">
                  <a:pos x="500" y="250"/>
                </a:cxn>
                <a:cxn ang="0">
                  <a:pos x="496" y="290"/>
                </a:cxn>
                <a:cxn ang="0">
                  <a:pos x="487" y="328"/>
                </a:cxn>
                <a:cxn ang="0">
                  <a:pos x="472" y="364"/>
                </a:cxn>
                <a:cxn ang="0">
                  <a:pos x="452" y="397"/>
                </a:cxn>
                <a:cxn ang="0">
                  <a:pos x="427" y="426"/>
                </a:cxn>
                <a:cxn ang="0">
                  <a:pos x="398" y="451"/>
                </a:cxn>
                <a:cxn ang="0">
                  <a:pos x="364" y="471"/>
                </a:cxn>
                <a:cxn ang="0">
                  <a:pos x="329" y="486"/>
                </a:cxn>
                <a:cxn ang="0">
                  <a:pos x="290" y="495"/>
                </a:cxn>
                <a:cxn ang="0">
                  <a:pos x="250" y="499"/>
                </a:cxn>
                <a:cxn ang="0">
                  <a:pos x="210" y="495"/>
                </a:cxn>
                <a:cxn ang="0">
                  <a:pos x="171" y="486"/>
                </a:cxn>
                <a:cxn ang="0">
                  <a:pos x="136" y="471"/>
                </a:cxn>
                <a:cxn ang="0">
                  <a:pos x="102" y="451"/>
                </a:cxn>
                <a:cxn ang="0">
                  <a:pos x="73" y="426"/>
                </a:cxn>
                <a:cxn ang="0">
                  <a:pos x="48" y="397"/>
                </a:cxn>
                <a:cxn ang="0">
                  <a:pos x="28" y="364"/>
                </a:cxn>
                <a:cxn ang="0">
                  <a:pos x="13" y="328"/>
                </a:cxn>
                <a:cxn ang="0">
                  <a:pos x="4" y="290"/>
                </a:cxn>
                <a:cxn ang="0">
                  <a:pos x="0" y="250"/>
                </a:cxn>
                <a:cxn ang="0">
                  <a:pos x="4" y="210"/>
                </a:cxn>
                <a:cxn ang="0">
                  <a:pos x="13" y="171"/>
                </a:cxn>
                <a:cxn ang="0">
                  <a:pos x="28" y="136"/>
                </a:cxn>
                <a:cxn ang="0">
                  <a:pos x="48" y="102"/>
                </a:cxn>
                <a:cxn ang="0">
                  <a:pos x="73" y="73"/>
                </a:cxn>
                <a:cxn ang="0">
                  <a:pos x="102" y="48"/>
                </a:cxn>
                <a:cxn ang="0">
                  <a:pos x="136" y="28"/>
                </a:cxn>
                <a:cxn ang="0">
                  <a:pos x="171" y="13"/>
                </a:cxn>
                <a:cxn ang="0">
                  <a:pos x="210" y="4"/>
                </a:cxn>
                <a:cxn ang="0">
                  <a:pos x="250" y="0"/>
                </a:cxn>
              </a:cxnLst>
              <a:rect l="0" t="0" r="r" b="b"/>
              <a:pathLst>
                <a:path w="500" h="499">
                  <a:moveTo>
                    <a:pt x="250" y="0"/>
                  </a:moveTo>
                  <a:lnTo>
                    <a:pt x="290" y="4"/>
                  </a:lnTo>
                  <a:lnTo>
                    <a:pt x="329" y="13"/>
                  </a:lnTo>
                  <a:lnTo>
                    <a:pt x="364" y="28"/>
                  </a:lnTo>
                  <a:lnTo>
                    <a:pt x="398" y="48"/>
                  </a:lnTo>
                  <a:lnTo>
                    <a:pt x="427" y="73"/>
                  </a:lnTo>
                  <a:lnTo>
                    <a:pt x="452" y="102"/>
                  </a:lnTo>
                  <a:lnTo>
                    <a:pt x="472" y="136"/>
                  </a:lnTo>
                  <a:lnTo>
                    <a:pt x="487" y="171"/>
                  </a:lnTo>
                  <a:lnTo>
                    <a:pt x="496" y="210"/>
                  </a:lnTo>
                  <a:lnTo>
                    <a:pt x="500" y="250"/>
                  </a:lnTo>
                  <a:lnTo>
                    <a:pt x="496" y="290"/>
                  </a:lnTo>
                  <a:lnTo>
                    <a:pt x="487" y="328"/>
                  </a:lnTo>
                  <a:lnTo>
                    <a:pt x="472" y="364"/>
                  </a:lnTo>
                  <a:lnTo>
                    <a:pt x="452" y="397"/>
                  </a:lnTo>
                  <a:lnTo>
                    <a:pt x="427" y="426"/>
                  </a:lnTo>
                  <a:lnTo>
                    <a:pt x="398" y="451"/>
                  </a:lnTo>
                  <a:lnTo>
                    <a:pt x="364" y="471"/>
                  </a:lnTo>
                  <a:lnTo>
                    <a:pt x="329" y="486"/>
                  </a:lnTo>
                  <a:lnTo>
                    <a:pt x="290" y="495"/>
                  </a:lnTo>
                  <a:lnTo>
                    <a:pt x="250" y="499"/>
                  </a:lnTo>
                  <a:lnTo>
                    <a:pt x="210" y="495"/>
                  </a:lnTo>
                  <a:lnTo>
                    <a:pt x="171" y="486"/>
                  </a:lnTo>
                  <a:lnTo>
                    <a:pt x="136" y="471"/>
                  </a:lnTo>
                  <a:lnTo>
                    <a:pt x="102" y="451"/>
                  </a:lnTo>
                  <a:lnTo>
                    <a:pt x="73" y="426"/>
                  </a:lnTo>
                  <a:lnTo>
                    <a:pt x="48" y="397"/>
                  </a:lnTo>
                  <a:lnTo>
                    <a:pt x="28" y="364"/>
                  </a:lnTo>
                  <a:lnTo>
                    <a:pt x="13" y="328"/>
                  </a:lnTo>
                  <a:lnTo>
                    <a:pt x="4" y="290"/>
                  </a:lnTo>
                  <a:lnTo>
                    <a:pt x="0" y="250"/>
                  </a:lnTo>
                  <a:lnTo>
                    <a:pt x="4" y="210"/>
                  </a:lnTo>
                  <a:lnTo>
                    <a:pt x="13" y="171"/>
                  </a:lnTo>
                  <a:lnTo>
                    <a:pt x="28" y="136"/>
                  </a:lnTo>
                  <a:lnTo>
                    <a:pt x="48" y="102"/>
                  </a:lnTo>
                  <a:lnTo>
                    <a:pt x="73" y="73"/>
                  </a:lnTo>
                  <a:lnTo>
                    <a:pt x="102" y="48"/>
                  </a:lnTo>
                  <a:lnTo>
                    <a:pt x="136" y="28"/>
                  </a:lnTo>
                  <a:lnTo>
                    <a:pt x="171" y="13"/>
                  </a:lnTo>
                  <a:lnTo>
                    <a:pt x="210" y="4"/>
                  </a:lnTo>
                  <a:lnTo>
                    <a:pt x="250" y="0"/>
                  </a:lnTo>
                  <a:close/>
                </a:path>
              </a:pathLst>
            </a:custGeom>
            <a:solidFill>
              <a:srgbClr val="97CF94"/>
            </a:solidFill>
            <a:ln w="0">
              <a:solidFill>
                <a:srgbClr val="92FF74"/>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6" name="Freeform 23"/>
            <p:cNvSpPr>
              <a:spLocks noEditPoints="1"/>
            </p:cNvSpPr>
            <p:nvPr/>
          </p:nvSpPr>
          <p:spPr bwMode="auto">
            <a:xfrm>
              <a:off x="3827135" y="3397433"/>
              <a:ext cx="606442" cy="606442"/>
            </a:xfrm>
            <a:custGeom>
              <a:avLst/>
              <a:gdLst/>
              <a:ahLst/>
              <a:cxnLst>
                <a:cxn ang="0">
                  <a:pos x="238" y="61"/>
                </a:cxn>
                <a:cxn ang="0">
                  <a:pos x="166" y="87"/>
                </a:cxn>
                <a:cxn ang="0">
                  <a:pos x="108" y="136"/>
                </a:cxn>
                <a:cxn ang="0">
                  <a:pos x="71" y="201"/>
                </a:cxn>
                <a:cxn ang="0">
                  <a:pos x="57" y="279"/>
                </a:cxn>
                <a:cxn ang="0">
                  <a:pos x="71" y="356"/>
                </a:cxn>
                <a:cxn ang="0">
                  <a:pos x="108" y="421"/>
                </a:cxn>
                <a:cxn ang="0">
                  <a:pos x="166" y="470"/>
                </a:cxn>
                <a:cxn ang="0">
                  <a:pos x="238" y="496"/>
                </a:cxn>
                <a:cxn ang="0">
                  <a:pos x="318" y="496"/>
                </a:cxn>
                <a:cxn ang="0">
                  <a:pos x="390" y="470"/>
                </a:cxn>
                <a:cxn ang="0">
                  <a:pos x="448" y="421"/>
                </a:cxn>
                <a:cxn ang="0">
                  <a:pos x="487" y="356"/>
                </a:cxn>
                <a:cxn ang="0">
                  <a:pos x="500" y="279"/>
                </a:cxn>
                <a:cxn ang="0">
                  <a:pos x="487" y="201"/>
                </a:cxn>
                <a:cxn ang="0">
                  <a:pos x="448" y="136"/>
                </a:cxn>
                <a:cxn ang="0">
                  <a:pos x="390" y="87"/>
                </a:cxn>
                <a:cxn ang="0">
                  <a:pos x="318" y="61"/>
                </a:cxn>
                <a:cxn ang="0">
                  <a:pos x="278" y="0"/>
                </a:cxn>
                <a:cxn ang="0">
                  <a:pos x="366" y="14"/>
                </a:cxn>
                <a:cxn ang="0">
                  <a:pos x="443" y="54"/>
                </a:cxn>
                <a:cxn ang="0">
                  <a:pos x="503" y="115"/>
                </a:cxn>
                <a:cxn ang="0">
                  <a:pos x="543" y="191"/>
                </a:cxn>
                <a:cxn ang="0">
                  <a:pos x="557" y="279"/>
                </a:cxn>
                <a:cxn ang="0">
                  <a:pos x="543" y="367"/>
                </a:cxn>
                <a:cxn ang="0">
                  <a:pos x="503" y="442"/>
                </a:cxn>
                <a:cxn ang="0">
                  <a:pos x="443" y="503"/>
                </a:cxn>
                <a:cxn ang="0">
                  <a:pos x="366" y="543"/>
                </a:cxn>
                <a:cxn ang="0">
                  <a:pos x="278" y="557"/>
                </a:cxn>
                <a:cxn ang="0">
                  <a:pos x="190" y="543"/>
                </a:cxn>
                <a:cxn ang="0">
                  <a:pos x="115" y="503"/>
                </a:cxn>
                <a:cxn ang="0">
                  <a:pos x="54" y="442"/>
                </a:cxn>
                <a:cxn ang="0">
                  <a:pos x="14" y="367"/>
                </a:cxn>
                <a:cxn ang="0">
                  <a:pos x="0" y="279"/>
                </a:cxn>
                <a:cxn ang="0">
                  <a:pos x="14" y="191"/>
                </a:cxn>
                <a:cxn ang="0">
                  <a:pos x="54" y="115"/>
                </a:cxn>
                <a:cxn ang="0">
                  <a:pos x="115" y="54"/>
                </a:cxn>
                <a:cxn ang="0">
                  <a:pos x="190" y="14"/>
                </a:cxn>
                <a:cxn ang="0">
                  <a:pos x="278" y="0"/>
                </a:cxn>
              </a:cxnLst>
              <a:rect l="0" t="0" r="r" b="b"/>
              <a:pathLst>
                <a:path w="557" h="557">
                  <a:moveTo>
                    <a:pt x="278" y="57"/>
                  </a:moveTo>
                  <a:lnTo>
                    <a:pt x="238" y="61"/>
                  </a:lnTo>
                  <a:lnTo>
                    <a:pt x="201" y="71"/>
                  </a:lnTo>
                  <a:lnTo>
                    <a:pt x="166" y="87"/>
                  </a:lnTo>
                  <a:lnTo>
                    <a:pt x="136" y="110"/>
                  </a:lnTo>
                  <a:lnTo>
                    <a:pt x="108" y="136"/>
                  </a:lnTo>
                  <a:lnTo>
                    <a:pt x="87" y="167"/>
                  </a:lnTo>
                  <a:lnTo>
                    <a:pt x="71" y="201"/>
                  </a:lnTo>
                  <a:lnTo>
                    <a:pt x="61" y="239"/>
                  </a:lnTo>
                  <a:lnTo>
                    <a:pt x="57" y="279"/>
                  </a:lnTo>
                  <a:lnTo>
                    <a:pt x="61" y="319"/>
                  </a:lnTo>
                  <a:lnTo>
                    <a:pt x="71" y="356"/>
                  </a:lnTo>
                  <a:lnTo>
                    <a:pt x="87" y="391"/>
                  </a:lnTo>
                  <a:lnTo>
                    <a:pt x="108" y="421"/>
                  </a:lnTo>
                  <a:lnTo>
                    <a:pt x="136" y="449"/>
                  </a:lnTo>
                  <a:lnTo>
                    <a:pt x="166" y="470"/>
                  </a:lnTo>
                  <a:lnTo>
                    <a:pt x="201" y="486"/>
                  </a:lnTo>
                  <a:lnTo>
                    <a:pt x="238" y="496"/>
                  </a:lnTo>
                  <a:lnTo>
                    <a:pt x="278" y="500"/>
                  </a:lnTo>
                  <a:lnTo>
                    <a:pt x="318" y="496"/>
                  </a:lnTo>
                  <a:lnTo>
                    <a:pt x="355" y="486"/>
                  </a:lnTo>
                  <a:lnTo>
                    <a:pt x="390" y="470"/>
                  </a:lnTo>
                  <a:lnTo>
                    <a:pt x="421" y="449"/>
                  </a:lnTo>
                  <a:lnTo>
                    <a:pt x="448" y="421"/>
                  </a:lnTo>
                  <a:lnTo>
                    <a:pt x="470" y="391"/>
                  </a:lnTo>
                  <a:lnTo>
                    <a:pt x="487" y="356"/>
                  </a:lnTo>
                  <a:lnTo>
                    <a:pt x="497" y="319"/>
                  </a:lnTo>
                  <a:lnTo>
                    <a:pt x="500" y="279"/>
                  </a:lnTo>
                  <a:lnTo>
                    <a:pt x="497" y="239"/>
                  </a:lnTo>
                  <a:lnTo>
                    <a:pt x="487" y="201"/>
                  </a:lnTo>
                  <a:lnTo>
                    <a:pt x="470" y="167"/>
                  </a:lnTo>
                  <a:lnTo>
                    <a:pt x="448" y="136"/>
                  </a:lnTo>
                  <a:lnTo>
                    <a:pt x="421" y="110"/>
                  </a:lnTo>
                  <a:lnTo>
                    <a:pt x="390" y="87"/>
                  </a:lnTo>
                  <a:lnTo>
                    <a:pt x="355" y="71"/>
                  </a:lnTo>
                  <a:lnTo>
                    <a:pt x="318" y="61"/>
                  </a:lnTo>
                  <a:lnTo>
                    <a:pt x="278" y="57"/>
                  </a:lnTo>
                  <a:close/>
                  <a:moveTo>
                    <a:pt x="278" y="0"/>
                  </a:moveTo>
                  <a:lnTo>
                    <a:pt x="323" y="4"/>
                  </a:lnTo>
                  <a:lnTo>
                    <a:pt x="366" y="14"/>
                  </a:lnTo>
                  <a:lnTo>
                    <a:pt x="406" y="32"/>
                  </a:lnTo>
                  <a:lnTo>
                    <a:pt x="443" y="54"/>
                  </a:lnTo>
                  <a:lnTo>
                    <a:pt x="475" y="82"/>
                  </a:lnTo>
                  <a:lnTo>
                    <a:pt x="503" y="115"/>
                  </a:lnTo>
                  <a:lnTo>
                    <a:pt x="525" y="151"/>
                  </a:lnTo>
                  <a:lnTo>
                    <a:pt x="543" y="191"/>
                  </a:lnTo>
                  <a:lnTo>
                    <a:pt x="553" y="234"/>
                  </a:lnTo>
                  <a:lnTo>
                    <a:pt x="557" y="279"/>
                  </a:lnTo>
                  <a:lnTo>
                    <a:pt x="553" y="324"/>
                  </a:lnTo>
                  <a:lnTo>
                    <a:pt x="543" y="367"/>
                  </a:lnTo>
                  <a:lnTo>
                    <a:pt x="525" y="407"/>
                  </a:lnTo>
                  <a:lnTo>
                    <a:pt x="503" y="442"/>
                  </a:lnTo>
                  <a:lnTo>
                    <a:pt x="475" y="475"/>
                  </a:lnTo>
                  <a:lnTo>
                    <a:pt x="443" y="503"/>
                  </a:lnTo>
                  <a:lnTo>
                    <a:pt x="406" y="525"/>
                  </a:lnTo>
                  <a:lnTo>
                    <a:pt x="366" y="543"/>
                  </a:lnTo>
                  <a:lnTo>
                    <a:pt x="323" y="553"/>
                  </a:lnTo>
                  <a:lnTo>
                    <a:pt x="278" y="557"/>
                  </a:lnTo>
                  <a:lnTo>
                    <a:pt x="233" y="553"/>
                  </a:lnTo>
                  <a:lnTo>
                    <a:pt x="190" y="543"/>
                  </a:lnTo>
                  <a:lnTo>
                    <a:pt x="150" y="525"/>
                  </a:lnTo>
                  <a:lnTo>
                    <a:pt x="115" y="503"/>
                  </a:lnTo>
                  <a:lnTo>
                    <a:pt x="82" y="475"/>
                  </a:lnTo>
                  <a:lnTo>
                    <a:pt x="54" y="442"/>
                  </a:lnTo>
                  <a:lnTo>
                    <a:pt x="32" y="407"/>
                  </a:lnTo>
                  <a:lnTo>
                    <a:pt x="14" y="367"/>
                  </a:lnTo>
                  <a:lnTo>
                    <a:pt x="4" y="324"/>
                  </a:lnTo>
                  <a:lnTo>
                    <a:pt x="0" y="279"/>
                  </a:lnTo>
                  <a:lnTo>
                    <a:pt x="4" y="234"/>
                  </a:lnTo>
                  <a:lnTo>
                    <a:pt x="14" y="191"/>
                  </a:lnTo>
                  <a:lnTo>
                    <a:pt x="32" y="151"/>
                  </a:lnTo>
                  <a:lnTo>
                    <a:pt x="54" y="115"/>
                  </a:lnTo>
                  <a:lnTo>
                    <a:pt x="82" y="82"/>
                  </a:lnTo>
                  <a:lnTo>
                    <a:pt x="115" y="54"/>
                  </a:lnTo>
                  <a:lnTo>
                    <a:pt x="150" y="32"/>
                  </a:lnTo>
                  <a:lnTo>
                    <a:pt x="190" y="14"/>
                  </a:lnTo>
                  <a:lnTo>
                    <a:pt x="233" y="4"/>
                  </a:lnTo>
                  <a:lnTo>
                    <a:pt x="27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7" name="Freeform 24"/>
            <p:cNvSpPr>
              <a:spLocks/>
            </p:cNvSpPr>
            <p:nvPr/>
          </p:nvSpPr>
          <p:spPr bwMode="auto">
            <a:xfrm>
              <a:off x="4337766" y="3209076"/>
              <a:ext cx="128474" cy="64237"/>
            </a:xfrm>
            <a:custGeom>
              <a:avLst/>
              <a:gdLst/>
              <a:ahLst/>
              <a:cxnLst>
                <a:cxn ang="0">
                  <a:pos x="59" y="0"/>
                </a:cxn>
                <a:cxn ang="0">
                  <a:pos x="118" y="59"/>
                </a:cxn>
                <a:cxn ang="0">
                  <a:pos x="0" y="59"/>
                </a:cxn>
                <a:cxn ang="0">
                  <a:pos x="59" y="0"/>
                </a:cxn>
              </a:cxnLst>
              <a:rect l="0" t="0" r="r" b="b"/>
              <a:pathLst>
                <a:path w="118" h="59">
                  <a:moveTo>
                    <a:pt x="59" y="0"/>
                  </a:moveTo>
                  <a:lnTo>
                    <a:pt x="118"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09" name="Rectangle 108"/>
          <p:cNvSpPr/>
          <p:nvPr/>
        </p:nvSpPr>
        <p:spPr>
          <a:xfrm>
            <a:off x="4579104" y="565686"/>
            <a:ext cx="1731564" cy="369332"/>
          </a:xfrm>
          <a:prstGeom prst="rect">
            <a:avLst/>
          </a:prstGeom>
        </p:spPr>
        <p:txBody>
          <a:bodyPr wrap="none">
            <a:spAutoFit/>
          </a:bodyPr>
          <a:lstStyle/>
          <a:p>
            <a:r>
              <a:rPr lang="en-US" b="1" dirty="0">
                <a:solidFill>
                  <a:srgbClr val="92D050"/>
                </a:solidFill>
                <a:latin typeface="Lato-Bold"/>
              </a:rPr>
              <a:t>Meniscus Top: </a:t>
            </a:r>
          </a:p>
        </p:txBody>
      </p:sp>
      <p:sp>
        <p:nvSpPr>
          <p:cNvPr id="110" name="Rectangle 109"/>
          <p:cNvSpPr/>
          <p:nvPr/>
        </p:nvSpPr>
        <p:spPr>
          <a:xfrm>
            <a:off x="4576094" y="2655694"/>
            <a:ext cx="2130711" cy="369332"/>
          </a:xfrm>
          <a:prstGeom prst="rect">
            <a:avLst/>
          </a:prstGeom>
        </p:spPr>
        <p:txBody>
          <a:bodyPr wrap="none">
            <a:spAutoFit/>
          </a:bodyPr>
          <a:lstStyle/>
          <a:p>
            <a:r>
              <a:rPr lang="en-US" b="1" dirty="0">
                <a:solidFill>
                  <a:srgbClr val="92D050"/>
                </a:solidFill>
                <a:latin typeface="Lato-Bold"/>
              </a:rPr>
              <a:t>Integrally Grit Top:</a:t>
            </a:r>
          </a:p>
        </p:txBody>
      </p:sp>
      <p:sp>
        <p:nvSpPr>
          <p:cNvPr id="111" name="TextBox 110"/>
          <p:cNvSpPr txBox="1"/>
          <p:nvPr/>
        </p:nvSpPr>
        <p:spPr>
          <a:xfrm>
            <a:off x="4569832" y="3012182"/>
            <a:ext cx="4394656" cy="1200329"/>
          </a:xfrm>
          <a:prstGeom prst="rect">
            <a:avLst/>
          </a:prstGeom>
          <a:noFill/>
        </p:spPr>
        <p:txBody>
          <a:bodyPr wrap="square" rtlCol="0">
            <a:spAutoFit/>
          </a:bodyPr>
          <a:lstStyle/>
          <a:p>
            <a:r>
              <a:rPr lang="en-US" dirty="0">
                <a:solidFill>
                  <a:schemeClr val="tx1">
                    <a:lumMod val="85000"/>
                    <a:lumOff val="15000"/>
                  </a:schemeClr>
                </a:solidFill>
                <a:latin typeface="Lato-Bold"/>
              </a:rPr>
              <a:t>The optional grip top of grating has a quartz grit which is integrally applied, cured and sealed onto the surface providing excellent slip resistant footing.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graphicFrame>
        <p:nvGraphicFramePr>
          <p:cNvPr id="49" name="Table 48"/>
          <p:cNvGraphicFramePr>
            <a:graphicFrameLocks noGrp="1"/>
          </p:cNvGraphicFramePr>
          <p:nvPr>
            <p:extLst>
              <p:ext uri="{D42A27DB-BD31-4B8C-83A1-F6EECF244321}">
                <p14:modId xmlns:p14="http://schemas.microsoft.com/office/powerpoint/2010/main" val="3446834712"/>
              </p:ext>
            </p:extLst>
          </p:nvPr>
        </p:nvGraphicFramePr>
        <p:xfrm>
          <a:off x="179512" y="123478"/>
          <a:ext cx="8784976" cy="37084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0840">
                <a:tc>
                  <a:txBody>
                    <a:bodyPr/>
                    <a:lstStyle/>
                    <a:p>
                      <a:r>
                        <a:rPr lang="en-US" sz="1800" b="1" dirty="0">
                          <a:solidFill>
                            <a:srgbClr val="92D050"/>
                          </a:solidFill>
                          <a:latin typeface="Lato-Bold"/>
                        </a:rPr>
                        <a:t>SPECFICATIONS</a:t>
                      </a:r>
                      <a:endParaRPr lang="en-US" dirty="0">
                        <a:solidFill>
                          <a:srgbClr val="92D050"/>
                        </a:solidFill>
                        <a:latin typeface="Lato-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lang="en-US" sz="1800" b="1" kern="1200" baseline="0" dirty="0">
                          <a:solidFill>
                            <a:srgbClr val="92D050"/>
                          </a:solidFill>
                          <a:latin typeface="Lato-Bold"/>
                          <a:ea typeface="+mn-ea"/>
                          <a:cs typeface="+mn-cs"/>
                        </a:rPr>
                        <a:t>Dudhani Poly </a:t>
                      </a:r>
                      <a:r>
                        <a:rPr lang="en-US" sz="1800" b="1" kern="1200" baseline="0" dirty="0">
                          <a:solidFill>
                            <a:schemeClr val="tx1">
                              <a:lumMod val="75000"/>
                              <a:lumOff val="25000"/>
                            </a:schemeClr>
                          </a:solidFill>
                          <a:latin typeface="Lato-Bold"/>
                          <a:ea typeface="+mn-ea"/>
                          <a:cs typeface="+mn-cs"/>
                        </a:rPr>
                        <a:t>– Extrusions Pvt Ltd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3" name="Group 87"/>
          <p:cNvGrpSpPr/>
          <p:nvPr/>
        </p:nvGrpSpPr>
        <p:grpSpPr>
          <a:xfrm>
            <a:off x="7577521" y="4763149"/>
            <a:ext cx="1351599" cy="285752"/>
            <a:chOff x="3670353" y="3209076"/>
            <a:chExt cx="4500951" cy="951581"/>
          </a:xfrm>
        </p:grpSpPr>
        <p:sp>
          <p:nvSpPr>
            <p:cNvPr id="89" name="Rectangle 7"/>
            <p:cNvSpPr>
              <a:spLocks noChangeArrowheads="1"/>
            </p:cNvSpPr>
            <p:nvPr/>
          </p:nvSpPr>
          <p:spPr bwMode="auto">
            <a:xfrm>
              <a:off x="6489164" y="3666357"/>
              <a:ext cx="71858" cy="311387"/>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90" name="Rectangle 8"/>
            <p:cNvSpPr>
              <a:spLocks noChangeArrowheads="1"/>
            </p:cNvSpPr>
            <p:nvPr/>
          </p:nvSpPr>
          <p:spPr bwMode="auto">
            <a:xfrm>
              <a:off x="6032971" y="3210165"/>
              <a:ext cx="72948" cy="767579"/>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91" name="Freeform 9"/>
            <p:cNvSpPr>
              <a:spLocks/>
            </p:cNvSpPr>
            <p:nvPr/>
          </p:nvSpPr>
          <p:spPr bwMode="auto">
            <a:xfrm>
              <a:off x="4707946" y="3410498"/>
              <a:ext cx="496476" cy="580312"/>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59" y="471"/>
                </a:cxn>
                <a:cxn ang="0">
                  <a:pos x="288" y="462"/>
                </a:cxn>
                <a:cxn ang="0">
                  <a:pos x="314" y="449"/>
                </a:cxn>
                <a:cxn ang="0">
                  <a:pos x="337" y="430"/>
                </a:cxn>
                <a:cxn ang="0">
                  <a:pos x="358" y="407"/>
                </a:cxn>
                <a:cxn ang="0">
                  <a:pos x="372" y="383"/>
                </a:cxn>
                <a:cxn ang="0">
                  <a:pos x="381" y="354"/>
                </a:cxn>
                <a:cxn ang="0">
                  <a:pos x="387" y="322"/>
                </a:cxn>
                <a:cxn ang="0">
                  <a:pos x="390" y="287"/>
                </a:cxn>
                <a:cxn ang="0">
                  <a:pos x="390" y="0"/>
                </a:cxn>
                <a:cxn ang="0">
                  <a:pos x="456" y="0"/>
                </a:cxn>
                <a:cxn ang="0">
                  <a:pos x="456" y="521"/>
                </a:cxn>
                <a:cxn ang="0">
                  <a:pos x="392" y="521"/>
                </a:cxn>
                <a:cxn ang="0">
                  <a:pos x="392" y="440"/>
                </a:cxn>
                <a:cxn ang="0">
                  <a:pos x="373" y="468"/>
                </a:cxn>
                <a:cxn ang="0">
                  <a:pos x="351" y="492"/>
                </a:cxn>
                <a:cxn ang="0">
                  <a:pos x="323" y="510"/>
                </a:cxn>
                <a:cxn ang="0">
                  <a:pos x="292" y="523"/>
                </a:cxn>
                <a:cxn ang="0">
                  <a:pos x="257" y="531"/>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456" h="533">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59" y="471"/>
                  </a:lnTo>
                  <a:lnTo>
                    <a:pt x="288" y="462"/>
                  </a:lnTo>
                  <a:lnTo>
                    <a:pt x="314" y="449"/>
                  </a:lnTo>
                  <a:lnTo>
                    <a:pt x="337" y="430"/>
                  </a:lnTo>
                  <a:lnTo>
                    <a:pt x="358" y="407"/>
                  </a:lnTo>
                  <a:lnTo>
                    <a:pt x="372" y="383"/>
                  </a:lnTo>
                  <a:lnTo>
                    <a:pt x="381" y="354"/>
                  </a:lnTo>
                  <a:lnTo>
                    <a:pt x="387" y="322"/>
                  </a:lnTo>
                  <a:lnTo>
                    <a:pt x="390" y="287"/>
                  </a:lnTo>
                  <a:lnTo>
                    <a:pt x="390" y="0"/>
                  </a:lnTo>
                  <a:lnTo>
                    <a:pt x="456" y="0"/>
                  </a:lnTo>
                  <a:lnTo>
                    <a:pt x="456" y="521"/>
                  </a:lnTo>
                  <a:lnTo>
                    <a:pt x="392" y="521"/>
                  </a:lnTo>
                  <a:lnTo>
                    <a:pt x="392" y="440"/>
                  </a:lnTo>
                  <a:lnTo>
                    <a:pt x="373" y="468"/>
                  </a:lnTo>
                  <a:lnTo>
                    <a:pt x="351" y="492"/>
                  </a:lnTo>
                  <a:lnTo>
                    <a:pt x="323" y="510"/>
                  </a:lnTo>
                  <a:lnTo>
                    <a:pt x="292" y="523"/>
                  </a:lnTo>
                  <a:lnTo>
                    <a:pt x="257" y="531"/>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2" name="Freeform 10"/>
            <p:cNvSpPr>
              <a:spLocks noEditPoints="1"/>
            </p:cNvSpPr>
            <p:nvPr/>
          </p:nvSpPr>
          <p:spPr bwMode="auto">
            <a:xfrm>
              <a:off x="5319831" y="3210165"/>
              <a:ext cx="597732" cy="780644"/>
            </a:xfrm>
            <a:custGeom>
              <a:avLst/>
              <a:gdLst/>
              <a:ahLst/>
              <a:cxnLst>
                <a:cxn ang="0">
                  <a:pos x="241" y="234"/>
                </a:cxn>
                <a:cxn ang="0">
                  <a:pos x="181" y="254"/>
                </a:cxn>
                <a:cxn ang="0">
                  <a:pos x="128" y="293"/>
                </a:cxn>
                <a:cxn ang="0">
                  <a:pos x="88" y="347"/>
                </a:cxn>
                <a:cxn ang="0">
                  <a:pos x="69" y="408"/>
                </a:cxn>
                <a:cxn ang="0">
                  <a:pos x="69" y="476"/>
                </a:cxn>
                <a:cxn ang="0">
                  <a:pos x="88" y="539"/>
                </a:cxn>
                <a:cxn ang="0">
                  <a:pos x="127" y="594"/>
                </a:cxn>
                <a:cxn ang="0">
                  <a:pos x="181" y="635"/>
                </a:cxn>
                <a:cxn ang="0">
                  <a:pos x="241" y="655"/>
                </a:cxn>
                <a:cxn ang="0">
                  <a:pos x="309" y="655"/>
                </a:cxn>
                <a:cxn ang="0">
                  <a:pos x="369" y="635"/>
                </a:cxn>
                <a:cxn ang="0">
                  <a:pos x="422" y="594"/>
                </a:cxn>
                <a:cxn ang="0">
                  <a:pos x="461" y="540"/>
                </a:cxn>
                <a:cxn ang="0">
                  <a:pos x="480" y="476"/>
                </a:cxn>
                <a:cxn ang="0">
                  <a:pos x="480" y="407"/>
                </a:cxn>
                <a:cxn ang="0">
                  <a:pos x="461" y="346"/>
                </a:cxn>
                <a:cxn ang="0">
                  <a:pos x="422" y="293"/>
                </a:cxn>
                <a:cxn ang="0">
                  <a:pos x="368" y="253"/>
                </a:cxn>
                <a:cxn ang="0">
                  <a:pos x="308" y="234"/>
                </a:cxn>
                <a:cxn ang="0">
                  <a:pos x="482" y="0"/>
                </a:cxn>
                <a:cxn ang="0">
                  <a:pos x="549" y="705"/>
                </a:cxn>
                <a:cxn ang="0">
                  <a:pos x="486" y="611"/>
                </a:cxn>
                <a:cxn ang="0">
                  <a:pos x="434" y="667"/>
                </a:cxn>
                <a:cxn ang="0">
                  <a:pos x="378" y="700"/>
                </a:cxn>
                <a:cxn ang="0">
                  <a:pos x="315" y="715"/>
                </a:cxn>
                <a:cxn ang="0">
                  <a:pos x="235" y="714"/>
                </a:cxn>
                <a:cxn ang="0">
                  <a:pos x="152" y="689"/>
                </a:cxn>
                <a:cxn ang="0">
                  <a:pos x="81" y="638"/>
                </a:cxn>
                <a:cxn ang="0">
                  <a:pos x="30" y="569"/>
                </a:cxn>
                <a:cxn ang="0">
                  <a:pos x="4" y="488"/>
                </a:cxn>
                <a:cxn ang="0">
                  <a:pos x="4" y="398"/>
                </a:cxn>
                <a:cxn ang="0">
                  <a:pos x="30" y="319"/>
                </a:cxn>
                <a:cxn ang="0">
                  <a:pos x="81" y="250"/>
                </a:cxn>
                <a:cxn ang="0">
                  <a:pos x="152" y="200"/>
                </a:cxn>
                <a:cxn ang="0">
                  <a:pos x="235" y="175"/>
                </a:cxn>
                <a:cxn ang="0">
                  <a:pos x="321" y="174"/>
                </a:cxn>
                <a:cxn ang="0">
                  <a:pos x="393" y="195"/>
                </a:cxn>
                <a:cxn ang="0">
                  <a:pos x="455" y="238"/>
                </a:cxn>
                <a:cxn ang="0">
                  <a:pos x="482" y="0"/>
                </a:cxn>
              </a:cxnLst>
              <a:rect l="0" t="0" r="r" b="b"/>
              <a:pathLst>
                <a:path w="549" h="717">
                  <a:moveTo>
                    <a:pt x="274" y="231"/>
                  </a:moveTo>
                  <a:lnTo>
                    <a:pt x="241" y="234"/>
                  </a:lnTo>
                  <a:lnTo>
                    <a:pt x="210" y="241"/>
                  </a:lnTo>
                  <a:lnTo>
                    <a:pt x="181" y="254"/>
                  </a:lnTo>
                  <a:lnTo>
                    <a:pt x="153" y="272"/>
                  </a:lnTo>
                  <a:lnTo>
                    <a:pt x="128" y="293"/>
                  </a:lnTo>
                  <a:lnTo>
                    <a:pt x="105" y="319"/>
                  </a:lnTo>
                  <a:lnTo>
                    <a:pt x="88" y="347"/>
                  </a:lnTo>
                  <a:lnTo>
                    <a:pt x="76" y="377"/>
                  </a:lnTo>
                  <a:lnTo>
                    <a:pt x="69" y="408"/>
                  </a:lnTo>
                  <a:lnTo>
                    <a:pt x="66" y="441"/>
                  </a:lnTo>
                  <a:lnTo>
                    <a:pt x="69" y="476"/>
                  </a:lnTo>
                  <a:lnTo>
                    <a:pt x="76" y="509"/>
                  </a:lnTo>
                  <a:lnTo>
                    <a:pt x="88" y="539"/>
                  </a:lnTo>
                  <a:lnTo>
                    <a:pt x="105" y="568"/>
                  </a:lnTo>
                  <a:lnTo>
                    <a:pt x="127" y="594"/>
                  </a:lnTo>
                  <a:lnTo>
                    <a:pt x="153" y="617"/>
                  </a:lnTo>
                  <a:lnTo>
                    <a:pt x="181" y="635"/>
                  </a:lnTo>
                  <a:lnTo>
                    <a:pt x="210" y="647"/>
                  </a:lnTo>
                  <a:lnTo>
                    <a:pt x="241" y="655"/>
                  </a:lnTo>
                  <a:lnTo>
                    <a:pt x="275" y="657"/>
                  </a:lnTo>
                  <a:lnTo>
                    <a:pt x="309" y="655"/>
                  </a:lnTo>
                  <a:lnTo>
                    <a:pt x="340" y="647"/>
                  </a:lnTo>
                  <a:lnTo>
                    <a:pt x="369" y="635"/>
                  </a:lnTo>
                  <a:lnTo>
                    <a:pt x="397" y="617"/>
                  </a:lnTo>
                  <a:lnTo>
                    <a:pt x="422" y="594"/>
                  </a:lnTo>
                  <a:lnTo>
                    <a:pt x="443" y="568"/>
                  </a:lnTo>
                  <a:lnTo>
                    <a:pt x="461" y="540"/>
                  </a:lnTo>
                  <a:lnTo>
                    <a:pt x="472" y="509"/>
                  </a:lnTo>
                  <a:lnTo>
                    <a:pt x="480" y="476"/>
                  </a:lnTo>
                  <a:lnTo>
                    <a:pt x="482" y="441"/>
                  </a:lnTo>
                  <a:lnTo>
                    <a:pt x="480" y="407"/>
                  </a:lnTo>
                  <a:lnTo>
                    <a:pt x="472" y="376"/>
                  </a:lnTo>
                  <a:lnTo>
                    <a:pt x="461" y="346"/>
                  </a:lnTo>
                  <a:lnTo>
                    <a:pt x="443" y="318"/>
                  </a:lnTo>
                  <a:lnTo>
                    <a:pt x="422" y="293"/>
                  </a:lnTo>
                  <a:lnTo>
                    <a:pt x="395" y="270"/>
                  </a:lnTo>
                  <a:lnTo>
                    <a:pt x="368" y="253"/>
                  </a:lnTo>
                  <a:lnTo>
                    <a:pt x="339" y="241"/>
                  </a:lnTo>
                  <a:lnTo>
                    <a:pt x="308" y="234"/>
                  </a:lnTo>
                  <a:lnTo>
                    <a:pt x="274" y="231"/>
                  </a:lnTo>
                  <a:close/>
                  <a:moveTo>
                    <a:pt x="482" y="0"/>
                  </a:moveTo>
                  <a:lnTo>
                    <a:pt x="549" y="0"/>
                  </a:lnTo>
                  <a:lnTo>
                    <a:pt x="549" y="705"/>
                  </a:lnTo>
                  <a:lnTo>
                    <a:pt x="486" y="705"/>
                  </a:lnTo>
                  <a:lnTo>
                    <a:pt x="486" y="611"/>
                  </a:lnTo>
                  <a:lnTo>
                    <a:pt x="461" y="642"/>
                  </a:lnTo>
                  <a:lnTo>
                    <a:pt x="434" y="667"/>
                  </a:lnTo>
                  <a:lnTo>
                    <a:pt x="407" y="686"/>
                  </a:lnTo>
                  <a:lnTo>
                    <a:pt x="378" y="700"/>
                  </a:lnTo>
                  <a:lnTo>
                    <a:pt x="348" y="710"/>
                  </a:lnTo>
                  <a:lnTo>
                    <a:pt x="315" y="715"/>
                  </a:lnTo>
                  <a:lnTo>
                    <a:pt x="281" y="717"/>
                  </a:lnTo>
                  <a:lnTo>
                    <a:pt x="235" y="714"/>
                  </a:lnTo>
                  <a:lnTo>
                    <a:pt x="192" y="705"/>
                  </a:lnTo>
                  <a:lnTo>
                    <a:pt x="152" y="689"/>
                  </a:lnTo>
                  <a:lnTo>
                    <a:pt x="115" y="667"/>
                  </a:lnTo>
                  <a:lnTo>
                    <a:pt x="81" y="638"/>
                  </a:lnTo>
                  <a:lnTo>
                    <a:pt x="53" y="606"/>
                  </a:lnTo>
                  <a:lnTo>
                    <a:pt x="30" y="569"/>
                  </a:lnTo>
                  <a:lnTo>
                    <a:pt x="12" y="530"/>
                  </a:lnTo>
                  <a:lnTo>
                    <a:pt x="4" y="488"/>
                  </a:lnTo>
                  <a:lnTo>
                    <a:pt x="0" y="442"/>
                  </a:lnTo>
                  <a:lnTo>
                    <a:pt x="4" y="398"/>
                  </a:lnTo>
                  <a:lnTo>
                    <a:pt x="12" y="357"/>
                  </a:lnTo>
                  <a:lnTo>
                    <a:pt x="30" y="319"/>
                  </a:lnTo>
                  <a:lnTo>
                    <a:pt x="53" y="283"/>
                  </a:lnTo>
                  <a:lnTo>
                    <a:pt x="81" y="250"/>
                  </a:lnTo>
                  <a:lnTo>
                    <a:pt x="115" y="221"/>
                  </a:lnTo>
                  <a:lnTo>
                    <a:pt x="152" y="200"/>
                  </a:lnTo>
                  <a:lnTo>
                    <a:pt x="192" y="184"/>
                  </a:lnTo>
                  <a:lnTo>
                    <a:pt x="235" y="175"/>
                  </a:lnTo>
                  <a:lnTo>
                    <a:pt x="281" y="171"/>
                  </a:lnTo>
                  <a:lnTo>
                    <a:pt x="321" y="174"/>
                  </a:lnTo>
                  <a:lnTo>
                    <a:pt x="358" y="181"/>
                  </a:lnTo>
                  <a:lnTo>
                    <a:pt x="393" y="195"/>
                  </a:lnTo>
                  <a:lnTo>
                    <a:pt x="424" y="214"/>
                  </a:lnTo>
                  <a:lnTo>
                    <a:pt x="455" y="238"/>
                  </a:lnTo>
                  <a:lnTo>
                    <a:pt x="482" y="267"/>
                  </a:lnTo>
                  <a:lnTo>
                    <a:pt x="48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3" name="Freeform 11"/>
            <p:cNvSpPr>
              <a:spLocks noEditPoints="1"/>
            </p:cNvSpPr>
            <p:nvPr/>
          </p:nvSpPr>
          <p:spPr bwMode="auto">
            <a:xfrm>
              <a:off x="6677520" y="3396343"/>
              <a:ext cx="599909" cy="594465"/>
            </a:xfrm>
            <a:custGeom>
              <a:avLst/>
              <a:gdLst/>
              <a:ahLst/>
              <a:cxnLst>
                <a:cxn ang="0">
                  <a:pos x="245" y="63"/>
                </a:cxn>
                <a:cxn ang="0">
                  <a:pos x="183" y="83"/>
                </a:cxn>
                <a:cxn ang="0">
                  <a:pos x="131" y="123"/>
                </a:cxn>
                <a:cxn ang="0">
                  <a:pos x="89" y="176"/>
                </a:cxn>
                <a:cxn ang="0">
                  <a:pos x="69" y="237"/>
                </a:cxn>
                <a:cxn ang="0">
                  <a:pos x="69" y="304"/>
                </a:cxn>
                <a:cxn ang="0">
                  <a:pos x="89" y="368"/>
                </a:cxn>
                <a:cxn ang="0">
                  <a:pos x="129" y="423"/>
                </a:cxn>
                <a:cxn ang="0">
                  <a:pos x="183" y="464"/>
                </a:cxn>
                <a:cxn ang="0">
                  <a:pos x="246" y="484"/>
                </a:cxn>
                <a:cxn ang="0">
                  <a:pos x="313" y="484"/>
                </a:cxn>
                <a:cxn ang="0">
                  <a:pos x="372" y="464"/>
                </a:cxn>
                <a:cxn ang="0">
                  <a:pos x="423" y="423"/>
                </a:cxn>
                <a:cxn ang="0">
                  <a:pos x="464" y="371"/>
                </a:cxn>
                <a:cxn ang="0">
                  <a:pos x="482" y="310"/>
                </a:cxn>
                <a:cxn ang="0">
                  <a:pos x="482" y="242"/>
                </a:cxn>
                <a:cxn ang="0">
                  <a:pos x="464" y="177"/>
                </a:cxn>
                <a:cxn ang="0">
                  <a:pos x="426" y="123"/>
                </a:cxn>
                <a:cxn ang="0">
                  <a:pos x="374" y="83"/>
                </a:cxn>
                <a:cxn ang="0">
                  <a:pos x="312" y="63"/>
                </a:cxn>
                <a:cxn ang="0">
                  <a:pos x="280" y="0"/>
                </a:cxn>
                <a:cxn ang="0">
                  <a:pos x="361" y="11"/>
                </a:cxn>
                <a:cxn ang="0">
                  <a:pos x="430" y="47"/>
                </a:cxn>
                <a:cxn ang="0">
                  <a:pos x="485" y="104"/>
                </a:cxn>
                <a:cxn ang="0">
                  <a:pos x="551" y="13"/>
                </a:cxn>
                <a:cxn ang="0">
                  <a:pos x="485" y="534"/>
                </a:cxn>
                <a:cxn ang="0">
                  <a:pos x="459" y="475"/>
                </a:cxn>
                <a:cxn ang="0">
                  <a:pos x="397" y="520"/>
                </a:cxn>
                <a:cxn ang="0">
                  <a:pos x="323" y="544"/>
                </a:cxn>
                <a:cxn ang="0">
                  <a:pos x="237" y="543"/>
                </a:cxn>
                <a:cxn ang="0">
                  <a:pos x="155" y="518"/>
                </a:cxn>
                <a:cxn ang="0">
                  <a:pos x="83" y="467"/>
                </a:cxn>
                <a:cxn ang="0">
                  <a:pos x="30" y="398"/>
                </a:cxn>
                <a:cxn ang="0">
                  <a:pos x="4" y="319"/>
                </a:cxn>
                <a:cxn ang="0">
                  <a:pos x="4" y="231"/>
                </a:cxn>
                <a:cxn ang="0">
                  <a:pos x="29" y="148"/>
                </a:cxn>
                <a:cxn ang="0">
                  <a:pos x="80" y="79"/>
                </a:cxn>
                <a:cxn ang="0">
                  <a:pos x="151" y="29"/>
                </a:cxn>
                <a:cxn ang="0">
                  <a:pos x="234" y="4"/>
                </a:cxn>
              </a:cxnLst>
              <a:rect l="0" t="0" r="r" b="b"/>
              <a:pathLst>
                <a:path w="551" h="546">
                  <a:moveTo>
                    <a:pt x="278" y="60"/>
                  </a:moveTo>
                  <a:lnTo>
                    <a:pt x="245" y="63"/>
                  </a:lnTo>
                  <a:lnTo>
                    <a:pt x="214" y="70"/>
                  </a:lnTo>
                  <a:lnTo>
                    <a:pt x="183" y="83"/>
                  </a:lnTo>
                  <a:lnTo>
                    <a:pt x="157" y="101"/>
                  </a:lnTo>
                  <a:lnTo>
                    <a:pt x="131" y="123"/>
                  </a:lnTo>
                  <a:lnTo>
                    <a:pt x="108" y="150"/>
                  </a:lnTo>
                  <a:lnTo>
                    <a:pt x="89" y="176"/>
                  </a:lnTo>
                  <a:lnTo>
                    <a:pt x="77" y="206"/>
                  </a:lnTo>
                  <a:lnTo>
                    <a:pt x="69" y="237"/>
                  </a:lnTo>
                  <a:lnTo>
                    <a:pt x="67" y="270"/>
                  </a:lnTo>
                  <a:lnTo>
                    <a:pt x="69" y="304"/>
                  </a:lnTo>
                  <a:lnTo>
                    <a:pt x="77" y="337"/>
                  </a:lnTo>
                  <a:lnTo>
                    <a:pt x="89" y="368"/>
                  </a:lnTo>
                  <a:lnTo>
                    <a:pt x="107" y="397"/>
                  </a:lnTo>
                  <a:lnTo>
                    <a:pt x="129" y="423"/>
                  </a:lnTo>
                  <a:lnTo>
                    <a:pt x="156" y="446"/>
                  </a:lnTo>
                  <a:lnTo>
                    <a:pt x="183" y="464"/>
                  </a:lnTo>
                  <a:lnTo>
                    <a:pt x="214" y="476"/>
                  </a:lnTo>
                  <a:lnTo>
                    <a:pt x="246" y="484"/>
                  </a:lnTo>
                  <a:lnTo>
                    <a:pt x="281" y="486"/>
                  </a:lnTo>
                  <a:lnTo>
                    <a:pt x="313" y="484"/>
                  </a:lnTo>
                  <a:lnTo>
                    <a:pt x="343" y="476"/>
                  </a:lnTo>
                  <a:lnTo>
                    <a:pt x="372" y="464"/>
                  </a:lnTo>
                  <a:lnTo>
                    <a:pt x="398" y="446"/>
                  </a:lnTo>
                  <a:lnTo>
                    <a:pt x="423" y="423"/>
                  </a:lnTo>
                  <a:lnTo>
                    <a:pt x="446" y="397"/>
                  </a:lnTo>
                  <a:lnTo>
                    <a:pt x="464" y="371"/>
                  </a:lnTo>
                  <a:lnTo>
                    <a:pt x="475" y="340"/>
                  </a:lnTo>
                  <a:lnTo>
                    <a:pt x="482" y="310"/>
                  </a:lnTo>
                  <a:lnTo>
                    <a:pt x="485" y="278"/>
                  </a:lnTo>
                  <a:lnTo>
                    <a:pt x="482" y="242"/>
                  </a:lnTo>
                  <a:lnTo>
                    <a:pt x="475" y="209"/>
                  </a:lnTo>
                  <a:lnTo>
                    <a:pt x="464" y="177"/>
                  </a:lnTo>
                  <a:lnTo>
                    <a:pt x="447" y="150"/>
                  </a:lnTo>
                  <a:lnTo>
                    <a:pt x="426" y="123"/>
                  </a:lnTo>
                  <a:lnTo>
                    <a:pt x="401" y="101"/>
                  </a:lnTo>
                  <a:lnTo>
                    <a:pt x="374" y="83"/>
                  </a:lnTo>
                  <a:lnTo>
                    <a:pt x="344" y="70"/>
                  </a:lnTo>
                  <a:lnTo>
                    <a:pt x="312" y="63"/>
                  </a:lnTo>
                  <a:lnTo>
                    <a:pt x="278" y="60"/>
                  </a:lnTo>
                  <a:close/>
                  <a:moveTo>
                    <a:pt x="280" y="0"/>
                  </a:moveTo>
                  <a:lnTo>
                    <a:pt x="322" y="3"/>
                  </a:lnTo>
                  <a:lnTo>
                    <a:pt x="361" y="11"/>
                  </a:lnTo>
                  <a:lnTo>
                    <a:pt x="397" y="26"/>
                  </a:lnTo>
                  <a:lnTo>
                    <a:pt x="430" y="47"/>
                  </a:lnTo>
                  <a:lnTo>
                    <a:pt x="459" y="73"/>
                  </a:lnTo>
                  <a:lnTo>
                    <a:pt x="485" y="104"/>
                  </a:lnTo>
                  <a:lnTo>
                    <a:pt x="485" y="13"/>
                  </a:lnTo>
                  <a:lnTo>
                    <a:pt x="551" y="13"/>
                  </a:lnTo>
                  <a:lnTo>
                    <a:pt x="551" y="534"/>
                  </a:lnTo>
                  <a:lnTo>
                    <a:pt x="485" y="534"/>
                  </a:lnTo>
                  <a:lnTo>
                    <a:pt x="485" y="443"/>
                  </a:lnTo>
                  <a:lnTo>
                    <a:pt x="459" y="475"/>
                  </a:lnTo>
                  <a:lnTo>
                    <a:pt x="428" y="500"/>
                  </a:lnTo>
                  <a:lnTo>
                    <a:pt x="397" y="520"/>
                  </a:lnTo>
                  <a:lnTo>
                    <a:pt x="362" y="535"/>
                  </a:lnTo>
                  <a:lnTo>
                    <a:pt x="323" y="544"/>
                  </a:lnTo>
                  <a:lnTo>
                    <a:pt x="283" y="546"/>
                  </a:lnTo>
                  <a:lnTo>
                    <a:pt x="237" y="543"/>
                  </a:lnTo>
                  <a:lnTo>
                    <a:pt x="195" y="534"/>
                  </a:lnTo>
                  <a:lnTo>
                    <a:pt x="155" y="518"/>
                  </a:lnTo>
                  <a:lnTo>
                    <a:pt x="117" y="496"/>
                  </a:lnTo>
                  <a:lnTo>
                    <a:pt x="83" y="467"/>
                  </a:lnTo>
                  <a:lnTo>
                    <a:pt x="53" y="435"/>
                  </a:lnTo>
                  <a:lnTo>
                    <a:pt x="30" y="398"/>
                  </a:lnTo>
                  <a:lnTo>
                    <a:pt x="14" y="361"/>
                  </a:lnTo>
                  <a:lnTo>
                    <a:pt x="4" y="319"/>
                  </a:lnTo>
                  <a:lnTo>
                    <a:pt x="0" y="276"/>
                  </a:lnTo>
                  <a:lnTo>
                    <a:pt x="4" y="231"/>
                  </a:lnTo>
                  <a:lnTo>
                    <a:pt x="13" y="188"/>
                  </a:lnTo>
                  <a:lnTo>
                    <a:pt x="29" y="148"/>
                  </a:lnTo>
                  <a:lnTo>
                    <a:pt x="52" y="112"/>
                  </a:lnTo>
                  <a:lnTo>
                    <a:pt x="80" y="79"/>
                  </a:lnTo>
                  <a:lnTo>
                    <a:pt x="114" y="50"/>
                  </a:lnTo>
                  <a:lnTo>
                    <a:pt x="151" y="29"/>
                  </a:lnTo>
                  <a:lnTo>
                    <a:pt x="191" y="13"/>
                  </a:lnTo>
                  <a:lnTo>
                    <a:pt x="234" y="4"/>
                  </a:lnTo>
                  <a:lnTo>
                    <a:pt x="28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4" name="Freeform 12"/>
            <p:cNvSpPr>
              <a:spLocks/>
            </p:cNvSpPr>
            <p:nvPr/>
          </p:nvSpPr>
          <p:spPr bwMode="auto">
            <a:xfrm>
              <a:off x="7426590" y="3396343"/>
              <a:ext cx="499743" cy="581400"/>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534"/>
                </a:cxn>
                <a:cxn ang="0">
                  <a:pos x="392" y="534"/>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534"/>
                </a:cxn>
                <a:cxn ang="0">
                  <a:pos x="0" y="534"/>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59" h="534">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534"/>
                  </a:lnTo>
                  <a:lnTo>
                    <a:pt x="392" y="534"/>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534"/>
                  </a:lnTo>
                  <a:lnTo>
                    <a:pt x="0" y="534"/>
                  </a:lnTo>
                  <a:lnTo>
                    <a:pt x="0" y="13"/>
                  </a:lnTo>
                  <a:lnTo>
                    <a:pt x="67" y="13"/>
                  </a:lnTo>
                  <a:lnTo>
                    <a:pt x="67" y="80"/>
                  </a:lnTo>
                  <a:lnTo>
                    <a:pt x="93" y="55"/>
                  </a:lnTo>
                  <a:lnTo>
                    <a:pt x="118" y="34"/>
                  </a:lnTo>
                  <a:lnTo>
                    <a:pt x="144" y="19"/>
                  </a:lnTo>
                  <a:lnTo>
                    <a:pt x="170" y="9"/>
                  </a:lnTo>
                  <a:lnTo>
                    <a:pt x="198" y="3"/>
                  </a:lnTo>
                  <a:lnTo>
                    <a:pt x="228"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5" name="Freeform 13"/>
            <p:cNvSpPr>
              <a:spLocks noEditPoints="1"/>
            </p:cNvSpPr>
            <p:nvPr/>
          </p:nvSpPr>
          <p:spPr bwMode="auto">
            <a:xfrm>
              <a:off x="8072227" y="3267869"/>
              <a:ext cx="72948" cy="709874"/>
            </a:xfrm>
            <a:custGeom>
              <a:avLst/>
              <a:gdLst/>
              <a:ahLst/>
              <a:cxnLst>
                <a:cxn ang="0">
                  <a:pos x="0" y="131"/>
                </a:cxn>
                <a:cxn ang="0">
                  <a:pos x="67" y="131"/>
                </a:cxn>
                <a:cxn ang="0">
                  <a:pos x="67" y="652"/>
                </a:cxn>
                <a:cxn ang="0">
                  <a:pos x="0" y="652"/>
                </a:cxn>
                <a:cxn ang="0">
                  <a:pos x="0" y="131"/>
                </a:cxn>
                <a:cxn ang="0">
                  <a:pos x="0" y="0"/>
                </a:cxn>
                <a:cxn ang="0">
                  <a:pos x="67" y="0"/>
                </a:cxn>
                <a:cxn ang="0">
                  <a:pos x="67" y="67"/>
                </a:cxn>
                <a:cxn ang="0">
                  <a:pos x="0" y="67"/>
                </a:cxn>
                <a:cxn ang="0">
                  <a:pos x="0" y="0"/>
                </a:cxn>
              </a:cxnLst>
              <a:rect l="0" t="0" r="r" b="b"/>
              <a:pathLst>
                <a:path w="67" h="652">
                  <a:moveTo>
                    <a:pt x="0" y="131"/>
                  </a:moveTo>
                  <a:lnTo>
                    <a:pt x="67" y="131"/>
                  </a:lnTo>
                  <a:lnTo>
                    <a:pt x="67" y="652"/>
                  </a:lnTo>
                  <a:lnTo>
                    <a:pt x="0" y="652"/>
                  </a:lnTo>
                  <a:lnTo>
                    <a:pt x="0" y="131"/>
                  </a:lnTo>
                  <a:close/>
                  <a:moveTo>
                    <a:pt x="0" y="0"/>
                  </a:moveTo>
                  <a:lnTo>
                    <a:pt x="67" y="0"/>
                  </a:lnTo>
                  <a:lnTo>
                    <a:pt x="67" y="67"/>
                  </a:lnTo>
                  <a:lnTo>
                    <a:pt x="0" y="6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6" name="Freeform 14"/>
            <p:cNvSpPr>
              <a:spLocks/>
            </p:cNvSpPr>
            <p:nvPr/>
          </p:nvSpPr>
          <p:spPr bwMode="auto">
            <a:xfrm>
              <a:off x="5294789" y="3385456"/>
              <a:ext cx="1295629" cy="605353"/>
            </a:xfrm>
            <a:custGeom>
              <a:avLst/>
              <a:gdLst/>
              <a:ahLst/>
              <a:cxnLst>
                <a:cxn ang="0">
                  <a:pos x="928" y="4"/>
                </a:cxn>
                <a:cxn ang="0">
                  <a:pos x="1011" y="29"/>
                </a:cxn>
                <a:cxn ang="0">
                  <a:pos x="1083" y="79"/>
                </a:cxn>
                <a:cxn ang="0">
                  <a:pos x="1134" y="148"/>
                </a:cxn>
                <a:cxn ang="0">
                  <a:pos x="1160" y="227"/>
                </a:cxn>
                <a:cxn ang="0">
                  <a:pos x="1163" y="278"/>
                </a:cxn>
                <a:cxn ang="0">
                  <a:pos x="1131" y="337"/>
                </a:cxn>
                <a:cxn ang="0">
                  <a:pos x="1097" y="278"/>
                </a:cxn>
                <a:cxn ang="0">
                  <a:pos x="1094" y="236"/>
                </a:cxn>
                <a:cxn ang="0">
                  <a:pos x="1075" y="176"/>
                </a:cxn>
                <a:cxn ang="0">
                  <a:pos x="1035" y="122"/>
                </a:cxn>
                <a:cxn ang="0">
                  <a:pos x="982" y="82"/>
                </a:cxn>
                <a:cxn ang="0">
                  <a:pos x="922" y="63"/>
                </a:cxn>
                <a:cxn ang="0">
                  <a:pos x="862" y="62"/>
                </a:cxn>
                <a:cxn ang="0">
                  <a:pos x="810" y="75"/>
                </a:cxn>
                <a:cxn ang="0">
                  <a:pos x="764" y="102"/>
                </a:cxn>
                <a:cxn ang="0">
                  <a:pos x="729" y="136"/>
                </a:cxn>
                <a:cxn ang="0">
                  <a:pos x="699" y="180"/>
                </a:cxn>
                <a:cxn ang="0">
                  <a:pos x="678" y="215"/>
                </a:cxn>
                <a:cxn ang="0">
                  <a:pos x="652" y="259"/>
                </a:cxn>
                <a:cxn ang="0">
                  <a:pos x="621" y="306"/>
                </a:cxn>
                <a:cxn ang="0">
                  <a:pos x="593" y="350"/>
                </a:cxn>
                <a:cxn ang="0">
                  <a:pos x="573" y="378"/>
                </a:cxn>
                <a:cxn ang="0">
                  <a:pos x="521" y="441"/>
                </a:cxn>
                <a:cxn ang="0">
                  <a:pos x="470" y="494"/>
                </a:cxn>
                <a:cxn ang="0">
                  <a:pos x="430" y="524"/>
                </a:cxn>
                <a:cxn ang="0">
                  <a:pos x="371" y="548"/>
                </a:cxn>
                <a:cxn ang="0">
                  <a:pos x="304" y="556"/>
                </a:cxn>
                <a:cxn ang="0">
                  <a:pos x="215" y="544"/>
                </a:cxn>
                <a:cxn ang="0">
                  <a:pos x="138" y="505"/>
                </a:cxn>
                <a:cxn ang="0">
                  <a:pos x="76" y="443"/>
                </a:cxn>
                <a:cxn ang="0">
                  <a:pos x="35" y="369"/>
                </a:cxn>
                <a:cxn ang="0">
                  <a:pos x="23" y="284"/>
                </a:cxn>
                <a:cxn ang="0">
                  <a:pos x="59" y="225"/>
                </a:cxn>
                <a:cxn ang="0">
                  <a:pos x="89" y="284"/>
                </a:cxn>
                <a:cxn ang="0">
                  <a:pos x="99" y="349"/>
                </a:cxn>
                <a:cxn ang="0">
                  <a:pos x="128" y="406"/>
                </a:cxn>
                <a:cxn ang="0">
                  <a:pos x="176" y="455"/>
                </a:cxn>
                <a:cxn ang="0">
                  <a:pos x="233" y="486"/>
                </a:cxn>
                <a:cxn ang="0">
                  <a:pos x="298" y="496"/>
                </a:cxn>
                <a:cxn ang="0">
                  <a:pos x="363" y="486"/>
                </a:cxn>
                <a:cxn ang="0">
                  <a:pos x="421" y="455"/>
                </a:cxn>
                <a:cxn ang="0">
                  <a:pos x="431" y="446"/>
                </a:cxn>
                <a:cxn ang="0">
                  <a:pos x="478" y="398"/>
                </a:cxn>
                <a:cxn ang="0">
                  <a:pos x="524" y="342"/>
                </a:cxn>
                <a:cxn ang="0">
                  <a:pos x="540" y="318"/>
                </a:cxn>
                <a:cxn ang="0">
                  <a:pos x="579" y="260"/>
                </a:cxn>
                <a:cxn ang="0">
                  <a:pos x="609" y="211"/>
                </a:cxn>
                <a:cxn ang="0">
                  <a:pos x="635" y="168"/>
                </a:cxn>
                <a:cxn ang="0">
                  <a:pos x="663" y="121"/>
                </a:cxn>
                <a:cxn ang="0">
                  <a:pos x="686" y="89"/>
                </a:cxn>
                <a:cxn ang="0">
                  <a:pos x="743" y="39"/>
                </a:cxn>
                <a:cxn ang="0">
                  <a:pos x="809" y="10"/>
                </a:cxn>
                <a:cxn ang="0">
                  <a:pos x="883" y="0"/>
                </a:cxn>
              </a:cxnLst>
              <a:rect l="0" t="0" r="r" b="b"/>
              <a:pathLst>
                <a:path w="1190" h="556">
                  <a:moveTo>
                    <a:pt x="883" y="0"/>
                  </a:moveTo>
                  <a:lnTo>
                    <a:pt x="928" y="4"/>
                  </a:lnTo>
                  <a:lnTo>
                    <a:pt x="971" y="13"/>
                  </a:lnTo>
                  <a:lnTo>
                    <a:pt x="1011" y="29"/>
                  </a:lnTo>
                  <a:lnTo>
                    <a:pt x="1049" y="50"/>
                  </a:lnTo>
                  <a:lnTo>
                    <a:pt x="1083" y="79"/>
                  </a:lnTo>
                  <a:lnTo>
                    <a:pt x="1112" y="112"/>
                  </a:lnTo>
                  <a:lnTo>
                    <a:pt x="1134" y="148"/>
                  </a:lnTo>
                  <a:lnTo>
                    <a:pt x="1151" y="186"/>
                  </a:lnTo>
                  <a:lnTo>
                    <a:pt x="1160" y="227"/>
                  </a:lnTo>
                  <a:lnTo>
                    <a:pt x="1163" y="271"/>
                  </a:lnTo>
                  <a:lnTo>
                    <a:pt x="1163" y="278"/>
                  </a:lnTo>
                  <a:lnTo>
                    <a:pt x="1190" y="278"/>
                  </a:lnTo>
                  <a:lnTo>
                    <a:pt x="1131" y="337"/>
                  </a:lnTo>
                  <a:lnTo>
                    <a:pt x="1072" y="278"/>
                  </a:lnTo>
                  <a:lnTo>
                    <a:pt x="1097" y="278"/>
                  </a:lnTo>
                  <a:lnTo>
                    <a:pt x="1097" y="270"/>
                  </a:lnTo>
                  <a:lnTo>
                    <a:pt x="1094" y="236"/>
                  </a:lnTo>
                  <a:lnTo>
                    <a:pt x="1087" y="205"/>
                  </a:lnTo>
                  <a:lnTo>
                    <a:pt x="1075" y="176"/>
                  </a:lnTo>
                  <a:lnTo>
                    <a:pt x="1058" y="148"/>
                  </a:lnTo>
                  <a:lnTo>
                    <a:pt x="1035" y="122"/>
                  </a:lnTo>
                  <a:lnTo>
                    <a:pt x="1010" y="99"/>
                  </a:lnTo>
                  <a:lnTo>
                    <a:pt x="982" y="82"/>
                  </a:lnTo>
                  <a:lnTo>
                    <a:pt x="954" y="70"/>
                  </a:lnTo>
                  <a:lnTo>
                    <a:pt x="922" y="63"/>
                  </a:lnTo>
                  <a:lnTo>
                    <a:pt x="889" y="60"/>
                  </a:lnTo>
                  <a:lnTo>
                    <a:pt x="862" y="62"/>
                  </a:lnTo>
                  <a:lnTo>
                    <a:pt x="835" y="67"/>
                  </a:lnTo>
                  <a:lnTo>
                    <a:pt x="810" y="75"/>
                  </a:lnTo>
                  <a:lnTo>
                    <a:pt x="786" y="87"/>
                  </a:lnTo>
                  <a:lnTo>
                    <a:pt x="764" y="102"/>
                  </a:lnTo>
                  <a:lnTo>
                    <a:pt x="743" y="121"/>
                  </a:lnTo>
                  <a:lnTo>
                    <a:pt x="729" y="136"/>
                  </a:lnTo>
                  <a:lnTo>
                    <a:pt x="716" y="152"/>
                  </a:lnTo>
                  <a:lnTo>
                    <a:pt x="699" y="180"/>
                  </a:lnTo>
                  <a:lnTo>
                    <a:pt x="690" y="196"/>
                  </a:lnTo>
                  <a:lnTo>
                    <a:pt x="678" y="215"/>
                  </a:lnTo>
                  <a:lnTo>
                    <a:pt x="666" y="236"/>
                  </a:lnTo>
                  <a:lnTo>
                    <a:pt x="652" y="259"/>
                  </a:lnTo>
                  <a:lnTo>
                    <a:pt x="637" y="283"/>
                  </a:lnTo>
                  <a:lnTo>
                    <a:pt x="621" y="306"/>
                  </a:lnTo>
                  <a:lnTo>
                    <a:pt x="607" y="330"/>
                  </a:lnTo>
                  <a:lnTo>
                    <a:pt x="593" y="350"/>
                  </a:lnTo>
                  <a:lnTo>
                    <a:pt x="582" y="367"/>
                  </a:lnTo>
                  <a:lnTo>
                    <a:pt x="573" y="378"/>
                  </a:lnTo>
                  <a:lnTo>
                    <a:pt x="545" y="413"/>
                  </a:lnTo>
                  <a:lnTo>
                    <a:pt x="521" y="441"/>
                  </a:lnTo>
                  <a:lnTo>
                    <a:pt x="500" y="463"/>
                  </a:lnTo>
                  <a:lnTo>
                    <a:pt x="470" y="494"/>
                  </a:lnTo>
                  <a:lnTo>
                    <a:pt x="450" y="511"/>
                  </a:lnTo>
                  <a:lnTo>
                    <a:pt x="430" y="524"/>
                  </a:lnTo>
                  <a:lnTo>
                    <a:pt x="401" y="538"/>
                  </a:lnTo>
                  <a:lnTo>
                    <a:pt x="371" y="548"/>
                  </a:lnTo>
                  <a:lnTo>
                    <a:pt x="338" y="554"/>
                  </a:lnTo>
                  <a:lnTo>
                    <a:pt x="304" y="556"/>
                  </a:lnTo>
                  <a:lnTo>
                    <a:pt x="258" y="553"/>
                  </a:lnTo>
                  <a:lnTo>
                    <a:pt x="215" y="544"/>
                  </a:lnTo>
                  <a:lnTo>
                    <a:pt x="175" y="528"/>
                  </a:lnTo>
                  <a:lnTo>
                    <a:pt x="138" y="505"/>
                  </a:lnTo>
                  <a:lnTo>
                    <a:pt x="104" y="476"/>
                  </a:lnTo>
                  <a:lnTo>
                    <a:pt x="76" y="443"/>
                  </a:lnTo>
                  <a:lnTo>
                    <a:pt x="53" y="408"/>
                  </a:lnTo>
                  <a:lnTo>
                    <a:pt x="35" y="369"/>
                  </a:lnTo>
                  <a:lnTo>
                    <a:pt x="27" y="328"/>
                  </a:lnTo>
                  <a:lnTo>
                    <a:pt x="23" y="284"/>
                  </a:lnTo>
                  <a:lnTo>
                    <a:pt x="0" y="284"/>
                  </a:lnTo>
                  <a:lnTo>
                    <a:pt x="59" y="225"/>
                  </a:lnTo>
                  <a:lnTo>
                    <a:pt x="118" y="284"/>
                  </a:lnTo>
                  <a:lnTo>
                    <a:pt x="89" y="284"/>
                  </a:lnTo>
                  <a:lnTo>
                    <a:pt x="92" y="318"/>
                  </a:lnTo>
                  <a:lnTo>
                    <a:pt x="99" y="349"/>
                  </a:lnTo>
                  <a:lnTo>
                    <a:pt x="112" y="378"/>
                  </a:lnTo>
                  <a:lnTo>
                    <a:pt x="128" y="406"/>
                  </a:lnTo>
                  <a:lnTo>
                    <a:pt x="150" y="432"/>
                  </a:lnTo>
                  <a:lnTo>
                    <a:pt x="176" y="455"/>
                  </a:lnTo>
                  <a:lnTo>
                    <a:pt x="204" y="474"/>
                  </a:lnTo>
                  <a:lnTo>
                    <a:pt x="233" y="486"/>
                  </a:lnTo>
                  <a:lnTo>
                    <a:pt x="264" y="494"/>
                  </a:lnTo>
                  <a:lnTo>
                    <a:pt x="298" y="496"/>
                  </a:lnTo>
                  <a:lnTo>
                    <a:pt x="332" y="494"/>
                  </a:lnTo>
                  <a:lnTo>
                    <a:pt x="363" y="486"/>
                  </a:lnTo>
                  <a:lnTo>
                    <a:pt x="393" y="472"/>
                  </a:lnTo>
                  <a:lnTo>
                    <a:pt x="421" y="455"/>
                  </a:lnTo>
                  <a:lnTo>
                    <a:pt x="423" y="452"/>
                  </a:lnTo>
                  <a:lnTo>
                    <a:pt x="431" y="446"/>
                  </a:lnTo>
                  <a:lnTo>
                    <a:pt x="459" y="418"/>
                  </a:lnTo>
                  <a:lnTo>
                    <a:pt x="478" y="398"/>
                  </a:lnTo>
                  <a:lnTo>
                    <a:pt x="499" y="373"/>
                  </a:lnTo>
                  <a:lnTo>
                    <a:pt x="524" y="342"/>
                  </a:lnTo>
                  <a:lnTo>
                    <a:pt x="532" y="332"/>
                  </a:lnTo>
                  <a:lnTo>
                    <a:pt x="540" y="318"/>
                  </a:lnTo>
                  <a:lnTo>
                    <a:pt x="552" y="301"/>
                  </a:lnTo>
                  <a:lnTo>
                    <a:pt x="579" y="260"/>
                  </a:lnTo>
                  <a:lnTo>
                    <a:pt x="594" y="236"/>
                  </a:lnTo>
                  <a:lnTo>
                    <a:pt x="609" y="211"/>
                  </a:lnTo>
                  <a:lnTo>
                    <a:pt x="623" y="188"/>
                  </a:lnTo>
                  <a:lnTo>
                    <a:pt x="635" y="168"/>
                  </a:lnTo>
                  <a:lnTo>
                    <a:pt x="643" y="152"/>
                  </a:lnTo>
                  <a:lnTo>
                    <a:pt x="663" y="121"/>
                  </a:lnTo>
                  <a:lnTo>
                    <a:pt x="683" y="93"/>
                  </a:lnTo>
                  <a:lnTo>
                    <a:pt x="686" y="89"/>
                  </a:lnTo>
                  <a:lnTo>
                    <a:pt x="714" y="62"/>
                  </a:lnTo>
                  <a:lnTo>
                    <a:pt x="743" y="39"/>
                  </a:lnTo>
                  <a:lnTo>
                    <a:pt x="775" y="21"/>
                  </a:lnTo>
                  <a:lnTo>
                    <a:pt x="809" y="10"/>
                  </a:lnTo>
                  <a:lnTo>
                    <a:pt x="844" y="3"/>
                  </a:lnTo>
                  <a:lnTo>
                    <a:pt x="883"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97" name="Freeform 15"/>
            <p:cNvSpPr>
              <a:spLocks/>
            </p:cNvSpPr>
            <p:nvPr/>
          </p:nvSpPr>
          <p:spPr bwMode="auto">
            <a:xfrm>
              <a:off x="4707946" y="3410498"/>
              <a:ext cx="317919" cy="614063"/>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33" y="473"/>
                </a:cxn>
                <a:cxn ang="0">
                  <a:pos x="233" y="446"/>
                </a:cxn>
                <a:cxn ang="0">
                  <a:pos x="292" y="505"/>
                </a:cxn>
                <a:cxn ang="0">
                  <a:pos x="233" y="564"/>
                </a:cxn>
                <a:cxn ang="0">
                  <a:pos x="233" y="533"/>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292" h="564">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33" y="473"/>
                  </a:lnTo>
                  <a:lnTo>
                    <a:pt x="233" y="446"/>
                  </a:lnTo>
                  <a:lnTo>
                    <a:pt x="292" y="505"/>
                  </a:lnTo>
                  <a:lnTo>
                    <a:pt x="233" y="564"/>
                  </a:lnTo>
                  <a:lnTo>
                    <a:pt x="233" y="533"/>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8" name="Freeform 16"/>
            <p:cNvSpPr>
              <a:spLocks/>
            </p:cNvSpPr>
            <p:nvPr/>
          </p:nvSpPr>
          <p:spPr bwMode="auto">
            <a:xfrm>
              <a:off x="8042830" y="3493244"/>
              <a:ext cx="128474" cy="484500"/>
            </a:xfrm>
            <a:custGeom>
              <a:avLst/>
              <a:gdLst/>
              <a:ahLst/>
              <a:cxnLst>
                <a:cxn ang="0">
                  <a:pos x="59" y="0"/>
                </a:cxn>
                <a:cxn ang="0">
                  <a:pos x="118" y="59"/>
                </a:cxn>
                <a:cxn ang="0">
                  <a:pos x="94" y="59"/>
                </a:cxn>
                <a:cxn ang="0">
                  <a:pos x="94" y="445"/>
                </a:cxn>
                <a:cxn ang="0">
                  <a:pos x="27" y="445"/>
                </a:cxn>
                <a:cxn ang="0">
                  <a:pos x="27" y="59"/>
                </a:cxn>
                <a:cxn ang="0">
                  <a:pos x="0" y="59"/>
                </a:cxn>
                <a:cxn ang="0">
                  <a:pos x="59" y="0"/>
                </a:cxn>
              </a:cxnLst>
              <a:rect l="0" t="0" r="r" b="b"/>
              <a:pathLst>
                <a:path w="118" h="445">
                  <a:moveTo>
                    <a:pt x="59" y="0"/>
                  </a:moveTo>
                  <a:lnTo>
                    <a:pt x="118" y="59"/>
                  </a:lnTo>
                  <a:lnTo>
                    <a:pt x="94" y="59"/>
                  </a:lnTo>
                  <a:lnTo>
                    <a:pt x="94" y="445"/>
                  </a:lnTo>
                  <a:lnTo>
                    <a:pt x="27" y="445"/>
                  </a:lnTo>
                  <a:lnTo>
                    <a:pt x="27"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17"/>
            <p:cNvSpPr>
              <a:spLocks/>
            </p:cNvSpPr>
            <p:nvPr/>
          </p:nvSpPr>
          <p:spPr bwMode="auto">
            <a:xfrm>
              <a:off x="6641591" y="3631517"/>
              <a:ext cx="635838" cy="359292"/>
            </a:xfrm>
            <a:custGeom>
              <a:avLst/>
              <a:gdLst/>
              <a:ahLst/>
              <a:cxnLst>
                <a:cxn ang="0">
                  <a:pos x="59" y="0"/>
                </a:cxn>
                <a:cxn ang="0">
                  <a:pos x="120" y="58"/>
                </a:cxn>
                <a:cxn ang="0">
                  <a:pos x="100" y="58"/>
                </a:cxn>
                <a:cxn ang="0">
                  <a:pos x="102" y="92"/>
                </a:cxn>
                <a:cxn ang="0">
                  <a:pos x="111" y="123"/>
                </a:cxn>
                <a:cxn ang="0">
                  <a:pos x="122" y="153"/>
                </a:cxn>
                <a:cxn ang="0">
                  <a:pos x="140" y="181"/>
                </a:cxn>
                <a:cxn ang="0">
                  <a:pos x="162" y="207"/>
                </a:cxn>
                <a:cxn ang="0">
                  <a:pos x="189" y="230"/>
                </a:cxn>
                <a:cxn ang="0">
                  <a:pos x="216" y="248"/>
                </a:cxn>
                <a:cxn ang="0">
                  <a:pos x="247" y="260"/>
                </a:cxn>
                <a:cxn ang="0">
                  <a:pos x="279" y="268"/>
                </a:cxn>
                <a:cxn ang="0">
                  <a:pos x="314" y="270"/>
                </a:cxn>
                <a:cxn ang="0">
                  <a:pos x="346" y="268"/>
                </a:cxn>
                <a:cxn ang="0">
                  <a:pos x="376" y="260"/>
                </a:cxn>
                <a:cxn ang="0">
                  <a:pos x="405" y="248"/>
                </a:cxn>
                <a:cxn ang="0">
                  <a:pos x="431" y="230"/>
                </a:cxn>
                <a:cxn ang="0">
                  <a:pos x="456" y="207"/>
                </a:cxn>
                <a:cxn ang="0">
                  <a:pos x="479" y="181"/>
                </a:cxn>
                <a:cxn ang="0">
                  <a:pos x="497" y="155"/>
                </a:cxn>
                <a:cxn ang="0">
                  <a:pos x="508" y="124"/>
                </a:cxn>
                <a:cxn ang="0">
                  <a:pos x="515" y="94"/>
                </a:cxn>
                <a:cxn ang="0">
                  <a:pos x="518" y="62"/>
                </a:cxn>
                <a:cxn ang="0">
                  <a:pos x="518" y="52"/>
                </a:cxn>
                <a:cxn ang="0">
                  <a:pos x="584" y="52"/>
                </a:cxn>
                <a:cxn ang="0">
                  <a:pos x="584" y="318"/>
                </a:cxn>
                <a:cxn ang="0">
                  <a:pos x="518" y="318"/>
                </a:cxn>
                <a:cxn ang="0">
                  <a:pos x="518" y="227"/>
                </a:cxn>
                <a:cxn ang="0">
                  <a:pos x="492" y="259"/>
                </a:cxn>
                <a:cxn ang="0">
                  <a:pos x="461" y="284"/>
                </a:cxn>
                <a:cxn ang="0">
                  <a:pos x="430" y="304"/>
                </a:cxn>
                <a:cxn ang="0">
                  <a:pos x="395" y="319"/>
                </a:cxn>
                <a:cxn ang="0">
                  <a:pos x="356" y="328"/>
                </a:cxn>
                <a:cxn ang="0">
                  <a:pos x="316" y="330"/>
                </a:cxn>
                <a:cxn ang="0">
                  <a:pos x="270" y="327"/>
                </a:cxn>
                <a:cxn ang="0">
                  <a:pos x="228" y="318"/>
                </a:cxn>
                <a:cxn ang="0">
                  <a:pos x="188" y="302"/>
                </a:cxn>
                <a:cxn ang="0">
                  <a:pos x="150" y="280"/>
                </a:cxn>
                <a:cxn ang="0">
                  <a:pos x="116" y="251"/>
                </a:cxn>
                <a:cxn ang="0">
                  <a:pos x="86" y="219"/>
                </a:cxn>
                <a:cxn ang="0">
                  <a:pos x="63" y="182"/>
                </a:cxn>
                <a:cxn ang="0">
                  <a:pos x="47" y="145"/>
                </a:cxn>
                <a:cxn ang="0">
                  <a:pos x="37" y="103"/>
                </a:cxn>
                <a:cxn ang="0">
                  <a:pos x="33" y="60"/>
                </a:cxn>
                <a:cxn ang="0">
                  <a:pos x="33" y="58"/>
                </a:cxn>
                <a:cxn ang="0">
                  <a:pos x="0" y="58"/>
                </a:cxn>
                <a:cxn ang="0">
                  <a:pos x="59" y="0"/>
                </a:cxn>
              </a:cxnLst>
              <a:rect l="0" t="0" r="r" b="b"/>
              <a:pathLst>
                <a:path w="584" h="330">
                  <a:moveTo>
                    <a:pt x="59" y="0"/>
                  </a:moveTo>
                  <a:lnTo>
                    <a:pt x="120" y="58"/>
                  </a:lnTo>
                  <a:lnTo>
                    <a:pt x="100" y="58"/>
                  </a:lnTo>
                  <a:lnTo>
                    <a:pt x="102" y="92"/>
                  </a:lnTo>
                  <a:lnTo>
                    <a:pt x="111" y="123"/>
                  </a:lnTo>
                  <a:lnTo>
                    <a:pt x="122" y="153"/>
                  </a:lnTo>
                  <a:lnTo>
                    <a:pt x="140" y="181"/>
                  </a:lnTo>
                  <a:lnTo>
                    <a:pt x="162" y="207"/>
                  </a:lnTo>
                  <a:lnTo>
                    <a:pt x="189" y="230"/>
                  </a:lnTo>
                  <a:lnTo>
                    <a:pt x="216" y="248"/>
                  </a:lnTo>
                  <a:lnTo>
                    <a:pt x="247" y="260"/>
                  </a:lnTo>
                  <a:lnTo>
                    <a:pt x="279" y="268"/>
                  </a:lnTo>
                  <a:lnTo>
                    <a:pt x="314" y="270"/>
                  </a:lnTo>
                  <a:lnTo>
                    <a:pt x="346" y="268"/>
                  </a:lnTo>
                  <a:lnTo>
                    <a:pt x="376" y="260"/>
                  </a:lnTo>
                  <a:lnTo>
                    <a:pt x="405" y="248"/>
                  </a:lnTo>
                  <a:lnTo>
                    <a:pt x="431" y="230"/>
                  </a:lnTo>
                  <a:lnTo>
                    <a:pt x="456" y="207"/>
                  </a:lnTo>
                  <a:lnTo>
                    <a:pt x="479" y="181"/>
                  </a:lnTo>
                  <a:lnTo>
                    <a:pt x="497" y="155"/>
                  </a:lnTo>
                  <a:lnTo>
                    <a:pt x="508" y="124"/>
                  </a:lnTo>
                  <a:lnTo>
                    <a:pt x="515" y="94"/>
                  </a:lnTo>
                  <a:lnTo>
                    <a:pt x="518" y="62"/>
                  </a:lnTo>
                  <a:lnTo>
                    <a:pt x="518" y="52"/>
                  </a:lnTo>
                  <a:lnTo>
                    <a:pt x="584" y="52"/>
                  </a:lnTo>
                  <a:lnTo>
                    <a:pt x="584" y="318"/>
                  </a:lnTo>
                  <a:lnTo>
                    <a:pt x="518" y="318"/>
                  </a:lnTo>
                  <a:lnTo>
                    <a:pt x="518" y="227"/>
                  </a:lnTo>
                  <a:lnTo>
                    <a:pt x="492" y="259"/>
                  </a:lnTo>
                  <a:lnTo>
                    <a:pt x="461" y="284"/>
                  </a:lnTo>
                  <a:lnTo>
                    <a:pt x="430" y="304"/>
                  </a:lnTo>
                  <a:lnTo>
                    <a:pt x="395" y="319"/>
                  </a:lnTo>
                  <a:lnTo>
                    <a:pt x="356" y="328"/>
                  </a:lnTo>
                  <a:lnTo>
                    <a:pt x="316" y="330"/>
                  </a:lnTo>
                  <a:lnTo>
                    <a:pt x="270" y="327"/>
                  </a:lnTo>
                  <a:lnTo>
                    <a:pt x="228" y="318"/>
                  </a:lnTo>
                  <a:lnTo>
                    <a:pt x="188" y="302"/>
                  </a:lnTo>
                  <a:lnTo>
                    <a:pt x="150" y="280"/>
                  </a:lnTo>
                  <a:lnTo>
                    <a:pt x="116" y="251"/>
                  </a:lnTo>
                  <a:lnTo>
                    <a:pt x="86" y="219"/>
                  </a:lnTo>
                  <a:lnTo>
                    <a:pt x="63" y="182"/>
                  </a:lnTo>
                  <a:lnTo>
                    <a:pt x="47" y="145"/>
                  </a:lnTo>
                  <a:lnTo>
                    <a:pt x="37" y="103"/>
                  </a:lnTo>
                  <a:lnTo>
                    <a:pt x="33" y="60"/>
                  </a:lnTo>
                  <a:lnTo>
                    <a:pt x="33" y="58"/>
                  </a:lnTo>
                  <a:lnTo>
                    <a:pt x="0" y="58"/>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0" name="Freeform 18"/>
            <p:cNvSpPr>
              <a:spLocks/>
            </p:cNvSpPr>
            <p:nvPr/>
          </p:nvSpPr>
          <p:spPr bwMode="auto">
            <a:xfrm>
              <a:off x="7426590" y="3396343"/>
              <a:ext cx="523696" cy="345139"/>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259"/>
                </a:cxn>
                <a:cxn ang="0">
                  <a:pos x="481" y="259"/>
                </a:cxn>
                <a:cxn ang="0">
                  <a:pos x="422" y="317"/>
                </a:cxn>
                <a:cxn ang="0">
                  <a:pos x="363" y="259"/>
                </a:cxn>
                <a:cxn ang="0">
                  <a:pos x="392" y="259"/>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268"/>
                </a:cxn>
                <a:cxn ang="0">
                  <a:pos x="0" y="268"/>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81" h="317">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259"/>
                  </a:lnTo>
                  <a:lnTo>
                    <a:pt x="481" y="259"/>
                  </a:lnTo>
                  <a:lnTo>
                    <a:pt x="422" y="317"/>
                  </a:lnTo>
                  <a:lnTo>
                    <a:pt x="363" y="259"/>
                  </a:lnTo>
                  <a:lnTo>
                    <a:pt x="392" y="259"/>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268"/>
                  </a:lnTo>
                  <a:lnTo>
                    <a:pt x="0" y="268"/>
                  </a:lnTo>
                  <a:lnTo>
                    <a:pt x="0" y="13"/>
                  </a:lnTo>
                  <a:lnTo>
                    <a:pt x="67" y="13"/>
                  </a:lnTo>
                  <a:lnTo>
                    <a:pt x="67" y="80"/>
                  </a:lnTo>
                  <a:lnTo>
                    <a:pt x="93" y="55"/>
                  </a:lnTo>
                  <a:lnTo>
                    <a:pt x="118" y="34"/>
                  </a:lnTo>
                  <a:lnTo>
                    <a:pt x="144" y="19"/>
                  </a:lnTo>
                  <a:lnTo>
                    <a:pt x="170" y="9"/>
                  </a:lnTo>
                  <a:lnTo>
                    <a:pt x="198" y="3"/>
                  </a:lnTo>
                  <a:lnTo>
                    <a:pt x="22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1" name="Freeform 19"/>
            <p:cNvSpPr>
              <a:spLocks/>
            </p:cNvSpPr>
            <p:nvPr/>
          </p:nvSpPr>
          <p:spPr bwMode="auto">
            <a:xfrm>
              <a:off x="3670353" y="3240651"/>
              <a:ext cx="920006" cy="920006"/>
            </a:xfrm>
            <a:custGeom>
              <a:avLst/>
              <a:gdLst/>
              <a:ahLst/>
              <a:cxnLst>
                <a:cxn ang="0">
                  <a:pos x="422" y="0"/>
                </a:cxn>
                <a:cxn ang="0">
                  <a:pos x="470" y="2"/>
                </a:cxn>
                <a:cxn ang="0">
                  <a:pos x="516" y="11"/>
                </a:cxn>
                <a:cxn ang="0">
                  <a:pos x="561" y="24"/>
                </a:cxn>
                <a:cxn ang="0">
                  <a:pos x="604" y="41"/>
                </a:cxn>
                <a:cxn ang="0">
                  <a:pos x="644" y="63"/>
                </a:cxn>
                <a:cxn ang="0">
                  <a:pos x="644" y="318"/>
                </a:cxn>
                <a:cxn ang="0">
                  <a:pos x="701" y="318"/>
                </a:cxn>
                <a:cxn ang="0">
                  <a:pos x="701" y="105"/>
                </a:cxn>
                <a:cxn ang="0">
                  <a:pos x="736" y="141"/>
                </a:cxn>
                <a:cxn ang="0">
                  <a:pos x="767" y="179"/>
                </a:cxn>
                <a:cxn ang="0">
                  <a:pos x="795" y="222"/>
                </a:cxn>
                <a:cxn ang="0">
                  <a:pos x="816" y="269"/>
                </a:cxn>
                <a:cxn ang="0">
                  <a:pos x="832" y="318"/>
                </a:cxn>
                <a:cxn ang="0">
                  <a:pos x="842" y="369"/>
                </a:cxn>
                <a:cxn ang="0">
                  <a:pos x="845" y="423"/>
                </a:cxn>
                <a:cxn ang="0">
                  <a:pos x="842" y="480"/>
                </a:cxn>
                <a:cxn ang="0">
                  <a:pos x="830" y="535"/>
                </a:cxn>
                <a:cxn ang="0">
                  <a:pos x="811" y="588"/>
                </a:cxn>
                <a:cxn ang="0">
                  <a:pos x="788" y="635"/>
                </a:cxn>
                <a:cxn ang="0">
                  <a:pos x="757" y="681"/>
                </a:cxn>
                <a:cxn ang="0">
                  <a:pos x="721" y="721"/>
                </a:cxn>
                <a:cxn ang="0">
                  <a:pos x="681" y="757"/>
                </a:cxn>
                <a:cxn ang="0">
                  <a:pos x="636" y="787"/>
                </a:cxn>
                <a:cxn ang="0">
                  <a:pos x="587" y="813"/>
                </a:cxn>
                <a:cxn ang="0">
                  <a:pos x="535" y="830"/>
                </a:cxn>
                <a:cxn ang="0">
                  <a:pos x="480" y="841"/>
                </a:cxn>
                <a:cxn ang="0">
                  <a:pos x="422" y="845"/>
                </a:cxn>
                <a:cxn ang="0">
                  <a:pos x="366" y="841"/>
                </a:cxn>
                <a:cxn ang="0">
                  <a:pos x="310" y="830"/>
                </a:cxn>
                <a:cxn ang="0">
                  <a:pos x="257" y="813"/>
                </a:cxn>
                <a:cxn ang="0">
                  <a:pos x="210" y="787"/>
                </a:cxn>
                <a:cxn ang="0">
                  <a:pos x="165" y="757"/>
                </a:cxn>
                <a:cxn ang="0">
                  <a:pos x="124" y="721"/>
                </a:cxn>
                <a:cxn ang="0">
                  <a:pos x="88" y="681"/>
                </a:cxn>
                <a:cxn ang="0">
                  <a:pos x="58" y="635"/>
                </a:cxn>
                <a:cxn ang="0">
                  <a:pos x="33" y="588"/>
                </a:cxn>
                <a:cxn ang="0">
                  <a:pos x="15" y="535"/>
                </a:cxn>
                <a:cxn ang="0">
                  <a:pos x="4" y="480"/>
                </a:cxn>
                <a:cxn ang="0">
                  <a:pos x="0" y="423"/>
                </a:cxn>
                <a:cxn ang="0">
                  <a:pos x="4" y="365"/>
                </a:cxn>
                <a:cxn ang="0">
                  <a:pos x="15" y="310"/>
                </a:cxn>
                <a:cxn ang="0">
                  <a:pos x="33" y="259"/>
                </a:cxn>
                <a:cxn ang="0">
                  <a:pos x="58" y="210"/>
                </a:cxn>
                <a:cxn ang="0">
                  <a:pos x="88" y="164"/>
                </a:cxn>
                <a:cxn ang="0">
                  <a:pos x="124" y="124"/>
                </a:cxn>
                <a:cxn ang="0">
                  <a:pos x="165" y="88"/>
                </a:cxn>
                <a:cxn ang="0">
                  <a:pos x="210" y="58"/>
                </a:cxn>
                <a:cxn ang="0">
                  <a:pos x="257" y="33"/>
                </a:cxn>
                <a:cxn ang="0">
                  <a:pos x="310" y="15"/>
                </a:cxn>
                <a:cxn ang="0">
                  <a:pos x="366" y="4"/>
                </a:cxn>
                <a:cxn ang="0">
                  <a:pos x="422" y="0"/>
                </a:cxn>
              </a:cxnLst>
              <a:rect l="0" t="0" r="r" b="b"/>
              <a:pathLst>
                <a:path w="845" h="845">
                  <a:moveTo>
                    <a:pt x="422" y="0"/>
                  </a:moveTo>
                  <a:lnTo>
                    <a:pt x="470" y="2"/>
                  </a:lnTo>
                  <a:lnTo>
                    <a:pt x="516" y="11"/>
                  </a:lnTo>
                  <a:lnTo>
                    <a:pt x="561" y="24"/>
                  </a:lnTo>
                  <a:lnTo>
                    <a:pt x="604" y="41"/>
                  </a:lnTo>
                  <a:lnTo>
                    <a:pt x="644" y="63"/>
                  </a:lnTo>
                  <a:lnTo>
                    <a:pt x="644" y="318"/>
                  </a:lnTo>
                  <a:lnTo>
                    <a:pt x="701" y="318"/>
                  </a:lnTo>
                  <a:lnTo>
                    <a:pt x="701" y="105"/>
                  </a:lnTo>
                  <a:lnTo>
                    <a:pt x="736" y="141"/>
                  </a:lnTo>
                  <a:lnTo>
                    <a:pt x="767" y="179"/>
                  </a:lnTo>
                  <a:lnTo>
                    <a:pt x="795" y="222"/>
                  </a:lnTo>
                  <a:lnTo>
                    <a:pt x="816" y="269"/>
                  </a:lnTo>
                  <a:lnTo>
                    <a:pt x="832" y="318"/>
                  </a:lnTo>
                  <a:lnTo>
                    <a:pt x="842" y="369"/>
                  </a:lnTo>
                  <a:lnTo>
                    <a:pt x="845" y="423"/>
                  </a:lnTo>
                  <a:lnTo>
                    <a:pt x="842" y="480"/>
                  </a:lnTo>
                  <a:lnTo>
                    <a:pt x="830" y="535"/>
                  </a:lnTo>
                  <a:lnTo>
                    <a:pt x="811" y="588"/>
                  </a:lnTo>
                  <a:lnTo>
                    <a:pt x="788" y="635"/>
                  </a:lnTo>
                  <a:lnTo>
                    <a:pt x="757" y="681"/>
                  </a:lnTo>
                  <a:lnTo>
                    <a:pt x="721" y="721"/>
                  </a:lnTo>
                  <a:lnTo>
                    <a:pt x="681" y="757"/>
                  </a:lnTo>
                  <a:lnTo>
                    <a:pt x="636" y="787"/>
                  </a:lnTo>
                  <a:lnTo>
                    <a:pt x="587" y="813"/>
                  </a:lnTo>
                  <a:lnTo>
                    <a:pt x="535" y="830"/>
                  </a:lnTo>
                  <a:lnTo>
                    <a:pt x="480" y="841"/>
                  </a:lnTo>
                  <a:lnTo>
                    <a:pt x="422" y="845"/>
                  </a:lnTo>
                  <a:lnTo>
                    <a:pt x="366" y="841"/>
                  </a:lnTo>
                  <a:lnTo>
                    <a:pt x="310" y="830"/>
                  </a:lnTo>
                  <a:lnTo>
                    <a:pt x="257" y="813"/>
                  </a:lnTo>
                  <a:lnTo>
                    <a:pt x="210" y="787"/>
                  </a:lnTo>
                  <a:lnTo>
                    <a:pt x="165" y="757"/>
                  </a:lnTo>
                  <a:lnTo>
                    <a:pt x="124" y="721"/>
                  </a:lnTo>
                  <a:lnTo>
                    <a:pt x="88" y="681"/>
                  </a:lnTo>
                  <a:lnTo>
                    <a:pt x="58" y="635"/>
                  </a:lnTo>
                  <a:lnTo>
                    <a:pt x="33" y="588"/>
                  </a:lnTo>
                  <a:lnTo>
                    <a:pt x="15" y="535"/>
                  </a:lnTo>
                  <a:lnTo>
                    <a:pt x="4" y="480"/>
                  </a:lnTo>
                  <a:lnTo>
                    <a:pt x="0" y="423"/>
                  </a:lnTo>
                  <a:lnTo>
                    <a:pt x="4" y="365"/>
                  </a:lnTo>
                  <a:lnTo>
                    <a:pt x="15" y="310"/>
                  </a:lnTo>
                  <a:lnTo>
                    <a:pt x="33" y="259"/>
                  </a:lnTo>
                  <a:lnTo>
                    <a:pt x="58" y="210"/>
                  </a:lnTo>
                  <a:lnTo>
                    <a:pt x="88" y="164"/>
                  </a:lnTo>
                  <a:lnTo>
                    <a:pt x="124" y="124"/>
                  </a:lnTo>
                  <a:lnTo>
                    <a:pt x="165" y="88"/>
                  </a:lnTo>
                  <a:lnTo>
                    <a:pt x="210" y="58"/>
                  </a:lnTo>
                  <a:lnTo>
                    <a:pt x="257" y="33"/>
                  </a:lnTo>
                  <a:lnTo>
                    <a:pt x="310" y="15"/>
                  </a:lnTo>
                  <a:lnTo>
                    <a:pt x="366" y="4"/>
                  </a:lnTo>
                  <a:lnTo>
                    <a:pt x="42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2" name="Freeform 20"/>
            <p:cNvSpPr>
              <a:spLocks/>
            </p:cNvSpPr>
            <p:nvPr/>
          </p:nvSpPr>
          <p:spPr bwMode="auto">
            <a:xfrm>
              <a:off x="4371517" y="3253716"/>
              <a:ext cx="62060" cy="476879"/>
            </a:xfrm>
            <a:custGeom>
              <a:avLst/>
              <a:gdLst/>
              <a:ahLst/>
              <a:cxnLst>
                <a:cxn ang="0">
                  <a:pos x="0" y="0"/>
                </a:cxn>
                <a:cxn ang="0">
                  <a:pos x="57" y="0"/>
                </a:cxn>
                <a:cxn ang="0">
                  <a:pos x="57" y="409"/>
                </a:cxn>
                <a:cxn ang="0">
                  <a:pos x="28" y="438"/>
                </a:cxn>
                <a:cxn ang="0">
                  <a:pos x="0" y="438"/>
                </a:cxn>
                <a:cxn ang="0">
                  <a:pos x="0" y="0"/>
                </a:cxn>
              </a:cxnLst>
              <a:rect l="0" t="0" r="r" b="b"/>
              <a:pathLst>
                <a:path w="57" h="438">
                  <a:moveTo>
                    <a:pt x="0" y="0"/>
                  </a:moveTo>
                  <a:lnTo>
                    <a:pt x="57" y="0"/>
                  </a:lnTo>
                  <a:lnTo>
                    <a:pt x="57" y="409"/>
                  </a:lnTo>
                  <a:lnTo>
                    <a:pt x="28" y="438"/>
                  </a:lnTo>
                  <a:lnTo>
                    <a:pt x="0" y="438"/>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3" name="Rectangle 21"/>
            <p:cNvSpPr>
              <a:spLocks noChangeArrowheads="1"/>
            </p:cNvSpPr>
            <p:nvPr/>
          </p:nvSpPr>
          <p:spPr bwMode="auto">
            <a:xfrm>
              <a:off x="3827135" y="3701197"/>
              <a:ext cx="62060" cy="45343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04" name="Freeform 22"/>
            <p:cNvSpPr>
              <a:spLocks/>
            </p:cNvSpPr>
            <p:nvPr/>
          </p:nvSpPr>
          <p:spPr bwMode="auto">
            <a:xfrm>
              <a:off x="3857620" y="3429006"/>
              <a:ext cx="544382" cy="543294"/>
            </a:xfrm>
            <a:custGeom>
              <a:avLst/>
              <a:gdLst/>
              <a:ahLst/>
              <a:cxnLst>
                <a:cxn ang="0">
                  <a:pos x="250" y="0"/>
                </a:cxn>
                <a:cxn ang="0">
                  <a:pos x="290" y="4"/>
                </a:cxn>
                <a:cxn ang="0">
                  <a:pos x="329" y="13"/>
                </a:cxn>
                <a:cxn ang="0">
                  <a:pos x="364" y="28"/>
                </a:cxn>
                <a:cxn ang="0">
                  <a:pos x="398" y="48"/>
                </a:cxn>
                <a:cxn ang="0">
                  <a:pos x="427" y="73"/>
                </a:cxn>
                <a:cxn ang="0">
                  <a:pos x="452" y="102"/>
                </a:cxn>
                <a:cxn ang="0">
                  <a:pos x="472" y="136"/>
                </a:cxn>
                <a:cxn ang="0">
                  <a:pos x="487" y="171"/>
                </a:cxn>
                <a:cxn ang="0">
                  <a:pos x="496" y="210"/>
                </a:cxn>
                <a:cxn ang="0">
                  <a:pos x="500" y="250"/>
                </a:cxn>
                <a:cxn ang="0">
                  <a:pos x="496" y="290"/>
                </a:cxn>
                <a:cxn ang="0">
                  <a:pos x="487" y="328"/>
                </a:cxn>
                <a:cxn ang="0">
                  <a:pos x="472" y="364"/>
                </a:cxn>
                <a:cxn ang="0">
                  <a:pos x="452" y="397"/>
                </a:cxn>
                <a:cxn ang="0">
                  <a:pos x="427" y="426"/>
                </a:cxn>
                <a:cxn ang="0">
                  <a:pos x="398" y="451"/>
                </a:cxn>
                <a:cxn ang="0">
                  <a:pos x="364" y="471"/>
                </a:cxn>
                <a:cxn ang="0">
                  <a:pos x="329" y="486"/>
                </a:cxn>
                <a:cxn ang="0">
                  <a:pos x="290" y="495"/>
                </a:cxn>
                <a:cxn ang="0">
                  <a:pos x="250" y="499"/>
                </a:cxn>
                <a:cxn ang="0">
                  <a:pos x="210" y="495"/>
                </a:cxn>
                <a:cxn ang="0">
                  <a:pos x="171" y="486"/>
                </a:cxn>
                <a:cxn ang="0">
                  <a:pos x="136" y="471"/>
                </a:cxn>
                <a:cxn ang="0">
                  <a:pos x="102" y="451"/>
                </a:cxn>
                <a:cxn ang="0">
                  <a:pos x="73" y="426"/>
                </a:cxn>
                <a:cxn ang="0">
                  <a:pos x="48" y="397"/>
                </a:cxn>
                <a:cxn ang="0">
                  <a:pos x="28" y="364"/>
                </a:cxn>
                <a:cxn ang="0">
                  <a:pos x="13" y="328"/>
                </a:cxn>
                <a:cxn ang="0">
                  <a:pos x="4" y="290"/>
                </a:cxn>
                <a:cxn ang="0">
                  <a:pos x="0" y="250"/>
                </a:cxn>
                <a:cxn ang="0">
                  <a:pos x="4" y="210"/>
                </a:cxn>
                <a:cxn ang="0">
                  <a:pos x="13" y="171"/>
                </a:cxn>
                <a:cxn ang="0">
                  <a:pos x="28" y="136"/>
                </a:cxn>
                <a:cxn ang="0">
                  <a:pos x="48" y="102"/>
                </a:cxn>
                <a:cxn ang="0">
                  <a:pos x="73" y="73"/>
                </a:cxn>
                <a:cxn ang="0">
                  <a:pos x="102" y="48"/>
                </a:cxn>
                <a:cxn ang="0">
                  <a:pos x="136" y="28"/>
                </a:cxn>
                <a:cxn ang="0">
                  <a:pos x="171" y="13"/>
                </a:cxn>
                <a:cxn ang="0">
                  <a:pos x="210" y="4"/>
                </a:cxn>
                <a:cxn ang="0">
                  <a:pos x="250" y="0"/>
                </a:cxn>
              </a:cxnLst>
              <a:rect l="0" t="0" r="r" b="b"/>
              <a:pathLst>
                <a:path w="500" h="499">
                  <a:moveTo>
                    <a:pt x="250" y="0"/>
                  </a:moveTo>
                  <a:lnTo>
                    <a:pt x="290" y="4"/>
                  </a:lnTo>
                  <a:lnTo>
                    <a:pt x="329" y="13"/>
                  </a:lnTo>
                  <a:lnTo>
                    <a:pt x="364" y="28"/>
                  </a:lnTo>
                  <a:lnTo>
                    <a:pt x="398" y="48"/>
                  </a:lnTo>
                  <a:lnTo>
                    <a:pt x="427" y="73"/>
                  </a:lnTo>
                  <a:lnTo>
                    <a:pt x="452" y="102"/>
                  </a:lnTo>
                  <a:lnTo>
                    <a:pt x="472" y="136"/>
                  </a:lnTo>
                  <a:lnTo>
                    <a:pt x="487" y="171"/>
                  </a:lnTo>
                  <a:lnTo>
                    <a:pt x="496" y="210"/>
                  </a:lnTo>
                  <a:lnTo>
                    <a:pt x="500" y="250"/>
                  </a:lnTo>
                  <a:lnTo>
                    <a:pt x="496" y="290"/>
                  </a:lnTo>
                  <a:lnTo>
                    <a:pt x="487" y="328"/>
                  </a:lnTo>
                  <a:lnTo>
                    <a:pt x="472" y="364"/>
                  </a:lnTo>
                  <a:lnTo>
                    <a:pt x="452" y="397"/>
                  </a:lnTo>
                  <a:lnTo>
                    <a:pt x="427" y="426"/>
                  </a:lnTo>
                  <a:lnTo>
                    <a:pt x="398" y="451"/>
                  </a:lnTo>
                  <a:lnTo>
                    <a:pt x="364" y="471"/>
                  </a:lnTo>
                  <a:lnTo>
                    <a:pt x="329" y="486"/>
                  </a:lnTo>
                  <a:lnTo>
                    <a:pt x="290" y="495"/>
                  </a:lnTo>
                  <a:lnTo>
                    <a:pt x="250" y="499"/>
                  </a:lnTo>
                  <a:lnTo>
                    <a:pt x="210" y="495"/>
                  </a:lnTo>
                  <a:lnTo>
                    <a:pt x="171" y="486"/>
                  </a:lnTo>
                  <a:lnTo>
                    <a:pt x="136" y="471"/>
                  </a:lnTo>
                  <a:lnTo>
                    <a:pt x="102" y="451"/>
                  </a:lnTo>
                  <a:lnTo>
                    <a:pt x="73" y="426"/>
                  </a:lnTo>
                  <a:lnTo>
                    <a:pt x="48" y="397"/>
                  </a:lnTo>
                  <a:lnTo>
                    <a:pt x="28" y="364"/>
                  </a:lnTo>
                  <a:lnTo>
                    <a:pt x="13" y="328"/>
                  </a:lnTo>
                  <a:lnTo>
                    <a:pt x="4" y="290"/>
                  </a:lnTo>
                  <a:lnTo>
                    <a:pt x="0" y="250"/>
                  </a:lnTo>
                  <a:lnTo>
                    <a:pt x="4" y="210"/>
                  </a:lnTo>
                  <a:lnTo>
                    <a:pt x="13" y="171"/>
                  </a:lnTo>
                  <a:lnTo>
                    <a:pt x="28" y="136"/>
                  </a:lnTo>
                  <a:lnTo>
                    <a:pt x="48" y="102"/>
                  </a:lnTo>
                  <a:lnTo>
                    <a:pt x="73" y="73"/>
                  </a:lnTo>
                  <a:lnTo>
                    <a:pt x="102" y="48"/>
                  </a:lnTo>
                  <a:lnTo>
                    <a:pt x="136" y="28"/>
                  </a:lnTo>
                  <a:lnTo>
                    <a:pt x="171" y="13"/>
                  </a:lnTo>
                  <a:lnTo>
                    <a:pt x="210" y="4"/>
                  </a:lnTo>
                  <a:lnTo>
                    <a:pt x="250" y="0"/>
                  </a:lnTo>
                  <a:close/>
                </a:path>
              </a:pathLst>
            </a:custGeom>
            <a:solidFill>
              <a:srgbClr val="97CF94"/>
            </a:solidFill>
            <a:ln w="0">
              <a:solidFill>
                <a:srgbClr val="92FF74"/>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5" name="Freeform 23"/>
            <p:cNvSpPr>
              <a:spLocks noEditPoints="1"/>
            </p:cNvSpPr>
            <p:nvPr/>
          </p:nvSpPr>
          <p:spPr bwMode="auto">
            <a:xfrm>
              <a:off x="3827135" y="3397433"/>
              <a:ext cx="606442" cy="606442"/>
            </a:xfrm>
            <a:custGeom>
              <a:avLst/>
              <a:gdLst/>
              <a:ahLst/>
              <a:cxnLst>
                <a:cxn ang="0">
                  <a:pos x="238" y="61"/>
                </a:cxn>
                <a:cxn ang="0">
                  <a:pos x="166" y="87"/>
                </a:cxn>
                <a:cxn ang="0">
                  <a:pos x="108" y="136"/>
                </a:cxn>
                <a:cxn ang="0">
                  <a:pos x="71" y="201"/>
                </a:cxn>
                <a:cxn ang="0">
                  <a:pos x="57" y="279"/>
                </a:cxn>
                <a:cxn ang="0">
                  <a:pos x="71" y="356"/>
                </a:cxn>
                <a:cxn ang="0">
                  <a:pos x="108" y="421"/>
                </a:cxn>
                <a:cxn ang="0">
                  <a:pos x="166" y="470"/>
                </a:cxn>
                <a:cxn ang="0">
                  <a:pos x="238" y="496"/>
                </a:cxn>
                <a:cxn ang="0">
                  <a:pos x="318" y="496"/>
                </a:cxn>
                <a:cxn ang="0">
                  <a:pos x="390" y="470"/>
                </a:cxn>
                <a:cxn ang="0">
                  <a:pos x="448" y="421"/>
                </a:cxn>
                <a:cxn ang="0">
                  <a:pos x="487" y="356"/>
                </a:cxn>
                <a:cxn ang="0">
                  <a:pos x="500" y="279"/>
                </a:cxn>
                <a:cxn ang="0">
                  <a:pos x="487" y="201"/>
                </a:cxn>
                <a:cxn ang="0">
                  <a:pos x="448" y="136"/>
                </a:cxn>
                <a:cxn ang="0">
                  <a:pos x="390" y="87"/>
                </a:cxn>
                <a:cxn ang="0">
                  <a:pos x="318" y="61"/>
                </a:cxn>
                <a:cxn ang="0">
                  <a:pos x="278" y="0"/>
                </a:cxn>
                <a:cxn ang="0">
                  <a:pos x="366" y="14"/>
                </a:cxn>
                <a:cxn ang="0">
                  <a:pos x="443" y="54"/>
                </a:cxn>
                <a:cxn ang="0">
                  <a:pos x="503" y="115"/>
                </a:cxn>
                <a:cxn ang="0">
                  <a:pos x="543" y="191"/>
                </a:cxn>
                <a:cxn ang="0">
                  <a:pos x="557" y="279"/>
                </a:cxn>
                <a:cxn ang="0">
                  <a:pos x="543" y="367"/>
                </a:cxn>
                <a:cxn ang="0">
                  <a:pos x="503" y="442"/>
                </a:cxn>
                <a:cxn ang="0">
                  <a:pos x="443" y="503"/>
                </a:cxn>
                <a:cxn ang="0">
                  <a:pos x="366" y="543"/>
                </a:cxn>
                <a:cxn ang="0">
                  <a:pos x="278" y="557"/>
                </a:cxn>
                <a:cxn ang="0">
                  <a:pos x="190" y="543"/>
                </a:cxn>
                <a:cxn ang="0">
                  <a:pos x="115" y="503"/>
                </a:cxn>
                <a:cxn ang="0">
                  <a:pos x="54" y="442"/>
                </a:cxn>
                <a:cxn ang="0">
                  <a:pos x="14" y="367"/>
                </a:cxn>
                <a:cxn ang="0">
                  <a:pos x="0" y="279"/>
                </a:cxn>
                <a:cxn ang="0">
                  <a:pos x="14" y="191"/>
                </a:cxn>
                <a:cxn ang="0">
                  <a:pos x="54" y="115"/>
                </a:cxn>
                <a:cxn ang="0">
                  <a:pos x="115" y="54"/>
                </a:cxn>
                <a:cxn ang="0">
                  <a:pos x="190" y="14"/>
                </a:cxn>
                <a:cxn ang="0">
                  <a:pos x="278" y="0"/>
                </a:cxn>
              </a:cxnLst>
              <a:rect l="0" t="0" r="r" b="b"/>
              <a:pathLst>
                <a:path w="557" h="557">
                  <a:moveTo>
                    <a:pt x="278" y="57"/>
                  </a:moveTo>
                  <a:lnTo>
                    <a:pt x="238" y="61"/>
                  </a:lnTo>
                  <a:lnTo>
                    <a:pt x="201" y="71"/>
                  </a:lnTo>
                  <a:lnTo>
                    <a:pt x="166" y="87"/>
                  </a:lnTo>
                  <a:lnTo>
                    <a:pt x="136" y="110"/>
                  </a:lnTo>
                  <a:lnTo>
                    <a:pt x="108" y="136"/>
                  </a:lnTo>
                  <a:lnTo>
                    <a:pt x="87" y="167"/>
                  </a:lnTo>
                  <a:lnTo>
                    <a:pt x="71" y="201"/>
                  </a:lnTo>
                  <a:lnTo>
                    <a:pt x="61" y="239"/>
                  </a:lnTo>
                  <a:lnTo>
                    <a:pt x="57" y="279"/>
                  </a:lnTo>
                  <a:lnTo>
                    <a:pt x="61" y="319"/>
                  </a:lnTo>
                  <a:lnTo>
                    <a:pt x="71" y="356"/>
                  </a:lnTo>
                  <a:lnTo>
                    <a:pt x="87" y="391"/>
                  </a:lnTo>
                  <a:lnTo>
                    <a:pt x="108" y="421"/>
                  </a:lnTo>
                  <a:lnTo>
                    <a:pt x="136" y="449"/>
                  </a:lnTo>
                  <a:lnTo>
                    <a:pt x="166" y="470"/>
                  </a:lnTo>
                  <a:lnTo>
                    <a:pt x="201" y="486"/>
                  </a:lnTo>
                  <a:lnTo>
                    <a:pt x="238" y="496"/>
                  </a:lnTo>
                  <a:lnTo>
                    <a:pt x="278" y="500"/>
                  </a:lnTo>
                  <a:lnTo>
                    <a:pt x="318" y="496"/>
                  </a:lnTo>
                  <a:lnTo>
                    <a:pt x="355" y="486"/>
                  </a:lnTo>
                  <a:lnTo>
                    <a:pt x="390" y="470"/>
                  </a:lnTo>
                  <a:lnTo>
                    <a:pt x="421" y="449"/>
                  </a:lnTo>
                  <a:lnTo>
                    <a:pt x="448" y="421"/>
                  </a:lnTo>
                  <a:lnTo>
                    <a:pt x="470" y="391"/>
                  </a:lnTo>
                  <a:lnTo>
                    <a:pt x="487" y="356"/>
                  </a:lnTo>
                  <a:lnTo>
                    <a:pt x="497" y="319"/>
                  </a:lnTo>
                  <a:lnTo>
                    <a:pt x="500" y="279"/>
                  </a:lnTo>
                  <a:lnTo>
                    <a:pt x="497" y="239"/>
                  </a:lnTo>
                  <a:lnTo>
                    <a:pt x="487" y="201"/>
                  </a:lnTo>
                  <a:lnTo>
                    <a:pt x="470" y="167"/>
                  </a:lnTo>
                  <a:lnTo>
                    <a:pt x="448" y="136"/>
                  </a:lnTo>
                  <a:lnTo>
                    <a:pt x="421" y="110"/>
                  </a:lnTo>
                  <a:lnTo>
                    <a:pt x="390" y="87"/>
                  </a:lnTo>
                  <a:lnTo>
                    <a:pt x="355" y="71"/>
                  </a:lnTo>
                  <a:lnTo>
                    <a:pt x="318" y="61"/>
                  </a:lnTo>
                  <a:lnTo>
                    <a:pt x="278" y="57"/>
                  </a:lnTo>
                  <a:close/>
                  <a:moveTo>
                    <a:pt x="278" y="0"/>
                  </a:moveTo>
                  <a:lnTo>
                    <a:pt x="323" y="4"/>
                  </a:lnTo>
                  <a:lnTo>
                    <a:pt x="366" y="14"/>
                  </a:lnTo>
                  <a:lnTo>
                    <a:pt x="406" y="32"/>
                  </a:lnTo>
                  <a:lnTo>
                    <a:pt x="443" y="54"/>
                  </a:lnTo>
                  <a:lnTo>
                    <a:pt x="475" y="82"/>
                  </a:lnTo>
                  <a:lnTo>
                    <a:pt x="503" y="115"/>
                  </a:lnTo>
                  <a:lnTo>
                    <a:pt x="525" y="151"/>
                  </a:lnTo>
                  <a:lnTo>
                    <a:pt x="543" y="191"/>
                  </a:lnTo>
                  <a:lnTo>
                    <a:pt x="553" y="234"/>
                  </a:lnTo>
                  <a:lnTo>
                    <a:pt x="557" y="279"/>
                  </a:lnTo>
                  <a:lnTo>
                    <a:pt x="553" y="324"/>
                  </a:lnTo>
                  <a:lnTo>
                    <a:pt x="543" y="367"/>
                  </a:lnTo>
                  <a:lnTo>
                    <a:pt x="525" y="407"/>
                  </a:lnTo>
                  <a:lnTo>
                    <a:pt x="503" y="442"/>
                  </a:lnTo>
                  <a:lnTo>
                    <a:pt x="475" y="475"/>
                  </a:lnTo>
                  <a:lnTo>
                    <a:pt x="443" y="503"/>
                  </a:lnTo>
                  <a:lnTo>
                    <a:pt x="406" y="525"/>
                  </a:lnTo>
                  <a:lnTo>
                    <a:pt x="366" y="543"/>
                  </a:lnTo>
                  <a:lnTo>
                    <a:pt x="323" y="553"/>
                  </a:lnTo>
                  <a:lnTo>
                    <a:pt x="278" y="557"/>
                  </a:lnTo>
                  <a:lnTo>
                    <a:pt x="233" y="553"/>
                  </a:lnTo>
                  <a:lnTo>
                    <a:pt x="190" y="543"/>
                  </a:lnTo>
                  <a:lnTo>
                    <a:pt x="150" y="525"/>
                  </a:lnTo>
                  <a:lnTo>
                    <a:pt x="115" y="503"/>
                  </a:lnTo>
                  <a:lnTo>
                    <a:pt x="82" y="475"/>
                  </a:lnTo>
                  <a:lnTo>
                    <a:pt x="54" y="442"/>
                  </a:lnTo>
                  <a:lnTo>
                    <a:pt x="32" y="407"/>
                  </a:lnTo>
                  <a:lnTo>
                    <a:pt x="14" y="367"/>
                  </a:lnTo>
                  <a:lnTo>
                    <a:pt x="4" y="324"/>
                  </a:lnTo>
                  <a:lnTo>
                    <a:pt x="0" y="279"/>
                  </a:lnTo>
                  <a:lnTo>
                    <a:pt x="4" y="234"/>
                  </a:lnTo>
                  <a:lnTo>
                    <a:pt x="14" y="191"/>
                  </a:lnTo>
                  <a:lnTo>
                    <a:pt x="32" y="151"/>
                  </a:lnTo>
                  <a:lnTo>
                    <a:pt x="54" y="115"/>
                  </a:lnTo>
                  <a:lnTo>
                    <a:pt x="82" y="82"/>
                  </a:lnTo>
                  <a:lnTo>
                    <a:pt x="115" y="54"/>
                  </a:lnTo>
                  <a:lnTo>
                    <a:pt x="150" y="32"/>
                  </a:lnTo>
                  <a:lnTo>
                    <a:pt x="190" y="14"/>
                  </a:lnTo>
                  <a:lnTo>
                    <a:pt x="233" y="4"/>
                  </a:lnTo>
                  <a:lnTo>
                    <a:pt x="27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6" name="Freeform 24"/>
            <p:cNvSpPr>
              <a:spLocks/>
            </p:cNvSpPr>
            <p:nvPr/>
          </p:nvSpPr>
          <p:spPr bwMode="auto">
            <a:xfrm>
              <a:off x="4337766" y="3209076"/>
              <a:ext cx="128474" cy="64237"/>
            </a:xfrm>
            <a:custGeom>
              <a:avLst/>
              <a:gdLst/>
              <a:ahLst/>
              <a:cxnLst>
                <a:cxn ang="0">
                  <a:pos x="59" y="0"/>
                </a:cxn>
                <a:cxn ang="0">
                  <a:pos x="118" y="59"/>
                </a:cxn>
                <a:cxn ang="0">
                  <a:pos x="0" y="59"/>
                </a:cxn>
                <a:cxn ang="0">
                  <a:pos x="59" y="0"/>
                </a:cxn>
              </a:cxnLst>
              <a:rect l="0" t="0" r="r" b="b"/>
              <a:pathLst>
                <a:path w="118" h="59">
                  <a:moveTo>
                    <a:pt x="59" y="0"/>
                  </a:moveTo>
                  <a:lnTo>
                    <a:pt x="118"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aphicFrame>
        <p:nvGraphicFramePr>
          <p:cNvPr id="48" name="Table 47"/>
          <p:cNvGraphicFramePr>
            <a:graphicFrameLocks noGrp="1"/>
          </p:cNvGraphicFramePr>
          <p:nvPr>
            <p:extLst>
              <p:ext uri="{D42A27DB-BD31-4B8C-83A1-F6EECF244321}">
                <p14:modId xmlns:p14="http://schemas.microsoft.com/office/powerpoint/2010/main" val="1730069881"/>
              </p:ext>
            </p:extLst>
          </p:nvPr>
        </p:nvGraphicFramePr>
        <p:xfrm>
          <a:off x="152569" y="2268041"/>
          <a:ext cx="8712972" cy="944880"/>
        </p:xfrm>
        <a:graphic>
          <a:graphicData uri="http://schemas.openxmlformats.org/drawingml/2006/table">
            <a:tbl>
              <a:tblPr firstRow="1" bandRow="1">
                <a:tableStyleId>{073A0DAA-6AF3-43AB-8588-CEC1D06C72B9}</a:tableStyleId>
              </a:tblPr>
              <a:tblGrid>
                <a:gridCol w="129614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51077">
                  <a:extLst>
                    <a:ext uri="{9D8B030D-6E8A-4147-A177-3AD203B41FA5}">
                      <a16:colId xmlns:a16="http://schemas.microsoft.com/office/drawing/2014/main" val="20002"/>
                    </a:ext>
                  </a:extLst>
                </a:gridCol>
                <a:gridCol w="1197195">
                  <a:extLst>
                    <a:ext uri="{9D8B030D-6E8A-4147-A177-3AD203B41FA5}">
                      <a16:colId xmlns:a16="http://schemas.microsoft.com/office/drawing/2014/main" val="20003"/>
                    </a:ext>
                  </a:extLst>
                </a:gridCol>
                <a:gridCol w="1251077">
                  <a:extLst>
                    <a:ext uri="{9D8B030D-6E8A-4147-A177-3AD203B41FA5}">
                      <a16:colId xmlns:a16="http://schemas.microsoft.com/office/drawing/2014/main" val="20004"/>
                    </a:ext>
                  </a:extLst>
                </a:gridCol>
                <a:gridCol w="2565349">
                  <a:extLst>
                    <a:ext uri="{9D8B030D-6E8A-4147-A177-3AD203B41FA5}">
                      <a16:colId xmlns:a16="http://schemas.microsoft.com/office/drawing/2014/main" val="20005"/>
                    </a:ext>
                  </a:extLst>
                </a:gridCol>
              </a:tblGrid>
              <a:tr h="432048">
                <a:tc>
                  <a:txBody>
                    <a:bodyPr/>
                    <a:lstStyle/>
                    <a:p>
                      <a:pPr algn="ctr"/>
                      <a:r>
                        <a:rPr lang="en-US" sz="1200" b="1" kern="1200" baseline="0" dirty="0">
                          <a:solidFill>
                            <a:schemeClr val="bg1"/>
                          </a:solidFill>
                          <a:latin typeface="Lato-Bold"/>
                          <a:ea typeface="+mn-ea"/>
                          <a:cs typeface="+mn-cs"/>
                        </a:rPr>
                        <a:t>Thickness (mm)</a:t>
                      </a:r>
                    </a:p>
                  </a:txBody>
                  <a:tcPr/>
                </a:tc>
                <a:tc>
                  <a:txBody>
                    <a:bodyPr/>
                    <a:lstStyle/>
                    <a:p>
                      <a:pPr algn="ctr"/>
                      <a:r>
                        <a:rPr lang="en-US" sz="1200" b="1" kern="1200" baseline="0" dirty="0">
                          <a:solidFill>
                            <a:schemeClr val="bg1"/>
                          </a:solidFill>
                          <a:latin typeface="Lato-Bold"/>
                          <a:ea typeface="+mn-ea"/>
                          <a:cs typeface="+mn-cs"/>
                        </a:rPr>
                        <a:t>Mesh Size</a:t>
                      </a:r>
                    </a:p>
                  </a:txBody>
                  <a:tcPr/>
                </a:tc>
                <a:tc>
                  <a:txBody>
                    <a:bodyPr/>
                    <a:lstStyle/>
                    <a:p>
                      <a:pPr algn="ctr"/>
                      <a:r>
                        <a:rPr lang="en-US" sz="1200" b="1" kern="1200" baseline="0" dirty="0">
                          <a:solidFill>
                            <a:schemeClr val="bg1"/>
                          </a:solidFill>
                          <a:latin typeface="Lato-Bold"/>
                          <a:ea typeface="+mn-ea"/>
                          <a:cs typeface="+mn-cs"/>
                        </a:rPr>
                        <a:t>Panel Size (mm)</a:t>
                      </a:r>
                    </a:p>
                  </a:txBody>
                  <a:tcPr/>
                </a:tc>
                <a:tc>
                  <a:txBody>
                    <a:bodyPr/>
                    <a:lstStyle/>
                    <a:p>
                      <a:pPr algn="ctr"/>
                      <a:r>
                        <a:rPr lang="en-US" sz="1200" b="1" kern="1200" baseline="0" dirty="0">
                          <a:solidFill>
                            <a:schemeClr val="bg1"/>
                          </a:solidFill>
                          <a:latin typeface="Lato-Bold"/>
                          <a:ea typeface="+mn-ea"/>
                          <a:cs typeface="+mn-cs"/>
                        </a:rPr>
                        <a:t>Colour</a:t>
                      </a:r>
                    </a:p>
                    <a:p>
                      <a:pPr algn="ctr"/>
                      <a:r>
                        <a:rPr lang="en-US" sz="1200" b="1" kern="1200" baseline="0" dirty="0">
                          <a:solidFill>
                            <a:schemeClr val="bg1"/>
                          </a:solidFill>
                          <a:latin typeface="Lato-Bold"/>
                          <a:ea typeface="+mn-ea"/>
                          <a:cs typeface="+mn-cs"/>
                        </a:rPr>
                        <a:t> (m)</a:t>
                      </a:r>
                    </a:p>
                  </a:txBody>
                  <a:tcPr/>
                </a:tc>
                <a:tc>
                  <a:txBody>
                    <a:bodyPr/>
                    <a:lstStyle/>
                    <a:p>
                      <a:pPr algn="ctr"/>
                      <a:r>
                        <a:rPr lang="en-US" sz="1200" b="1" kern="1200" baseline="0" dirty="0">
                          <a:solidFill>
                            <a:schemeClr val="bg1"/>
                          </a:solidFill>
                          <a:latin typeface="Lato-Bold"/>
                          <a:ea typeface="+mn-ea"/>
                          <a:cs typeface="+mn-cs"/>
                        </a:rPr>
                        <a:t>Weight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bg1"/>
                          </a:solidFill>
                          <a:latin typeface="Lato-Bold"/>
                          <a:ea typeface="+mn-ea"/>
                          <a:cs typeface="+mn-cs"/>
                        </a:rPr>
                        <a:t>(kg per panel)</a:t>
                      </a:r>
                    </a:p>
                  </a:txBody>
                  <a:tcPr/>
                </a:tc>
                <a:tc>
                  <a:txBody>
                    <a:bodyPr/>
                    <a:lstStyle/>
                    <a:p>
                      <a:pPr algn="ctr"/>
                      <a:r>
                        <a:rPr lang="en-US" sz="1200" b="1" kern="1200" baseline="0" dirty="0">
                          <a:solidFill>
                            <a:schemeClr val="bg1"/>
                          </a:solidFill>
                          <a:latin typeface="Lato-Bold"/>
                          <a:ea typeface="+mn-ea"/>
                          <a:cs typeface="+mn-cs"/>
                        </a:rPr>
                        <a:t>Surface Type</a:t>
                      </a:r>
                    </a:p>
                    <a:p>
                      <a:pPr algn="ctr"/>
                      <a:endParaRPr lang="en-US" sz="1200" b="1" kern="1200" baseline="0" dirty="0">
                        <a:solidFill>
                          <a:schemeClr val="bg1"/>
                        </a:solidFill>
                        <a:latin typeface="Lato-Bold"/>
                        <a:ea typeface="+mn-ea"/>
                        <a:cs typeface="+mn-cs"/>
                      </a:endParaRPr>
                    </a:p>
                  </a:txBody>
                  <a:tcPr/>
                </a:tc>
                <a:extLst>
                  <a:ext uri="{0D108BD9-81ED-4DB2-BD59-A6C34878D82A}">
                    <a16:rowId xmlns:a16="http://schemas.microsoft.com/office/drawing/2014/main" val="10000"/>
                  </a:ext>
                </a:extLst>
              </a:tr>
              <a:tr h="218285">
                <a:tc>
                  <a:txBody>
                    <a:bodyPr/>
                    <a:lstStyle/>
                    <a:p>
                      <a:pPr algn="ctr"/>
                      <a:r>
                        <a:rPr lang="en-US" sz="1000" b="0" kern="1200" baseline="0" dirty="0">
                          <a:solidFill>
                            <a:schemeClr val="tx1"/>
                          </a:solidFill>
                          <a:latin typeface="Lato-Bold"/>
                          <a:ea typeface="+mn-ea"/>
                          <a:cs typeface="+mn-cs"/>
                        </a:rPr>
                        <a:t>25</a:t>
                      </a:r>
                    </a:p>
                  </a:txBody>
                  <a:tcPr/>
                </a:tc>
                <a:tc>
                  <a:txBody>
                    <a:bodyPr/>
                    <a:lstStyle/>
                    <a:p>
                      <a:pPr algn="ctr"/>
                      <a:r>
                        <a:rPr lang="en-US" sz="1000" b="0" kern="1200" baseline="0" dirty="0">
                          <a:solidFill>
                            <a:schemeClr val="tx1"/>
                          </a:solidFill>
                          <a:latin typeface="Lato-Bold"/>
                          <a:ea typeface="+mn-ea"/>
                          <a:cs typeface="+mn-cs"/>
                        </a:rPr>
                        <a:t>38 x 38</a:t>
                      </a:r>
                    </a:p>
                  </a:txBody>
                  <a:tcPr/>
                </a:tc>
                <a:tc>
                  <a:txBody>
                    <a:bodyPr/>
                    <a:lstStyle/>
                    <a:p>
                      <a:pPr algn="ctr"/>
                      <a:r>
                        <a:rPr lang="en-US" sz="1000" b="0" kern="1200" baseline="0" dirty="0">
                          <a:solidFill>
                            <a:schemeClr val="tx1"/>
                          </a:solidFill>
                          <a:latin typeface="Lato-Bold"/>
                          <a:ea typeface="+mn-ea"/>
                          <a:cs typeface="+mn-cs"/>
                        </a:rPr>
                        <a:t>1.22 x 3.66</a:t>
                      </a:r>
                    </a:p>
                  </a:txBody>
                  <a:tcPr/>
                </a:tc>
                <a:tc>
                  <a:txBody>
                    <a:bodyPr/>
                    <a:lstStyle/>
                    <a:p>
                      <a:pPr algn="ctr"/>
                      <a:r>
                        <a:rPr lang="en-US" sz="1000" b="0" kern="1200" baseline="0" dirty="0">
                          <a:solidFill>
                            <a:schemeClr val="tx1"/>
                          </a:solidFill>
                          <a:latin typeface="Lato-Bold"/>
                          <a:ea typeface="+mn-ea"/>
                          <a:cs typeface="+mn-cs"/>
                        </a:rPr>
                        <a:t>ANY</a:t>
                      </a:r>
                    </a:p>
                  </a:txBody>
                  <a:tcPr/>
                </a:tc>
                <a:tc>
                  <a:txBody>
                    <a:bodyPr/>
                    <a:lstStyle/>
                    <a:p>
                      <a:pPr algn="ctr"/>
                      <a:r>
                        <a:rPr lang="en-US" sz="1000" b="0" kern="1200" baseline="0" dirty="0">
                          <a:solidFill>
                            <a:schemeClr val="tx1"/>
                          </a:solidFill>
                          <a:latin typeface="Lato-Bold"/>
                          <a:ea typeface="+mn-ea"/>
                          <a:cs typeface="+mn-cs"/>
                        </a:rPr>
                        <a:t>55</a:t>
                      </a:r>
                    </a:p>
                  </a:txBody>
                  <a:tcPr/>
                </a:tc>
                <a:tc>
                  <a:txBody>
                    <a:bodyPr/>
                    <a:lstStyle/>
                    <a:p>
                      <a:pPr algn="ctr"/>
                      <a:r>
                        <a:rPr lang="en-US" sz="1000" b="0" kern="1200" baseline="0" dirty="0">
                          <a:solidFill>
                            <a:schemeClr val="tx1"/>
                          </a:solidFill>
                          <a:latin typeface="Lato-Bold"/>
                          <a:ea typeface="+mn-ea"/>
                          <a:cs typeface="+mn-cs"/>
                        </a:rPr>
                        <a:t>gritted anti-slip / </a:t>
                      </a:r>
                      <a:r>
                        <a:rPr lang="en-US" sz="1000" b="0" kern="1200" baseline="0" dirty="0">
                          <a:solidFill>
                            <a:schemeClr val="tx1">
                              <a:lumMod val="85000"/>
                              <a:lumOff val="15000"/>
                            </a:schemeClr>
                          </a:solidFill>
                          <a:latin typeface="Lato-Bold"/>
                          <a:ea typeface="+mn-ea"/>
                          <a:cs typeface="+mn-cs"/>
                        </a:rPr>
                        <a:t>m</a:t>
                      </a:r>
                      <a:r>
                        <a:rPr lang="en-US" sz="1000" b="0" dirty="0">
                          <a:solidFill>
                            <a:schemeClr val="tx1">
                              <a:lumMod val="85000"/>
                              <a:lumOff val="15000"/>
                            </a:schemeClr>
                          </a:solidFill>
                          <a:latin typeface="Lato-Bold"/>
                        </a:rPr>
                        <a:t>eniscus</a:t>
                      </a:r>
                      <a:endParaRPr lang="en-US" sz="1000" b="0" kern="1200" baseline="0" dirty="0">
                        <a:solidFill>
                          <a:schemeClr val="tx1"/>
                        </a:solidFill>
                        <a:latin typeface="Lato-Bold"/>
                        <a:ea typeface="+mn-ea"/>
                        <a:cs typeface="+mn-cs"/>
                      </a:endParaRPr>
                    </a:p>
                  </a:txBody>
                  <a:tcPr/>
                </a:tc>
                <a:extLst>
                  <a:ext uri="{0D108BD9-81ED-4DB2-BD59-A6C34878D82A}">
                    <a16:rowId xmlns:a16="http://schemas.microsoft.com/office/drawing/2014/main" val="10001"/>
                  </a:ext>
                </a:extLst>
              </a:tr>
              <a:tr h="199648">
                <a:tc>
                  <a:txBody>
                    <a:bodyPr/>
                    <a:lstStyle/>
                    <a:p>
                      <a:pPr marL="0" algn="ctr" defTabSz="914400" rtl="0" eaLnBrk="1" latinLnBrk="0" hangingPunct="1"/>
                      <a:r>
                        <a:rPr lang="en-US" sz="1000" b="0" kern="1200" baseline="0" dirty="0">
                          <a:solidFill>
                            <a:schemeClr val="tx1"/>
                          </a:solidFill>
                          <a:latin typeface="Lato-Bold"/>
                          <a:ea typeface="+mn-ea"/>
                          <a:cs typeface="+mn-cs"/>
                        </a:rPr>
                        <a:t>38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Lato-Bold"/>
                          <a:ea typeface="+mn-ea"/>
                          <a:cs typeface="+mn-cs"/>
                        </a:rPr>
                        <a:t>38 x 38</a:t>
                      </a:r>
                    </a:p>
                  </a:txBody>
                  <a:tcPr/>
                </a:tc>
                <a:tc>
                  <a:txBody>
                    <a:bodyPr/>
                    <a:lstStyle/>
                    <a:p>
                      <a:pPr marL="0" algn="ctr" defTabSz="914400" rtl="0" eaLnBrk="1" latinLnBrk="0" hangingPunct="1"/>
                      <a:r>
                        <a:rPr lang="en-US" sz="1000" b="0" kern="1200" baseline="0" dirty="0">
                          <a:solidFill>
                            <a:schemeClr val="tx1"/>
                          </a:solidFill>
                          <a:latin typeface="Lato-Bold"/>
                          <a:ea typeface="+mn-ea"/>
                          <a:cs typeface="+mn-cs"/>
                        </a:rPr>
                        <a:t>1.22 x 3.66</a:t>
                      </a:r>
                    </a:p>
                  </a:txBody>
                  <a:tcPr/>
                </a:tc>
                <a:tc>
                  <a:txBody>
                    <a:bodyPr/>
                    <a:lstStyle/>
                    <a:p>
                      <a:pPr marL="0" algn="ctr" defTabSz="914400" rtl="0" eaLnBrk="1" latinLnBrk="0" hangingPunct="1"/>
                      <a:r>
                        <a:rPr lang="en-US" sz="1000" b="0" kern="1200" baseline="0" dirty="0">
                          <a:solidFill>
                            <a:schemeClr val="tx1"/>
                          </a:solidFill>
                          <a:latin typeface="Lato-Bold"/>
                          <a:ea typeface="+mn-ea"/>
                          <a:cs typeface="+mn-cs"/>
                        </a:rPr>
                        <a:t>ANY</a:t>
                      </a:r>
                    </a:p>
                  </a:txBody>
                  <a:tcPr/>
                </a:tc>
                <a:tc>
                  <a:txBody>
                    <a:bodyPr/>
                    <a:lstStyle/>
                    <a:p>
                      <a:pPr marL="0" algn="ctr" defTabSz="914400" rtl="0" eaLnBrk="1" latinLnBrk="0" hangingPunct="1"/>
                      <a:r>
                        <a:rPr lang="en-US" sz="1000" b="0" kern="1200" baseline="0" dirty="0">
                          <a:solidFill>
                            <a:schemeClr val="tx1"/>
                          </a:solidFill>
                          <a:latin typeface="Lato-Bold"/>
                          <a:ea typeface="+mn-ea"/>
                          <a:cs typeface="+mn-cs"/>
                        </a:rPr>
                        <a:t>76</a:t>
                      </a:r>
                    </a:p>
                  </a:txBody>
                  <a:tcPr/>
                </a:tc>
                <a:tc>
                  <a:txBody>
                    <a:bodyPr/>
                    <a:lstStyle/>
                    <a:p>
                      <a:pPr marL="0" algn="ctr" defTabSz="914400" rtl="0" eaLnBrk="1" latinLnBrk="0" hangingPunct="1"/>
                      <a:r>
                        <a:rPr lang="en-US" sz="1000" b="0" kern="1200" baseline="0" dirty="0">
                          <a:solidFill>
                            <a:schemeClr val="tx1"/>
                          </a:solidFill>
                          <a:latin typeface="Lato-Bold"/>
                          <a:ea typeface="+mn-ea"/>
                          <a:cs typeface="+mn-cs"/>
                        </a:rPr>
                        <a:t>gritted anti-slip / </a:t>
                      </a:r>
                      <a:r>
                        <a:rPr lang="en-US" sz="1000" b="0" kern="1200" baseline="0" dirty="0">
                          <a:solidFill>
                            <a:schemeClr val="tx1">
                              <a:lumMod val="85000"/>
                              <a:lumOff val="15000"/>
                            </a:schemeClr>
                          </a:solidFill>
                          <a:latin typeface="Lato-Bold"/>
                          <a:ea typeface="+mn-ea"/>
                          <a:cs typeface="+mn-cs"/>
                        </a:rPr>
                        <a:t>m</a:t>
                      </a:r>
                      <a:r>
                        <a:rPr lang="en-US" sz="1000" b="0" dirty="0">
                          <a:solidFill>
                            <a:schemeClr val="tx1">
                              <a:lumMod val="85000"/>
                              <a:lumOff val="15000"/>
                            </a:schemeClr>
                          </a:solidFill>
                          <a:latin typeface="Lato-Bold"/>
                        </a:rPr>
                        <a:t>eniscus</a:t>
                      </a:r>
                      <a:endParaRPr lang="en-US" sz="1000" b="0" kern="1200" baseline="0" dirty="0">
                        <a:solidFill>
                          <a:schemeClr val="tx1"/>
                        </a:solidFill>
                        <a:latin typeface="Lato-Bold"/>
                        <a:ea typeface="+mn-ea"/>
                        <a:cs typeface="+mn-cs"/>
                      </a:endParaRPr>
                    </a:p>
                  </a:txBody>
                  <a:tcPr/>
                </a:tc>
                <a:extLst>
                  <a:ext uri="{0D108BD9-81ED-4DB2-BD59-A6C34878D82A}">
                    <a16:rowId xmlns:a16="http://schemas.microsoft.com/office/drawing/2014/main" val="10002"/>
                  </a:ext>
                </a:extLst>
              </a:tr>
            </a:tbl>
          </a:graphicData>
        </a:graphic>
      </p:graphicFrame>
      <p:sp>
        <p:nvSpPr>
          <p:cNvPr id="51" name="Rectangle 50"/>
          <p:cNvSpPr/>
          <p:nvPr/>
        </p:nvSpPr>
        <p:spPr>
          <a:xfrm>
            <a:off x="114194" y="1991042"/>
            <a:ext cx="4453448" cy="276999"/>
          </a:xfrm>
          <a:prstGeom prst="rect">
            <a:avLst/>
          </a:prstGeom>
        </p:spPr>
        <p:txBody>
          <a:bodyPr wrap="square">
            <a:spAutoFit/>
          </a:bodyPr>
          <a:lstStyle/>
          <a:p>
            <a:r>
              <a:rPr lang="en-US" sz="1200" b="1" dirty="0">
                <a:latin typeface="Lato-Bold"/>
              </a:rPr>
              <a:t>The following grating panels are available within 5 - 7 days</a:t>
            </a:r>
          </a:p>
        </p:txBody>
      </p:sp>
      <p:sp>
        <p:nvSpPr>
          <p:cNvPr id="52" name="Rectangle 51"/>
          <p:cNvSpPr/>
          <p:nvPr/>
        </p:nvSpPr>
        <p:spPr>
          <a:xfrm>
            <a:off x="138872" y="514886"/>
            <a:ext cx="8897624" cy="1569660"/>
          </a:xfrm>
          <a:prstGeom prst="rect">
            <a:avLst/>
          </a:prstGeom>
        </p:spPr>
        <p:txBody>
          <a:bodyPr wrap="square">
            <a:spAutoFit/>
          </a:bodyPr>
          <a:lstStyle/>
          <a:p>
            <a:r>
              <a:rPr lang="en-US" sz="1200" b="1" dirty="0">
                <a:latin typeface="Lato-Bold"/>
              </a:rPr>
              <a:t>We stock a range of high performance glass fibre reinforced flooring, grating and anti-slip surfaces suitable for the most aggressive industrial environments</a:t>
            </a:r>
            <a:r>
              <a:rPr lang="en-US" sz="1200" dirty="0">
                <a:latin typeface="Lato-Bold"/>
              </a:rPr>
              <a:t>.</a:t>
            </a:r>
          </a:p>
          <a:p>
            <a:endParaRPr lang="en-US" sz="600" dirty="0">
              <a:latin typeface="Lato-Bold"/>
            </a:endParaRPr>
          </a:p>
          <a:p>
            <a:r>
              <a:rPr lang="en-US" sz="1000" dirty="0">
                <a:latin typeface="Lato-Bold"/>
              </a:rPr>
              <a:t>The advanced properties of FRP include corrosion resistance, incredible strength and durability, ease of installation and zero maintenance. Our anti-slip product range mitigates the risk of slips and falls, and meets relevant Health &amp; Safety standards. Lightweight and impact resistant, our grating and flooring systems can be easily installed onsite. Our competitive pricing enables us to offer a direct alternative to galvanized steel and aluminum. </a:t>
            </a:r>
          </a:p>
          <a:p>
            <a:endParaRPr lang="en-US" sz="600" dirty="0">
              <a:latin typeface="Lato-Bold"/>
            </a:endParaRPr>
          </a:p>
          <a:p>
            <a:r>
              <a:rPr lang="en-US" sz="1000" b="1" dirty="0">
                <a:solidFill>
                  <a:srgbClr val="92D050"/>
                </a:solidFill>
                <a:latin typeface="Lato-Bold"/>
              </a:rPr>
              <a:t>FRP Open-Mesh Molded Grating</a:t>
            </a:r>
          </a:p>
          <a:p>
            <a:r>
              <a:rPr lang="en-US" sz="1000" dirty="0">
                <a:latin typeface="Lato-Bold"/>
              </a:rPr>
              <a:t>Available in a number of different panel sizes, thickness, color and surface finish. All gratings are fire retardant to ASTM E 84. The grating is easy to cut to shape making for fast installation even in complex layouts.</a:t>
            </a:r>
          </a:p>
        </p:txBody>
      </p:sp>
      <p:graphicFrame>
        <p:nvGraphicFramePr>
          <p:cNvPr id="26" name="Table 25">
            <a:extLst>
              <a:ext uri="{FF2B5EF4-FFF2-40B4-BE49-F238E27FC236}">
                <a16:creationId xmlns:a16="http://schemas.microsoft.com/office/drawing/2014/main" id="{50EC5F09-7B77-B049-8D1B-3F99BDFA24B5}"/>
              </a:ext>
            </a:extLst>
          </p:cNvPr>
          <p:cNvGraphicFramePr>
            <a:graphicFrameLocks noGrp="1"/>
          </p:cNvGraphicFramePr>
          <p:nvPr>
            <p:extLst>
              <p:ext uri="{D42A27DB-BD31-4B8C-83A1-F6EECF244321}">
                <p14:modId xmlns:p14="http://schemas.microsoft.com/office/powerpoint/2010/main" val="1135867102"/>
              </p:ext>
            </p:extLst>
          </p:nvPr>
        </p:nvGraphicFramePr>
        <p:xfrm>
          <a:off x="152569" y="3515595"/>
          <a:ext cx="8712972" cy="944880"/>
        </p:xfrm>
        <a:graphic>
          <a:graphicData uri="http://schemas.openxmlformats.org/drawingml/2006/table">
            <a:tbl>
              <a:tblPr firstRow="1" bandRow="1">
                <a:tableStyleId>{073A0DAA-6AF3-43AB-8588-CEC1D06C72B9}</a:tableStyleId>
              </a:tblPr>
              <a:tblGrid>
                <a:gridCol w="129614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51077">
                  <a:extLst>
                    <a:ext uri="{9D8B030D-6E8A-4147-A177-3AD203B41FA5}">
                      <a16:colId xmlns:a16="http://schemas.microsoft.com/office/drawing/2014/main" val="20002"/>
                    </a:ext>
                  </a:extLst>
                </a:gridCol>
                <a:gridCol w="1197195">
                  <a:extLst>
                    <a:ext uri="{9D8B030D-6E8A-4147-A177-3AD203B41FA5}">
                      <a16:colId xmlns:a16="http://schemas.microsoft.com/office/drawing/2014/main" val="20003"/>
                    </a:ext>
                  </a:extLst>
                </a:gridCol>
                <a:gridCol w="1251077">
                  <a:extLst>
                    <a:ext uri="{9D8B030D-6E8A-4147-A177-3AD203B41FA5}">
                      <a16:colId xmlns:a16="http://schemas.microsoft.com/office/drawing/2014/main" val="20004"/>
                    </a:ext>
                  </a:extLst>
                </a:gridCol>
                <a:gridCol w="2565349">
                  <a:extLst>
                    <a:ext uri="{9D8B030D-6E8A-4147-A177-3AD203B41FA5}">
                      <a16:colId xmlns:a16="http://schemas.microsoft.com/office/drawing/2014/main" val="20005"/>
                    </a:ext>
                  </a:extLst>
                </a:gridCol>
              </a:tblGrid>
              <a:tr h="432048">
                <a:tc>
                  <a:txBody>
                    <a:bodyPr/>
                    <a:lstStyle/>
                    <a:p>
                      <a:pPr algn="ctr"/>
                      <a:r>
                        <a:rPr lang="en-US" sz="1200" b="1" kern="1200" baseline="0" dirty="0">
                          <a:solidFill>
                            <a:schemeClr val="bg1"/>
                          </a:solidFill>
                          <a:latin typeface="Lato-Bold"/>
                          <a:ea typeface="+mn-ea"/>
                          <a:cs typeface="+mn-cs"/>
                        </a:rPr>
                        <a:t>Thickness (mm)</a:t>
                      </a:r>
                    </a:p>
                  </a:txBody>
                  <a:tcPr/>
                </a:tc>
                <a:tc>
                  <a:txBody>
                    <a:bodyPr/>
                    <a:lstStyle/>
                    <a:p>
                      <a:pPr algn="ctr"/>
                      <a:r>
                        <a:rPr lang="en-US" sz="1200" b="1" kern="1200" baseline="0" dirty="0">
                          <a:solidFill>
                            <a:schemeClr val="bg1"/>
                          </a:solidFill>
                          <a:latin typeface="Lato-Bold"/>
                          <a:ea typeface="+mn-ea"/>
                          <a:cs typeface="+mn-cs"/>
                        </a:rPr>
                        <a:t>Mesh Size</a:t>
                      </a:r>
                    </a:p>
                  </a:txBody>
                  <a:tcPr/>
                </a:tc>
                <a:tc>
                  <a:txBody>
                    <a:bodyPr/>
                    <a:lstStyle/>
                    <a:p>
                      <a:pPr algn="ctr"/>
                      <a:r>
                        <a:rPr lang="en-US" sz="1200" b="1" kern="1200" baseline="0" dirty="0">
                          <a:solidFill>
                            <a:schemeClr val="bg1"/>
                          </a:solidFill>
                          <a:latin typeface="Lato-Bold"/>
                          <a:ea typeface="+mn-ea"/>
                          <a:cs typeface="+mn-cs"/>
                        </a:rPr>
                        <a:t>Panel Size (mm)</a:t>
                      </a:r>
                    </a:p>
                  </a:txBody>
                  <a:tcPr/>
                </a:tc>
                <a:tc>
                  <a:txBody>
                    <a:bodyPr/>
                    <a:lstStyle/>
                    <a:p>
                      <a:pPr algn="ctr"/>
                      <a:r>
                        <a:rPr lang="en-US" sz="1200" b="1" kern="1200" baseline="0" dirty="0">
                          <a:solidFill>
                            <a:schemeClr val="bg1"/>
                          </a:solidFill>
                          <a:latin typeface="Lato-Bold"/>
                          <a:ea typeface="+mn-ea"/>
                          <a:cs typeface="+mn-cs"/>
                        </a:rPr>
                        <a:t>Colour</a:t>
                      </a:r>
                    </a:p>
                    <a:p>
                      <a:pPr algn="ctr"/>
                      <a:r>
                        <a:rPr lang="en-US" sz="1200" b="1" kern="1200" baseline="0" dirty="0">
                          <a:solidFill>
                            <a:schemeClr val="bg1"/>
                          </a:solidFill>
                          <a:latin typeface="Lato-Bold"/>
                          <a:ea typeface="+mn-ea"/>
                          <a:cs typeface="+mn-cs"/>
                        </a:rPr>
                        <a:t> (m)</a:t>
                      </a:r>
                    </a:p>
                  </a:txBody>
                  <a:tcPr/>
                </a:tc>
                <a:tc>
                  <a:txBody>
                    <a:bodyPr/>
                    <a:lstStyle/>
                    <a:p>
                      <a:pPr algn="ctr"/>
                      <a:r>
                        <a:rPr lang="en-US" sz="1200" b="1" kern="1200" baseline="0" dirty="0">
                          <a:solidFill>
                            <a:schemeClr val="bg1"/>
                          </a:solidFill>
                          <a:latin typeface="Lato-Bold"/>
                          <a:ea typeface="+mn-ea"/>
                          <a:cs typeface="+mn-cs"/>
                        </a:rPr>
                        <a:t>Weight</a:t>
                      </a:r>
                    </a:p>
                    <a:p>
                      <a:pPr algn="ctr"/>
                      <a:r>
                        <a:rPr lang="en-US" sz="1200" b="1" kern="1200" baseline="0" dirty="0">
                          <a:solidFill>
                            <a:schemeClr val="bg1"/>
                          </a:solidFill>
                          <a:latin typeface="Lato-Bold"/>
                          <a:ea typeface="+mn-ea"/>
                          <a:cs typeface="+mn-cs"/>
                        </a:rPr>
                        <a:t>(kg per panel)</a:t>
                      </a:r>
                    </a:p>
                  </a:txBody>
                  <a:tcPr/>
                </a:tc>
                <a:tc>
                  <a:txBody>
                    <a:bodyPr/>
                    <a:lstStyle/>
                    <a:p>
                      <a:pPr algn="ctr"/>
                      <a:r>
                        <a:rPr lang="en-US" sz="1200" b="1" kern="1200" baseline="0" dirty="0">
                          <a:solidFill>
                            <a:schemeClr val="bg1"/>
                          </a:solidFill>
                          <a:latin typeface="Lato-Bold"/>
                          <a:ea typeface="+mn-ea"/>
                          <a:cs typeface="+mn-cs"/>
                        </a:rPr>
                        <a:t>Surface  Type</a:t>
                      </a:r>
                    </a:p>
                  </a:txBody>
                  <a:tcPr/>
                </a:tc>
                <a:extLst>
                  <a:ext uri="{0D108BD9-81ED-4DB2-BD59-A6C34878D82A}">
                    <a16:rowId xmlns:a16="http://schemas.microsoft.com/office/drawing/2014/main" val="10000"/>
                  </a:ext>
                </a:extLst>
              </a:tr>
              <a:tr h="218285">
                <a:tc>
                  <a:txBody>
                    <a:bodyPr/>
                    <a:lstStyle/>
                    <a:p>
                      <a:pPr algn="ctr"/>
                      <a:r>
                        <a:rPr lang="en-US" sz="1000" b="0" kern="1200" baseline="0" dirty="0">
                          <a:solidFill>
                            <a:schemeClr val="tx1"/>
                          </a:solidFill>
                          <a:latin typeface="Lato-Bold"/>
                          <a:ea typeface="+mn-ea"/>
                          <a:cs typeface="+mn-cs"/>
                        </a:rPr>
                        <a:t>28</a:t>
                      </a:r>
                    </a:p>
                  </a:txBody>
                  <a:tcPr/>
                </a:tc>
                <a:tc>
                  <a:txBody>
                    <a:bodyPr/>
                    <a:lstStyle/>
                    <a:p>
                      <a:pPr algn="ctr"/>
                      <a:r>
                        <a:rPr lang="en-US" sz="1000" b="0" kern="1200" baseline="0" dirty="0">
                          <a:solidFill>
                            <a:schemeClr val="tx1"/>
                          </a:solidFill>
                          <a:latin typeface="Lato-Bold"/>
                          <a:ea typeface="+mn-ea"/>
                          <a:cs typeface="+mn-cs"/>
                        </a:rPr>
                        <a:t>38 x 38</a:t>
                      </a:r>
                    </a:p>
                  </a:txBody>
                  <a:tcPr/>
                </a:tc>
                <a:tc>
                  <a:txBody>
                    <a:bodyPr/>
                    <a:lstStyle/>
                    <a:p>
                      <a:pPr algn="ctr"/>
                      <a:r>
                        <a:rPr lang="en-US" sz="1000" b="0" kern="1200" baseline="0" dirty="0">
                          <a:solidFill>
                            <a:schemeClr val="tx1"/>
                          </a:solidFill>
                          <a:latin typeface="Lato-Bold"/>
                          <a:ea typeface="+mn-ea"/>
                          <a:cs typeface="+mn-cs"/>
                        </a:rPr>
                        <a:t>1.22 x 3.66</a:t>
                      </a:r>
                    </a:p>
                  </a:txBody>
                  <a:tcPr/>
                </a:tc>
                <a:tc>
                  <a:txBody>
                    <a:bodyPr/>
                    <a:lstStyle/>
                    <a:p>
                      <a:pPr algn="ctr"/>
                      <a:r>
                        <a:rPr lang="en-US" sz="1000" b="0" kern="1200" baseline="0" dirty="0">
                          <a:solidFill>
                            <a:schemeClr val="tx1"/>
                          </a:solidFill>
                          <a:latin typeface="Lato-Bold"/>
                          <a:ea typeface="+mn-ea"/>
                          <a:cs typeface="+mn-cs"/>
                        </a:rPr>
                        <a:t>ANY</a:t>
                      </a:r>
                    </a:p>
                  </a:txBody>
                  <a:tcPr/>
                </a:tc>
                <a:tc>
                  <a:txBody>
                    <a:bodyPr/>
                    <a:lstStyle/>
                    <a:p>
                      <a:pPr algn="ctr"/>
                      <a:r>
                        <a:rPr lang="en-US" sz="1000" b="0" kern="1200" baseline="0" dirty="0">
                          <a:solidFill>
                            <a:schemeClr val="tx1"/>
                          </a:solidFill>
                          <a:latin typeface="Lato-Bold"/>
                          <a:ea typeface="+mn-ea"/>
                          <a:cs typeface="+mn-cs"/>
                        </a:rPr>
                        <a:t>62</a:t>
                      </a:r>
                    </a:p>
                  </a:txBody>
                  <a:tcPr/>
                </a:tc>
                <a:tc>
                  <a:txBody>
                    <a:bodyPr/>
                    <a:lstStyle/>
                    <a:p>
                      <a:pPr algn="ctr"/>
                      <a:r>
                        <a:rPr lang="en-US" sz="1000" b="0" kern="1200" baseline="0" dirty="0">
                          <a:solidFill>
                            <a:schemeClr val="tx1"/>
                          </a:solidFill>
                          <a:latin typeface="Lato-Bold"/>
                          <a:ea typeface="+mn-ea"/>
                          <a:cs typeface="+mn-cs"/>
                        </a:rPr>
                        <a:t>plain / chequered </a:t>
                      </a:r>
                    </a:p>
                  </a:txBody>
                  <a:tcPr/>
                </a:tc>
                <a:extLst>
                  <a:ext uri="{0D108BD9-81ED-4DB2-BD59-A6C34878D82A}">
                    <a16:rowId xmlns:a16="http://schemas.microsoft.com/office/drawing/2014/main" val="10001"/>
                  </a:ext>
                </a:extLst>
              </a:tr>
              <a:tr h="199648">
                <a:tc>
                  <a:txBody>
                    <a:bodyPr/>
                    <a:lstStyle/>
                    <a:p>
                      <a:pPr marL="0" algn="ctr" defTabSz="914400" rtl="0" eaLnBrk="1" latinLnBrk="0" hangingPunct="1"/>
                      <a:r>
                        <a:rPr lang="en-US" sz="1000" b="0" kern="1200" baseline="0" dirty="0">
                          <a:solidFill>
                            <a:schemeClr val="tx1"/>
                          </a:solidFill>
                          <a:latin typeface="Lato-Bold"/>
                          <a:ea typeface="+mn-ea"/>
                          <a:cs typeface="+mn-cs"/>
                        </a:rPr>
                        <a:t>41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Lato-Bold"/>
                          <a:ea typeface="+mn-ea"/>
                          <a:cs typeface="+mn-cs"/>
                        </a:rPr>
                        <a:t>38 x 38</a:t>
                      </a:r>
                    </a:p>
                  </a:txBody>
                  <a:tcPr/>
                </a:tc>
                <a:tc>
                  <a:txBody>
                    <a:bodyPr/>
                    <a:lstStyle/>
                    <a:p>
                      <a:pPr marL="0" algn="ctr" defTabSz="914400" rtl="0" eaLnBrk="1" latinLnBrk="0" hangingPunct="1"/>
                      <a:r>
                        <a:rPr lang="en-US" sz="1000" b="0" kern="1200" baseline="0" dirty="0">
                          <a:solidFill>
                            <a:schemeClr val="tx1"/>
                          </a:solidFill>
                          <a:latin typeface="Lato-Bold"/>
                          <a:ea typeface="+mn-ea"/>
                          <a:cs typeface="+mn-cs"/>
                        </a:rPr>
                        <a:t>1.22 x 3.66</a:t>
                      </a:r>
                    </a:p>
                  </a:txBody>
                  <a:tcPr/>
                </a:tc>
                <a:tc>
                  <a:txBody>
                    <a:bodyPr/>
                    <a:lstStyle/>
                    <a:p>
                      <a:pPr marL="0" algn="ctr" defTabSz="914400" rtl="0" eaLnBrk="1" latinLnBrk="0" hangingPunct="1"/>
                      <a:r>
                        <a:rPr lang="en-US" sz="1000" b="0" kern="1200" baseline="0" dirty="0">
                          <a:solidFill>
                            <a:schemeClr val="tx1"/>
                          </a:solidFill>
                          <a:latin typeface="Lato-Bold"/>
                          <a:ea typeface="+mn-ea"/>
                          <a:cs typeface="+mn-cs"/>
                        </a:rPr>
                        <a:t>ANY</a:t>
                      </a:r>
                    </a:p>
                  </a:txBody>
                  <a:tcPr/>
                </a:tc>
                <a:tc>
                  <a:txBody>
                    <a:bodyPr/>
                    <a:lstStyle/>
                    <a:p>
                      <a:pPr marL="0" algn="ctr" defTabSz="914400" rtl="0" eaLnBrk="1" latinLnBrk="0" hangingPunct="1"/>
                      <a:r>
                        <a:rPr lang="en-US" sz="1000" b="0" kern="1200" baseline="0" dirty="0">
                          <a:solidFill>
                            <a:schemeClr val="tx1"/>
                          </a:solidFill>
                          <a:latin typeface="Lato-Bold"/>
                          <a:ea typeface="+mn-ea"/>
                          <a:cs typeface="+mn-cs"/>
                        </a:rPr>
                        <a:t>84</a:t>
                      </a:r>
                    </a:p>
                  </a:txBody>
                  <a:tcPr/>
                </a:tc>
                <a:tc>
                  <a:txBody>
                    <a:bodyPr/>
                    <a:lstStyle/>
                    <a:p>
                      <a:pPr algn="ctr"/>
                      <a:r>
                        <a:rPr lang="en-US" sz="1000" b="0" kern="1200" baseline="0" dirty="0">
                          <a:solidFill>
                            <a:schemeClr val="tx1"/>
                          </a:solidFill>
                          <a:latin typeface="Lato-Bold"/>
                          <a:ea typeface="+mn-ea"/>
                          <a:cs typeface="+mn-cs"/>
                        </a:rPr>
                        <a:t>plain / chequered </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72A15-B6E1-A743-94C5-D9DF2AD4DCD2}"/>
              </a:ext>
            </a:extLst>
          </p:cNvPr>
          <p:cNvPicPr>
            <a:picLocks noChangeAspect="1"/>
          </p:cNvPicPr>
          <p:nvPr/>
        </p:nvPicPr>
        <p:blipFill rotWithShape="1">
          <a:blip r:embed="rId2">
            <a:alphaModFix amt="61000"/>
            <a:extLst>
              <a:ext uri="{28A0092B-C50C-407E-A947-70E740481C1C}">
                <a14:useLocalDpi xmlns:a14="http://schemas.microsoft.com/office/drawing/2010/main" val="0"/>
              </a:ext>
            </a:extLst>
          </a:blip>
          <a:srcRect l="3774" r="8886"/>
          <a:stretch/>
        </p:blipFill>
        <p:spPr>
          <a:xfrm>
            <a:off x="213419" y="1856087"/>
            <a:ext cx="4397161" cy="2120900"/>
          </a:xfrm>
          <a:prstGeom prst="rect">
            <a:avLst/>
          </a:prstGeom>
          <a:solidFill>
            <a:schemeClr val="bg1">
              <a:lumMod val="50000"/>
              <a:alpha val="41538"/>
            </a:schemeClr>
          </a:solidFill>
        </p:spPr>
      </p:pic>
      <p:graphicFrame>
        <p:nvGraphicFramePr>
          <p:cNvPr id="32" name="Table 31"/>
          <p:cNvGraphicFramePr>
            <a:graphicFrameLocks noGrp="1"/>
          </p:cNvGraphicFramePr>
          <p:nvPr>
            <p:extLst>
              <p:ext uri="{D42A27DB-BD31-4B8C-83A1-F6EECF244321}">
                <p14:modId xmlns:p14="http://schemas.microsoft.com/office/powerpoint/2010/main" val="3359225674"/>
              </p:ext>
            </p:extLst>
          </p:nvPr>
        </p:nvGraphicFramePr>
        <p:xfrm>
          <a:off x="179512" y="123478"/>
          <a:ext cx="8784976" cy="37084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0840">
                <a:tc>
                  <a:txBody>
                    <a:bodyPr/>
                    <a:lstStyle/>
                    <a:p>
                      <a:r>
                        <a:rPr lang="en-US" sz="1800" b="1" dirty="0">
                          <a:solidFill>
                            <a:srgbClr val="92D050"/>
                          </a:solidFill>
                          <a:latin typeface="Lato-Bold"/>
                        </a:rPr>
                        <a:t>GRATING DETAILS</a:t>
                      </a:r>
                      <a:endParaRPr lang="en-US" dirty="0">
                        <a:solidFill>
                          <a:srgbClr val="92D050"/>
                        </a:solidFill>
                        <a:latin typeface="Lato-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92D050"/>
                          </a:solidFill>
                          <a:latin typeface="Lato-Bold"/>
                          <a:ea typeface="+mn-ea"/>
                          <a:cs typeface="+mn-cs"/>
                        </a:rPr>
                        <a:t>Dudhani Poly </a:t>
                      </a:r>
                      <a:r>
                        <a:rPr lang="en-US" sz="1800" b="1" kern="1200" baseline="0" dirty="0">
                          <a:solidFill>
                            <a:schemeClr val="tx1">
                              <a:lumMod val="75000"/>
                              <a:lumOff val="25000"/>
                            </a:schemeClr>
                          </a:solidFill>
                          <a:latin typeface="Lato-Bold"/>
                          <a:ea typeface="+mn-ea"/>
                          <a:cs typeface="+mn-cs"/>
                        </a:rPr>
                        <a:t>– Extrusions Pvt Ltd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356302060"/>
              </p:ext>
            </p:extLst>
          </p:nvPr>
        </p:nvGraphicFramePr>
        <p:xfrm>
          <a:off x="213420" y="555526"/>
          <a:ext cx="4358580" cy="963920"/>
        </p:xfrm>
        <a:graphic>
          <a:graphicData uri="http://schemas.openxmlformats.org/drawingml/2006/table">
            <a:tbl>
              <a:tblPr firstRow="1" bandRow="1">
                <a:tableStyleId>{073A0DAA-6AF3-43AB-8588-CEC1D06C72B9}</a:tableStyleId>
              </a:tblPr>
              <a:tblGrid>
                <a:gridCol w="93610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1118220">
                  <a:extLst>
                    <a:ext uri="{9D8B030D-6E8A-4147-A177-3AD203B41FA5}">
                      <a16:colId xmlns:a16="http://schemas.microsoft.com/office/drawing/2014/main" val="20004"/>
                    </a:ext>
                  </a:extLst>
                </a:gridCol>
              </a:tblGrid>
              <a:tr h="288032">
                <a:tc gridSpan="5">
                  <a:txBody>
                    <a:bodyPr/>
                    <a:lstStyle/>
                    <a:p>
                      <a:pPr algn="l"/>
                      <a:r>
                        <a:rPr lang="en-US" sz="1200" kern="1200" baseline="0" dirty="0"/>
                        <a:t>38 mm Deep x 38 mm Square Mesh</a:t>
                      </a:r>
                      <a:endParaRPr lang="en-US" sz="1200" b="1" kern="1200" baseline="0" dirty="0">
                        <a:solidFill>
                          <a:schemeClr val="bg1"/>
                        </a:solidFill>
                        <a:latin typeface="Lato-Bold"/>
                        <a:ea typeface="+mn-ea"/>
                        <a:cs typeface="+mn-cs"/>
                      </a:endParaRPr>
                    </a:p>
                  </a:txBody>
                  <a:tcPr/>
                </a:tc>
                <a:tc hMerge="1">
                  <a:txBody>
                    <a:bodyPr/>
                    <a:lstStyle/>
                    <a:p>
                      <a:pPr algn="ctr"/>
                      <a:endParaRPr lang="en-US" sz="1000" b="1" kern="1200" baseline="0" dirty="0">
                        <a:solidFill>
                          <a:schemeClr val="bg1"/>
                        </a:solidFill>
                        <a:latin typeface="Lato-Bold"/>
                        <a:ea typeface="+mn-ea"/>
                        <a:cs typeface="+mn-cs"/>
                      </a:endParaRPr>
                    </a:p>
                  </a:txBody>
                  <a:tcPr>
                    <a:solidFill>
                      <a:srgbClr val="FFC000"/>
                    </a:solidFill>
                  </a:tcPr>
                </a:tc>
                <a:tc hMerge="1">
                  <a:txBody>
                    <a:bodyPr/>
                    <a:lstStyle/>
                    <a:p>
                      <a:pPr algn="ctr"/>
                      <a:endParaRPr lang="en-US" sz="1000" b="1" kern="1200" baseline="0" dirty="0">
                        <a:solidFill>
                          <a:schemeClr val="bg1"/>
                        </a:solidFill>
                        <a:latin typeface="Lato-Bold"/>
                        <a:ea typeface="+mn-ea"/>
                        <a:cs typeface="+mn-cs"/>
                      </a:endParaRPr>
                    </a:p>
                  </a:txBody>
                  <a:tcPr>
                    <a:solidFill>
                      <a:srgbClr val="FFC000"/>
                    </a:solidFill>
                  </a:tcPr>
                </a:tc>
                <a:tc hMerge="1">
                  <a:txBody>
                    <a:bodyPr/>
                    <a:lstStyle/>
                    <a:p>
                      <a:pPr algn="ctr"/>
                      <a:endParaRPr lang="en-US" sz="1000" b="1" kern="1200" baseline="0" dirty="0">
                        <a:solidFill>
                          <a:schemeClr val="bg1"/>
                        </a:solidFill>
                        <a:latin typeface="Lato-Bold"/>
                        <a:ea typeface="+mn-ea"/>
                        <a:cs typeface="+mn-cs"/>
                      </a:endParaRPr>
                    </a:p>
                  </a:txBody>
                  <a:tcPr>
                    <a:solidFill>
                      <a:srgbClr val="FFC000"/>
                    </a:solidFill>
                  </a:tcPr>
                </a:tc>
                <a:tc hMerge="1">
                  <a:txBody>
                    <a:bodyPr/>
                    <a:lstStyle/>
                    <a:p>
                      <a:pPr algn="ctr"/>
                      <a:endParaRPr lang="en-US" sz="1000" b="1" kern="1200" baseline="0" dirty="0">
                        <a:solidFill>
                          <a:schemeClr val="bg1"/>
                        </a:solidFill>
                        <a:latin typeface="Lato-Bold"/>
                        <a:ea typeface="+mn-ea"/>
                        <a:cs typeface="+mn-cs"/>
                      </a:endParaRPr>
                    </a:p>
                  </a:txBody>
                  <a:tcPr>
                    <a:solidFill>
                      <a:srgbClr val="FFC000"/>
                    </a:solidFill>
                  </a:tcPr>
                </a:tc>
                <a:extLst>
                  <a:ext uri="{0D108BD9-81ED-4DB2-BD59-A6C34878D82A}">
                    <a16:rowId xmlns:a16="http://schemas.microsoft.com/office/drawing/2014/main" val="10000"/>
                  </a:ext>
                </a:extLst>
              </a:tr>
              <a:tr h="432048">
                <a:tc>
                  <a:txBody>
                    <a:bodyPr/>
                    <a:lstStyle/>
                    <a:p>
                      <a:pPr algn="ctr"/>
                      <a:r>
                        <a:rPr lang="en-US" sz="1000" kern="1200" dirty="0">
                          <a:solidFill>
                            <a:schemeClr val="tx1"/>
                          </a:solidFill>
                          <a:latin typeface="Lato-Bold"/>
                          <a:ea typeface="+mn-ea"/>
                          <a:cs typeface="+mn-cs"/>
                        </a:rPr>
                        <a:t># of Bars / Ft of Width</a:t>
                      </a:r>
                    </a:p>
                  </a:txBody>
                  <a:tcPr/>
                </a:tc>
                <a:tc>
                  <a:txBody>
                    <a:bodyPr/>
                    <a:lstStyle/>
                    <a:p>
                      <a:pPr algn="ctr"/>
                      <a:r>
                        <a:rPr lang="en-US" sz="1000" kern="1200" dirty="0">
                          <a:solidFill>
                            <a:schemeClr val="tx1"/>
                          </a:solidFill>
                          <a:latin typeface="Lato-Bold"/>
                          <a:ea typeface="+mn-ea"/>
                          <a:cs typeface="+mn-cs"/>
                        </a:rPr>
                        <a:t>Load Bar Width</a:t>
                      </a:r>
                    </a:p>
                  </a:txBody>
                  <a:tcPr/>
                </a:tc>
                <a:tc>
                  <a:txBody>
                    <a:bodyPr/>
                    <a:lstStyle/>
                    <a:p>
                      <a:pPr algn="ctr"/>
                      <a:r>
                        <a:rPr lang="en-US" sz="1000" kern="1200" dirty="0">
                          <a:solidFill>
                            <a:schemeClr val="tx1"/>
                          </a:solidFill>
                          <a:latin typeface="Lato-Bold"/>
                          <a:ea typeface="+mn-ea"/>
                          <a:cs typeface="+mn-cs"/>
                        </a:rPr>
                        <a:t>Open Area</a:t>
                      </a:r>
                    </a:p>
                  </a:txBody>
                  <a:tcPr/>
                </a:tc>
                <a:tc>
                  <a:txBody>
                    <a:bodyPr/>
                    <a:lstStyle/>
                    <a:p>
                      <a:pPr algn="ctr"/>
                      <a:r>
                        <a:rPr lang="en-US" sz="1000" kern="1200" dirty="0">
                          <a:solidFill>
                            <a:schemeClr val="tx1"/>
                          </a:solidFill>
                          <a:latin typeface="Lato-Bold"/>
                          <a:ea typeface="+mn-ea"/>
                          <a:cs typeface="+mn-cs"/>
                        </a:rPr>
                        <a:t>Load Bar Centers</a:t>
                      </a:r>
                    </a:p>
                  </a:txBody>
                  <a:tcPr/>
                </a:tc>
                <a:tc>
                  <a:txBody>
                    <a:bodyPr/>
                    <a:lstStyle/>
                    <a:p>
                      <a:pPr algn="ctr"/>
                      <a:r>
                        <a:rPr lang="en-US" sz="1000" kern="1200" dirty="0">
                          <a:solidFill>
                            <a:schemeClr val="tx1"/>
                          </a:solidFill>
                          <a:latin typeface="Lato-Bold"/>
                          <a:ea typeface="+mn-ea"/>
                          <a:cs typeface="+mn-cs"/>
                        </a:rPr>
                        <a:t>Approximate Weight</a:t>
                      </a:r>
                    </a:p>
                  </a:txBody>
                  <a:tcPr/>
                </a:tc>
                <a:extLst>
                  <a:ext uri="{0D108BD9-81ED-4DB2-BD59-A6C34878D82A}">
                    <a16:rowId xmlns:a16="http://schemas.microsoft.com/office/drawing/2014/main" val="10001"/>
                  </a:ext>
                </a:extLst>
              </a:tr>
              <a:tr h="218285">
                <a:tc>
                  <a:txBody>
                    <a:bodyPr/>
                    <a:lstStyle/>
                    <a:p>
                      <a:pPr algn="ctr"/>
                      <a:r>
                        <a:rPr lang="en-US" sz="1000" kern="1200" dirty="0">
                          <a:solidFill>
                            <a:schemeClr val="tx1"/>
                          </a:solidFill>
                          <a:latin typeface="Lato-Bold"/>
                          <a:ea typeface="+mn-ea"/>
                          <a:cs typeface="+mn-cs"/>
                        </a:rPr>
                        <a:t>7 / 5 Thick</a:t>
                      </a:r>
                    </a:p>
                  </a:txBody>
                  <a:tcPr/>
                </a:tc>
                <a:tc>
                  <a:txBody>
                    <a:bodyPr/>
                    <a:lstStyle/>
                    <a:p>
                      <a:pPr algn="ctr"/>
                      <a:r>
                        <a:rPr lang="en-US" sz="1000" kern="1200" dirty="0">
                          <a:solidFill>
                            <a:schemeClr val="tx1"/>
                          </a:solidFill>
                          <a:latin typeface="Lato-Bold"/>
                          <a:ea typeface="+mn-ea"/>
                          <a:cs typeface="+mn-cs"/>
                        </a:rPr>
                        <a:t>38 mm</a:t>
                      </a:r>
                    </a:p>
                  </a:txBody>
                  <a:tcPr/>
                </a:tc>
                <a:tc>
                  <a:txBody>
                    <a:bodyPr/>
                    <a:lstStyle/>
                    <a:p>
                      <a:pPr algn="ctr"/>
                      <a:r>
                        <a:rPr lang="en-US" sz="1000" kern="1200" dirty="0">
                          <a:solidFill>
                            <a:schemeClr val="tx1"/>
                          </a:solidFill>
                          <a:latin typeface="Lato-Bold"/>
                          <a:ea typeface="+mn-ea"/>
                          <a:cs typeface="+mn-cs"/>
                        </a:rPr>
                        <a:t>70 %</a:t>
                      </a:r>
                    </a:p>
                  </a:txBody>
                  <a:tcPr/>
                </a:tc>
                <a:tc>
                  <a:txBody>
                    <a:bodyPr/>
                    <a:lstStyle/>
                    <a:p>
                      <a:pPr algn="ctr"/>
                      <a:r>
                        <a:rPr lang="en-US" sz="1000" kern="1200" dirty="0">
                          <a:solidFill>
                            <a:schemeClr val="tx1"/>
                          </a:solidFill>
                          <a:latin typeface="Lato-Bold"/>
                          <a:ea typeface="+mn-ea"/>
                          <a:cs typeface="+mn-cs"/>
                        </a:rPr>
                        <a:t>38 mm</a:t>
                      </a:r>
                    </a:p>
                  </a:txBody>
                  <a:tcPr/>
                </a:tc>
                <a:tc>
                  <a:txBody>
                    <a:bodyPr/>
                    <a:lstStyle/>
                    <a:p>
                      <a:pPr algn="ctr"/>
                      <a:r>
                        <a:rPr lang="en-US" sz="1000" kern="1200" dirty="0">
                          <a:solidFill>
                            <a:schemeClr val="tx1"/>
                          </a:solidFill>
                          <a:latin typeface="Lato-Bold"/>
                          <a:ea typeface="+mn-ea"/>
                          <a:cs typeface="+mn-cs"/>
                        </a:rPr>
                        <a:t>17 </a:t>
                      </a:r>
                      <a:r>
                        <a:rPr lang="en-US" sz="1000" kern="1200" dirty="0" err="1">
                          <a:solidFill>
                            <a:schemeClr val="tx1"/>
                          </a:solidFill>
                          <a:latin typeface="Lato-Bold"/>
                          <a:ea typeface="+mn-ea"/>
                          <a:cs typeface="+mn-cs"/>
                        </a:rPr>
                        <a:t>psm</a:t>
                      </a:r>
                      <a:endParaRPr lang="en-US" sz="1000" kern="1200" dirty="0">
                        <a:solidFill>
                          <a:schemeClr val="tx1"/>
                        </a:solidFill>
                        <a:latin typeface="Lato-Bold"/>
                        <a:ea typeface="+mn-ea"/>
                        <a:cs typeface="+mn-cs"/>
                      </a:endParaRPr>
                    </a:p>
                  </a:txBody>
                  <a:tcPr/>
                </a:tc>
                <a:extLst>
                  <a:ext uri="{0D108BD9-81ED-4DB2-BD59-A6C34878D82A}">
                    <a16:rowId xmlns:a16="http://schemas.microsoft.com/office/drawing/2014/main" val="10002"/>
                  </a:ext>
                </a:extLst>
              </a:tr>
            </a:tbl>
          </a:graphicData>
        </a:graphic>
      </p:graphicFrame>
      <p:sp>
        <p:nvSpPr>
          <p:cNvPr id="38" name="TextBox 37"/>
          <p:cNvSpPr txBox="1"/>
          <p:nvPr/>
        </p:nvSpPr>
        <p:spPr>
          <a:xfrm>
            <a:off x="4692048" y="830489"/>
            <a:ext cx="4272440" cy="553998"/>
          </a:xfrm>
          <a:prstGeom prst="rect">
            <a:avLst/>
          </a:prstGeom>
          <a:noFill/>
        </p:spPr>
        <p:txBody>
          <a:bodyPr wrap="square" rtlCol="0">
            <a:spAutoFit/>
          </a:bodyPr>
          <a:lstStyle/>
          <a:p>
            <a:r>
              <a:rPr lang="en-US" sz="1000" b="1" dirty="0">
                <a:latin typeface="Lato-Bold"/>
              </a:rPr>
              <a:t>Molded Grating Properties: W = 1.220 x L = 3.660 x H = 38 x T = 7/5</a:t>
            </a:r>
          </a:p>
          <a:p>
            <a:endParaRPr lang="en-US" sz="1000" b="1" dirty="0">
              <a:latin typeface="Lato-Bold"/>
            </a:endParaRPr>
          </a:p>
          <a:p>
            <a:r>
              <a:rPr lang="en-US" sz="1000" b="1" dirty="0">
                <a:latin typeface="Lato-Bold"/>
              </a:rPr>
              <a:t>Load Bearing Strength: 375 kgs Per Sq </a:t>
            </a:r>
            <a:r>
              <a:rPr lang="en-US" sz="1000" b="1" dirty="0" err="1">
                <a:latin typeface="Lato-Bold"/>
              </a:rPr>
              <a:t>Mtr</a:t>
            </a:r>
            <a:r>
              <a:rPr lang="en-US" sz="1000" b="1" dirty="0">
                <a:latin typeface="Lato-Bold"/>
              </a:rPr>
              <a:t> </a:t>
            </a:r>
            <a:endParaRPr lang="en-US" sz="1000" dirty="0">
              <a:latin typeface="Lato-Bold"/>
            </a:endParaRPr>
          </a:p>
        </p:txBody>
      </p:sp>
      <p:grpSp>
        <p:nvGrpSpPr>
          <p:cNvPr id="39" name="Group 87"/>
          <p:cNvGrpSpPr/>
          <p:nvPr/>
        </p:nvGrpSpPr>
        <p:grpSpPr>
          <a:xfrm>
            <a:off x="7708983" y="4772622"/>
            <a:ext cx="1351600" cy="285760"/>
            <a:chOff x="3670353" y="3209076"/>
            <a:chExt cx="4500954" cy="951615"/>
          </a:xfrm>
        </p:grpSpPr>
        <p:sp>
          <p:nvSpPr>
            <p:cNvPr id="40" name="Rectangle 7"/>
            <p:cNvSpPr>
              <a:spLocks noChangeArrowheads="1"/>
            </p:cNvSpPr>
            <p:nvPr/>
          </p:nvSpPr>
          <p:spPr bwMode="auto">
            <a:xfrm>
              <a:off x="6489167" y="3666388"/>
              <a:ext cx="71857" cy="311390"/>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1" name="Rectangle 8"/>
            <p:cNvSpPr>
              <a:spLocks noChangeArrowheads="1"/>
            </p:cNvSpPr>
            <p:nvPr/>
          </p:nvSpPr>
          <p:spPr bwMode="auto">
            <a:xfrm>
              <a:off x="6032974" y="3210192"/>
              <a:ext cx="72949" cy="767586"/>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2" name="Freeform 9"/>
            <p:cNvSpPr>
              <a:spLocks/>
            </p:cNvSpPr>
            <p:nvPr/>
          </p:nvSpPr>
          <p:spPr bwMode="auto">
            <a:xfrm>
              <a:off x="4707950" y="3410525"/>
              <a:ext cx="496477" cy="580317"/>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59" y="471"/>
                </a:cxn>
                <a:cxn ang="0">
                  <a:pos x="288" y="462"/>
                </a:cxn>
                <a:cxn ang="0">
                  <a:pos x="314" y="449"/>
                </a:cxn>
                <a:cxn ang="0">
                  <a:pos x="337" y="430"/>
                </a:cxn>
                <a:cxn ang="0">
                  <a:pos x="358" y="407"/>
                </a:cxn>
                <a:cxn ang="0">
                  <a:pos x="372" y="383"/>
                </a:cxn>
                <a:cxn ang="0">
                  <a:pos x="381" y="354"/>
                </a:cxn>
                <a:cxn ang="0">
                  <a:pos x="387" y="322"/>
                </a:cxn>
                <a:cxn ang="0">
                  <a:pos x="390" y="287"/>
                </a:cxn>
                <a:cxn ang="0">
                  <a:pos x="390" y="0"/>
                </a:cxn>
                <a:cxn ang="0">
                  <a:pos x="456" y="0"/>
                </a:cxn>
                <a:cxn ang="0">
                  <a:pos x="456" y="521"/>
                </a:cxn>
                <a:cxn ang="0">
                  <a:pos x="392" y="521"/>
                </a:cxn>
                <a:cxn ang="0">
                  <a:pos x="392" y="440"/>
                </a:cxn>
                <a:cxn ang="0">
                  <a:pos x="373" y="468"/>
                </a:cxn>
                <a:cxn ang="0">
                  <a:pos x="351" y="492"/>
                </a:cxn>
                <a:cxn ang="0">
                  <a:pos x="323" y="510"/>
                </a:cxn>
                <a:cxn ang="0">
                  <a:pos x="292" y="523"/>
                </a:cxn>
                <a:cxn ang="0">
                  <a:pos x="257" y="531"/>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456" h="533">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59" y="471"/>
                  </a:lnTo>
                  <a:lnTo>
                    <a:pt x="288" y="462"/>
                  </a:lnTo>
                  <a:lnTo>
                    <a:pt x="314" y="449"/>
                  </a:lnTo>
                  <a:lnTo>
                    <a:pt x="337" y="430"/>
                  </a:lnTo>
                  <a:lnTo>
                    <a:pt x="358" y="407"/>
                  </a:lnTo>
                  <a:lnTo>
                    <a:pt x="372" y="383"/>
                  </a:lnTo>
                  <a:lnTo>
                    <a:pt x="381" y="354"/>
                  </a:lnTo>
                  <a:lnTo>
                    <a:pt x="387" y="322"/>
                  </a:lnTo>
                  <a:lnTo>
                    <a:pt x="390" y="287"/>
                  </a:lnTo>
                  <a:lnTo>
                    <a:pt x="390" y="0"/>
                  </a:lnTo>
                  <a:lnTo>
                    <a:pt x="456" y="0"/>
                  </a:lnTo>
                  <a:lnTo>
                    <a:pt x="456" y="521"/>
                  </a:lnTo>
                  <a:lnTo>
                    <a:pt x="392" y="521"/>
                  </a:lnTo>
                  <a:lnTo>
                    <a:pt x="392" y="440"/>
                  </a:lnTo>
                  <a:lnTo>
                    <a:pt x="373" y="468"/>
                  </a:lnTo>
                  <a:lnTo>
                    <a:pt x="351" y="492"/>
                  </a:lnTo>
                  <a:lnTo>
                    <a:pt x="323" y="510"/>
                  </a:lnTo>
                  <a:lnTo>
                    <a:pt x="292" y="523"/>
                  </a:lnTo>
                  <a:lnTo>
                    <a:pt x="257" y="531"/>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 name="Freeform 10"/>
            <p:cNvSpPr>
              <a:spLocks noEditPoints="1"/>
            </p:cNvSpPr>
            <p:nvPr/>
          </p:nvSpPr>
          <p:spPr bwMode="auto">
            <a:xfrm>
              <a:off x="5319835" y="3210192"/>
              <a:ext cx="597732" cy="780650"/>
            </a:xfrm>
            <a:custGeom>
              <a:avLst/>
              <a:gdLst/>
              <a:ahLst/>
              <a:cxnLst>
                <a:cxn ang="0">
                  <a:pos x="241" y="234"/>
                </a:cxn>
                <a:cxn ang="0">
                  <a:pos x="181" y="254"/>
                </a:cxn>
                <a:cxn ang="0">
                  <a:pos x="128" y="293"/>
                </a:cxn>
                <a:cxn ang="0">
                  <a:pos x="88" y="347"/>
                </a:cxn>
                <a:cxn ang="0">
                  <a:pos x="69" y="408"/>
                </a:cxn>
                <a:cxn ang="0">
                  <a:pos x="69" y="476"/>
                </a:cxn>
                <a:cxn ang="0">
                  <a:pos x="88" y="539"/>
                </a:cxn>
                <a:cxn ang="0">
                  <a:pos x="127" y="594"/>
                </a:cxn>
                <a:cxn ang="0">
                  <a:pos x="181" y="635"/>
                </a:cxn>
                <a:cxn ang="0">
                  <a:pos x="241" y="655"/>
                </a:cxn>
                <a:cxn ang="0">
                  <a:pos x="309" y="655"/>
                </a:cxn>
                <a:cxn ang="0">
                  <a:pos x="369" y="635"/>
                </a:cxn>
                <a:cxn ang="0">
                  <a:pos x="422" y="594"/>
                </a:cxn>
                <a:cxn ang="0">
                  <a:pos x="461" y="540"/>
                </a:cxn>
                <a:cxn ang="0">
                  <a:pos x="480" y="476"/>
                </a:cxn>
                <a:cxn ang="0">
                  <a:pos x="480" y="407"/>
                </a:cxn>
                <a:cxn ang="0">
                  <a:pos x="461" y="346"/>
                </a:cxn>
                <a:cxn ang="0">
                  <a:pos x="422" y="293"/>
                </a:cxn>
                <a:cxn ang="0">
                  <a:pos x="368" y="253"/>
                </a:cxn>
                <a:cxn ang="0">
                  <a:pos x="308" y="234"/>
                </a:cxn>
                <a:cxn ang="0">
                  <a:pos x="482" y="0"/>
                </a:cxn>
                <a:cxn ang="0">
                  <a:pos x="549" y="705"/>
                </a:cxn>
                <a:cxn ang="0">
                  <a:pos x="486" y="611"/>
                </a:cxn>
                <a:cxn ang="0">
                  <a:pos x="434" y="667"/>
                </a:cxn>
                <a:cxn ang="0">
                  <a:pos x="378" y="700"/>
                </a:cxn>
                <a:cxn ang="0">
                  <a:pos x="315" y="715"/>
                </a:cxn>
                <a:cxn ang="0">
                  <a:pos x="235" y="714"/>
                </a:cxn>
                <a:cxn ang="0">
                  <a:pos x="152" y="689"/>
                </a:cxn>
                <a:cxn ang="0">
                  <a:pos x="81" y="638"/>
                </a:cxn>
                <a:cxn ang="0">
                  <a:pos x="30" y="569"/>
                </a:cxn>
                <a:cxn ang="0">
                  <a:pos x="4" y="488"/>
                </a:cxn>
                <a:cxn ang="0">
                  <a:pos x="4" y="398"/>
                </a:cxn>
                <a:cxn ang="0">
                  <a:pos x="30" y="319"/>
                </a:cxn>
                <a:cxn ang="0">
                  <a:pos x="81" y="250"/>
                </a:cxn>
                <a:cxn ang="0">
                  <a:pos x="152" y="200"/>
                </a:cxn>
                <a:cxn ang="0">
                  <a:pos x="235" y="175"/>
                </a:cxn>
                <a:cxn ang="0">
                  <a:pos x="321" y="174"/>
                </a:cxn>
                <a:cxn ang="0">
                  <a:pos x="393" y="195"/>
                </a:cxn>
                <a:cxn ang="0">
                  <a:pos x="455" y="238"/>
                </a:cxn>
                <a:cxn ang="0">
                  <a:pos x="482" y="0"/>
                </a:cxn>
              </a:cxnLst>
              <a:rect l="0" t="0" r="r" b="b"/>
              <a:pathLst>
                <a:path w="549" h="717">
                  <a:moveTo>
                    <a:pt x="274" y="231"/>
                  </a:moveTo>
                  <a:lnTo>
                    <a:pt x="241" y="234"/>
                  </a:lnTo>
                  <a:lnTo>
                    <a:pt x="210" y="241"/>
                  </a:lnTo>
                  <a:lnTo>
                    <a:pt x="181" y="254"/>
                  </a:lnTo>
                  <a:lnTo>
                    <a:pt x="153" y="272"/>
                  </a:lnTo>
                  <a:lnTo>
                    <a:pt x="128" y="293"/>
                  </a:lnTo>
                  <a:lnTo>
                    <a:pt x="105" y="319"/>
                  </a:lnTo>
                  <a:lnTo>
                    <a:pt x="88" y="347"/>
                  </a:lnTo>
                  <a:lnTo>
                    <a:pt x="76" y="377"/>
                  </a:lnTo>
                  <a:lnTo>
                    <a:pt x="69" y="408"/>
                  </a:lnTo>
                  <a:lnTo>
                    <a:pt x="66" y="441"/>
                  </a:lnTo>
                  <a:lnTo>
                    <a:pt x="69" y="476"/>
                  </a:lnTo>
                  <a:lnTo>
                    <a:pt x="76" y="509"/>
                  </a:lnTo>
                  <a:lnTo>
                    <a:pt x="88" y="539"/>
                  </a:lnTo>
                  <a:lnTo>
                    <a:pt x="105" y="568"/>
                  </a:lnTo>
                  <a:lnTo>
                    <a:pt x="127" y="594"/>
                  </a:lnTo>
                  <a:lnTo>
                    <a:pt x="153" y="617"/>
                  </a:lnTo>
                  <a:lnTo>
                    <a:pt x="181" y="635"/>
                  </a:lnTo>
                  <a:lnTo>
                    <a:pt x="210" y="647"/>
                  </a:lnTo>
                  <a:lnTo>
                    <a:pt x="241" y="655"/>
                  </a:lnTo>
                  <a:lnTo>
                    <a:pt x="275" y="657"/>
                  </a:lnTo>
                  <a:lnTo>
                    <a:pt x="309" y="655"/>
                  </a:lnTo>
                  <a:lnTo>
                    <a:pt x="340" y="647"/>
                  </a:lnTo>
                  <a:lnTo>
                    <a:pt x="369" y="635"/>
                  </a:lnTo>
                  <a:lnTo>
                    <a:pt x="397" y="617"/>
                  </a:lnTo>
                  <a:lnTo>
                    <a:pt x="422" y="594"/>
                  </a:lnTo>
                  <a:lnTo>
                    <a:pt x="443" y="568"/>
                  </a:lnTo>
                  <a:lnTo>
                    <a:pt x="461" y="540"/>
                  </a:lnTo>
                  <a:lnTo>
                    <a:pt x="472" y="509"/>
                  </a:lnTo>
                  <a:lnTo>
                    <a:pt x="480" y="476"/>
                  </a:lnTo>
                  <a:lnTo>
                    <a:pt x="482" y="441"/>
                  </a:lnTo>
                  <a:lnTo>
                    <a:pt x="480" y="407"/>
                  </a:lnTo>
                  <a:lnTo>
                    <a:pt x="472" y="376"/>
                  </a:lnTo>
                  <a:lnTo>
                    <a:pt x="461" y="346"/>
                  </a:lnTo>
                  <a:lnTo>
                    <a:pt x="443" y="318"/>
                  </a:lnTo>
                  <a:lnTo>
                    <a:pt x="422" y="293"/>
                  </a:lnTo>
                  <a:lnTo>
                    <a:pt x="395" y="270"/>
                  </a:lnTo>
                  <a:lnTo>
                    <a:pt x="368" y="253"/>
                  </a:lnTo>
                  <a:lnTo>
                    <a:pt x="339" y="241"/>
                  </a:lnTo>
                  <a:lnTo>
                    <a:pt x="308" y="234"/>
                  </a:lnTo>
                  <a:lnTo>
                    <a:pt x="274" y="231"/>
                  </a:lnTo>
                  <a:close/>
                  <a:moveTo>
                    <a:pt x="482" y="0"/>
                  </a:moveTo>
                  <a:lnTo>
                    <a:pt x="549" y="0"/>
                  </a:lnTo>
                  <a:lnTo>
                    <a:pt x="549" y="705"/>
                  </a:lnTo>
                  <a:lnTo>
                    <a:pt x="486" y="705"/>
                  </a:lnTo>
                  <a:lnTo>
                    <a:pt x="486" y="611"/>
                  </a:lnTo>
                  <a:lnTo>
                    <a:pt x="461" y="642"/>
                  </a:lnTo>
                  <a:lnTo>
                    <a:pt x="434" y="667"/>
                  </a:lnTo>
                  <a:lnTo>
                    <a:pt x="407" y="686"/>
                  </a:lnTo>
                  <a:lnTo>
                    <a:pt x="378" y="700"/>
                  </a:lnTo>
                  <a:lnTo>
                    <a:pt x="348" y="710"/>
                  </a:lnTo>
                  <a:lnTo>
                    <a:pt x="315" y="715"/>
                  </a:lnTo>
                  <a:lnTo>
                    <a:pt x="281" y="717"/>
                  </a:lnTo>
                  <a:lnTo>
                    <a:pt x="235" y="714"/>
                  </a:lnTo>
                  <a:lnTo>
                    <a:pt x="192" y="705"/>
                  </a:lnTo>
                  <a:lnTo>
                    <a:pt x="152" y="689"/>
                  </a:lnTo>
                  <a:lnTo>
                    <a:pt x="115" y="667"/>
                  </a:lnTo>
                  <a:lnTo>
                    <a:pt x="81" y="638"/>
                  </a:lnTo>
                  <a:lnTo>
                    <a:pt x="53" y="606"/>
                  </a:lnTo>
                  <a:lnTo>
                    <a:pt x="30" y="569"/>
                  </a:lnTo>
                  <a:lnTo>
                    <a:pt x="12" y="530"/>
                  </a:lnTo>
                  <a:lnTo>
                    <a:pt x="4" y="488"/>
                  </a:lnTo>
                  <a:lnTo>
                    <a:pt x="0" y="442"/>
                  </a:lnTo>
                  <a:lnTo>
                    <a:pt x="4" y="398"/>
                  </a:lnTo>
                  <a:lnTo>
                    <a:pt x="12" y="357"/>
                  </a:lnTo>
                  <a:lnTo>
                    <a:pt x="30" y="319"/>
                  </a:lnTo>
                  <a:lnTo>
                    <a:pt x="53" y="283"/>
                  </a:lnTo>
                  <a:lnTo>
                    <a:pt x="81" y="250"/>
                  </a:lnTo>
                  <a:lnTo>
                    <a:pt x="115" y="221"/>
                  </a:lnTo>
                  <a:lnTo>
                    <a:pt x="152" y="200"/>
                  </a:lnTo>
                  <a:lnTo>
                    <a:pt x="192" y="184"/>
                  </a:lnTo>
                  <a:lnTo>
                    <a:pt x="235" y="175"/>
                  </a:lnTo>
                  <a:lnTo>
                    <a:pt x="281" y="171"/>
                  </a:lnTo>
                  <a:lnTo>
                    <a:pt x="321" y="174"/>
                  </a:lnTo>
                  <a:lnTo>
                    <a:pt x="358" y="181"/>
                  </a:lnTo>
                  <a:lnTo>
                    <a:pt x="393" y="195"/>
                  </a:lnTo>
                  <a:lnTo>
                    <a:pt x="424" y="214"/>
                  </a:lnTo>
                  <a:lnTo>
                    <a:pt x="455" y="238"/>
                  </a:lnTo>
                  <a:lnTo>
                    <a:pt x="482" y="267"/>
                  </a:lnTo>
                  <a:lnTo>
                    <a:pt x="48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 name="Freeform 11"/>
            <p:cNvSpPr>
              <a:spLocks noEditPoints="1"/>
            </p:cNvSpPr>
            <p:nvPr/>
          </p:nvSpPr>
          <p:spPr bwMode="auto">
            <a:xfrm>
              <a:off x="6677524" y="3396372"/>
              <a:ext cx="599910" cy="594470"/>
            </a:xfrm>
            <a:custGeom>
              <a:avLst/>
              <a:gdLst/>
              <a:ahLst/>
              <a:cxnLst>
                <a:cxn ang="0">
                  <a:pos x="245" y="63"/>
                </a:cxn>
                <a:cxn ang="0">
                  <a:pos x="183" y="83"/>
                </a:cxn>
                <a:cxn ang="0">
                  <a:pos x="131" y="123"/>
                </a:cxn>
                <a:cxn ang="0">
                  <a:pos x="89" y="176"/>
                </a:cxn>
                <a:cxn ang="0">
                  <a:pos x="69" y="237"/>
                </a:cxn>
                <a:cxn ang="0">
                  <a:pos x="69" y="304"/>
                </a:cxn>
                <a:cxn ang="0">
                  <a:pos x="89" y="368"/>
                </a:cxn>
                <a:cxn ang="0">
                  <a:pos x="129" y="423"/>
                </a:cxn>
                <a:cxn ang="0">
                  <a:pos x="183" y="464"/>
                </a:cxn>
                <a:cxn ang="0">
                  <a:pos x="246" y="484"/>
                </a:cxn>
                <a:cxn ang="0">
                  <a:pos x="313" y="484"/>
                </a:cxn>
                <a:cxn ang="0">
                  <a:pos x="372" y="464"/>
                </a:cxn>
                <a:cxn ang="0">
                  <a:pos x="423" y="423"/>
                </a:cxn>
                <a:cxn ang="0">
                  <a:pos x="464" y="371"/>
                </a:cxn>
                <a:cxn ang="0">
                  <a:pos x="482" y="310"/>
                </a:cxn>
                <a:cxn ang="0">
                  <a:pos x="482" y="242"/>
                </a:cxn>
                <a:cxn ang="0">
                  <a:pos x="464" y="177"/>
                </a:cxn>
                <a:cxn ang="0">
                  <a:pos x="426" y="123"/>
                </a:cxn>
                <a:cxn ang="0">
                  <a:pos x="374" y="83"/>
                </a:cxn>
                <a:cxn ang="0">
                  <a:pos x="312" y="63"/>
                </a:cxn>
                <a:cxn ang="0">
                  <a:pos x="280" y="0"/>
                </a:cxn>
                <a:cxn ang="0">
                  <a:pos x="361" y="11"/>
                </a:cxn>
                <a:cxn ang="0">
                  <a:pos x="430" y="47"/>
                </a:cxn>
                <a:cxn ang="0">
                  <a:pos x="485" y="104"/>
                </a:cxn>
                <a:cxn ang="0">
                  <a:pos x="551" y="13"/>
                </a:cxn>
                <a:cxn ang="0">
                  <a:pos x="485" y="534"/>
                </a:cxn>
                <a:cxn ang="0">
                  <a:pos x="459" y="475"/>
                </a:cxn>
                <a:cxn ang="0">
                  <a:pos x="397" y="520"/>
                </a:cxn>
                <a:cxn ang="0">
                  <a:pos x="323" y="544"/>
                </a:cxn>
                <a:cxn ang="0">
                  <a:pos x="237" y="543"/>
                </a:cxn>
                <a:cxn ang="0">
                  <a:pos x="155" y="518"/>
                </a:cxn>
                <a:cxn ang="0">
                  <a:pos x="83" y="467"/>
                </a:cxn>
                <a:cxn ang="0">
                  <a:pos x="30" y="398"/>
                </a:cxn>
                <a:cxn ang="0">
                  <a:pos x="4" y="319"/>
                </a:cxn>
                <a:cxn ang="0">
                  <a:pos x="4" y="231"/>
                </a:cxn>
                <a:cxn ang="0">
                  <a:pos x="29" y="148"/>
                </a:cxn>
                <a:cxn ang="0">
                  <a:pos x="80" y="79"/>
                </a:cxn>
                <a:cxn ang="0">
                  <a:pos x="151" y="29"/>
                </a:cxn>
                <a:cxn ang="0">
                  <a:pos x="234" y="4"/>
                </a:cxn>
              </a:cxnLst>
              <a:rect l="0" t="0" r="r" b="b"/>
              <a:pathLst>
                <a:path w="551" h="546">
                  <a:moveTo>
                    <a:pt x="278" y="60"/>
                  </a:moveTo>
                  <a:lnTo>
                    <a:pt x="245" y="63"/>
                  </a:lnTo>
                  <a:lnTo>
                    <a:pt x="214" y="70"/>
                  </a:lnTo>
                  <a:lnTo>
                    <a:pt x="183" y="83"/>
                  </a:lnTo>
                  <a:lnTo>
                    <a:pt x="157" y="101"/>
                  </a:lnTo>
                  <a:lnTo>
                    <a:pt x="131" y="123"/>
                  </a:lnTo>
                  <a:lnTo>
                    <a:pt x="108" y="150"/>
                  </a:lnTo>
                  <a:lnTo>
                    <a:pt x="89" y="176"/>
                  </a:lnTo>
                  <a:lnTo>
                    <a:pt x="77" y="206"/>
                  </a:lnTo>
                  <a:lnTo>
                    <a:pt x="69" y="237"/>
                  </a:lnTo>
                  <a:lnTo>
                    <a:pt x="67" y="270"/>
                  </a:lnTo>
                  <a:lnTo>
                    <a:pt x="69" y="304"/>
                  </a:lnTo>
                  <a:lnTo>
                    <a:pt x="77" y="337"/>
                  </a:lnTo>
                  <a:lnTo>
                    <a:pt x="89" y="368"/>
                  </a:lnTo>
                  <a:lnTo>
                    <a:pt x="107" y="397"/>
                  </a:lnTo>
                  <a:lnTo>
                    <a:pt x="129" y="423"/>
                  </a:lnTo>
                  <a:lnTo>
                    <a:pt x="156" y="446"/>
                  </a:lnTo>
                  <a:lnTo>
                    <a:pt x="183" y="464"/>
                  </a:lnTo>
                  <a:lnTo>
                    <a:pt x="214" y="476"/>
                  </a:lnTo>
                  <a:lnTo>
                    <a:pt x="246" y="484"/>
                  </a:lnTo>
                  <a:lnTo>
                    <a:pt x="281" y="486"/>
                  </a:lnTo>
                  <a:lnTo>
                    <a:pt x="313" y="484"/>
                  </a:lnTo>
                  <a:lnTo>
                    <a:pt x="343" y="476"/>
                  </a:lnTo>
                  <a:lnTo>
                    <a:pt x="372" y="464"/>
                  </a:lnTo>
                  <a:lnTo>
                    <a:pt x="398" y="446"/>
                  </a:lnTo>
                  <a:lnTo>
                    <a:pt x="423" y="423"/>
                  </a:lnTo>
                  <a:lnTo>
                    <a:pt x="446" y="397"/>
                  </a:lnTo>
                  <a:lnTo>
                    <a:pt x="464" y="371"/>
                  </a:lnTo>
                  <a:lnTo>
                    <a:pt x="475" y="340"/>
                  </a:lnTo>
                  <a:lnTo>
                    <a:pt x="482" y="310"/>
                  </a:lnTo>
                  <a:lnTo>
                    <a:pt x="485" y="278"/>
                  </a:lnTo>
                  <a:lnTo>
                    <a:pt x="482" y="242"/>
                  </a:lnTo>
                  <a:lnTo>
                    <a:pt x="475" y="209"/>
                  </a:lnTo>
                  <a:lnTo>
                    <a:pt x="464" y="177"/>
                  </a:lnTo>
                  <a:lnTo>
                    <a:pt x="447" y="150"/>
                  </a:lnTo>
                  <a:lnTo>
                    <a:pt x="426" y="123"/>
                  </a:lnTo>
                  <a:lnTo>
                    <a:pt x="401" y="101"/>
                  </a:lnTo>
                  <a:lnTo>
                    <a:pt x="374" y="83"/>
                  </a:lnTo>
                  <a:lnTo>
                    <a:pt x="344" y="70"/>
                  </a:lnTo>
                  <a:lnTo>
                    <a:pt x="312" y="63"/>
                  </a:lnTo>
                  <a:lnTo>
                    <a:pt x="278" y="60"/>
                  </a:lnTo>
                  <a:close/>
                  <a:moveTo>
                    <a:pt x="280" y="0"/>
                  </a:moveTo>
                  <a:lnTo>
                    <a:pt x="322" y="3"/>
                  </a:lnTo>
                  <a:lnTo>
                    <a:pt x="361" y="11"/>
                  </a:lnTo>
                  <a:lnTo>
                    <a:pt x="397" y="26"/>
                  </a:lnTo>
                  <a:lnTo>
                    <a:pt x="430" y="47"/>
                  </a:lnTo>
                  <a:lnTo>
                    <a:pt x="459" y="73"/>
                  </a:lnTo>
                  <a:lnTo>
                    <a:pt x="485" y="104"/>
                  </a:lnTo>
                  <a:lnTo>
                    <a:pt x="485" y="13"/>
                  </a:lnTo>
                  <a:lnTo>
                    <a:pt x="551" y="13"/>
                  </a:lnTo>
                  <a:lnTo>
                    <a:pt x="551" y="534"/>
                  </a:lnTo>
                  <a:lnTo>
                    <a:pt x="485" y="534"/>
                  </a:lnTo>
                  <a:lnTo>
                    <a:pt x="485" y="443"/>
                  </a:lnTo>
                  <a:lnTo>
                    <a:pt x="459" y="475"/>
                  </a:lnTo>
                  <a:lnTo>
                    <a:pt x="428" y="500"/>
                  </a:lnTo>
                  <a:lnTo>
                    <a:pt x="397" y="520"/>
                  </a:lnTo>
                  <a:lnTo>
                    <a:pt x="362" y="535"/>
                  </a:lnTo>
                  <a:lnTo>
                    <a:pt x="323" y="544"/>
                  </a:lnTo>
                  <a:lnTo>
                    <a:pt x="283" y="546"/>
                  </a:lnTo>
                  <a:lnTo>
                    <a:pt x="237" y="543"/>
                  </a:lnTo>
                  <a:lnTo>
                    <a:pt x="195" y="534"/>
                  </a:lnTo>
                  <a:lnTo>
                    <a:pt x="155" y="518"/>
                  </a:lnTo>
                  <a:lnTo>
                    <a:pt x="117" y="496"/>
                  </a:lnTo>
                  <a:lnTo>
                    <a:pt x="83" y="467"/>
                  </a:lnTo>
                  <a:lnTo>
                    <a:pt x="53" y="435"/>
                  </a:lnTo>
                  <a:lnTo>
                    <a:pt x="30" y="398"/>
                  </a:lnTo>
                  <a:lnTo>
                    <a:pt x="14" y="361"/>
                  </a:lnTo>
                  <a:lnTo>
                    <a:pt x="4" y="319"/>
                  </a:lnTo>
                  <a:lnTo>
                    <a:pt x="0" y="276"/>
                  </a:lnTo>
                  <a:lnTo>
                    <a:pt x="4" y="231"/>
                  </a:lnTo>
                  <a:lnTo>
                    <a:pt x="13" y="188"/>
                  </a:lnTo>
                  <a:lnTo>
                    <a:pt x="29" y="148"/>
                  </a:lnTo>
                  <a:lnTo>
                    <a:pt x="52" y="112"/>
                  </a:lnTo>
                  <a:lnTo>
                    <a:pt x="80" y="79"/>
                  </a:lnTo>
                  <a:lnTo>
                    <a:pt x="114" y="50"/>
                  </a:lnTo>
                  <a:lnTo>
                    <a:pt x="151" y="29"/>
                  </a:lnTo>
                  <a:lnTo>
                    <a:pt x="191" y="13"/>
                  </a:lnTo>
                  <a:lnTo>
                    <a:pt x="234" y="4"/>
                  </a:lnTo>
                  <a:lnTo>
                    <a:pt x="28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 name="Freeform 12"/>
            <p:cNvSpPr>
              <a:spLocks/>
            </p:cNvSpPr>
            <p:nvPr/>
          </p:nvSpPr>
          <p:spPr bwMode="auto">
            <a:xfrm>
              <a:off x="7426592" y="3396372"/>
              <a:ext cx="499744" cy="581406"/>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534"/>
                </a:cxn>
                <a:cxn ang="0">
                  <a:pos x="392" y="534"/>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534"/>
                </a:cxn>
                <a:cxn ang="0">
                  <a:pos x="0" y="534"/>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59" h="534">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534"/>
                  </a:lnTo>
                  <a:lnTo>
                    <a:pt x="392" y="534"/>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534"/>
                  </a:lnTo>
                  <a:lnTo>
                    <a:pt x="0" y="534"/>
                  </a:lnTo>
                  <a:lnTo>
                    <a:pt x="0" y="13"/>
                  </a:lnTo>
                  <a:lnTo>
                    <a:pt x="67" y="13"/>
                  </a:lnTo>
                  <a:lnTo>
                    <a:pt x="67" y="80"/>
                  </a:lnTo>
                  <a:lnTo>
                    <a:pt x="93" y="55"/>
                  </a:lnTo>
                  <a:lnTo>
                    <a:pt x="118" y="34"/>
                  </a:lnTo>
                  <a:lnTo>
                    <a:pt x="144" y="19"/>
                  </a:lnTo>
                  <a:lnTo>
                    <a:pt x="170" y="9"/>
                  </a:lnTo>
                  <a:lnTo>
                    <a:pt x="198" y="3"/>
                  </a:lnTo>
                  <a:lnTo>
                    <a:pt x="228"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 name="Freeform 13"/>
            <p:cNvSpPr>
              <a:spLocks noEditPoints="1"/>
            </p:cNvSpPr>
            <p:nvPr/>
          </p:nvSpPr>
          <p:spPr bwMode="auto">
            <a:xfrm>
              <a:off x="8072230" y="3267896"/>
              <a:ext cx="72949" cy="709878"/>
            </a:xfrm>
            <a:custGeom>
              <a:avLst/>
              <a:gdLst/>
              <a:ahLst/>
              <a:cxnLst>
                <a:cxn ang="0">
                  <a:pos x="0" y="131"/>
                </a:cxn>
                <a:cxn ang="0">
                  <a:pos x="67" y="131"/>
                </a:cxn>
                <a:cxn ang="0">
                  <a:pos x="67" y="652"/>
                </a:cxn>
                <a:cxn ang="0">
                  <a:pos x="0" y="652"/>
                </a:cxn>
                <a:cxn ang="0">
                  <a:pos x="0" y="131"/>
                </a:cxn>
                <a:cxn ang="0">
                  <a:pos x="0" y="0"/>
                </a:cxn>
                <a:cxn ang="0">
                  <a:pos x="67" y="0"/>
                </a:cxn>
                <a:cxn ang="0">
                  <a:pos x="67" y="67"/>
                </a:cxn>
                <a:cxn ang="0">
                  <a:pos x="0" y="67"/>
                </a:cxn>
                <a:cxn ang="0">
                  <a:pos x="0" y="0"/>
                </a:cxn>
              </a:cxnLst>
              <a:rect l="0" t="0" r="r" b="b"/>
              <a:pathLst>
                <a:path w="67" h="652">
                  <a:moveTo>
                    <a:pt x="0" y="131"/>
                  </a:moveTo>
                  <a:lnTo>
                    <a:pt x="67" y="131"/>
                  </a:lnTo>
                  <a:lnTo>
                    <a:pt x="67" y="652"/>
                  </a:lnTo>
                  <a:lnTo>
                    <a:pt x="0" y="652"/>
                  </a:lnTo>
                  <a:lnTo>
                    <a:pt x="0" y="131"/>
                  </a:lnTo>
                  <a:close/>
                  <a:moveTo>
                    <a:pt x="0" y="0"/>
                  </a:moveTo>
                  <a:lnTo>
                    <a:pt x="67" y="0"/>
                  </a:lnTo>
                  <a:lnTo>
                    <a:pt x="67" y="67"/>
                  </a:lnTo>
                  <a:lnTo>
                    <a:pt x="0" y="6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 name="Freeform 14"/>
            <p:cNvSpPr>
              <a:spLocks/>
            </p:cNvSpPr>
            <p:nvPr/>
          </p:nvSpPr>
          <p:spPr bwMode="auto">
            <a:xfrm>
              <a:off x="5294792" y="3385482"/>
              <a:ext cx="1295629" cy="605359"/>
            </a:xfrm>
            <a:custGeom>
              <a:avLst/>
              <a:gdLst/>
              <a:ahLst/>
              <a:cxnLst>
                <a:cxn ang="0">
                  <a:pos x="928" y="4"/>
                </a:cxn>
                <a:cxn ang="0">
                  <a:pos x="1011" y="29"/>
                </a:cxn>
                <a:cxn ang="0">
                  <a:pos x="1083" y="79"/>
                </a:cxn>
                <a:cxn ang="0">
                  <a:pos x="1134" y="148"/>
                </a:cxn>
                <a:cxn ang="0">
                  <a:pos x="1160" y="227"/>
                </a:cxn>
                <a:cxn ang="0">
                  <a:pos x="1163" y="278"/>
                </a:cxn>
                <a:cxn ang="0">
                  <a:pos x="1131" y="337"/>
                </a:cxn>
                <a:cxn ang="0">
                  <a:pos x="1097" y="278"/>
                </a:cxn>
                <a:cxn ang="0">
                  <a:pos x="1094" y="236"/>
                </a:cxn>
                <a:cxn ang="0">
                  <a:pos x="1075" y="176"/>
                </a:cxn>
                <a:cxn ang="0">
                  <a:pos x="1035" y="122"/>
                </a:cxn>
                <a:cxn ang="0">
                  <a:pos x="982" y="82"/>
                </a:cxn>
                <a:cxn ang="0">
                  <a:pos x="922" y="63"/>
                </a:cxn>
                <a:cxn ang="0">
                  <a:pos x="862" y="62"/>
                </a:cxn>
                <a:cxn ang="0">
                  <a:pos x="810" y="75"/>
                </a:cxn>
                <a:cxn ang="0">
                  <a:pos x="764" y="102"/>
                </a:cxn>
                <a:cxn ang="0">
                  <a:pos x="729" y="136"/>
                </a:cxn>
                <a:cxn ang="0">
                  <a:pos x="699" y="180"/>
                </a:cxn>
                <a:cxn ang="0">
                  <a:pos x="678" y="215"/>
                </a:cxn>
                <a:cxn ang="0">
                  <a:pos x="652" y="259"/>
                </a:cxn>
                <a:cxn ang="0">
                  <a:pos x="621" y="306"/>
                </a:cxn>
                <a:cxn ang="0">
                  <a:pos x="593" y="350"/>
                </a:cxn>
                <a:cxn ang="0">
                  <a:pos x="573" y="378"/>
                </a:cxn>
                <a:cxn ang="0">
                  <a:pos x="521" y="441"/>
                </a:cxn>
                <a:cxn ang="0">
                  <a:pos x="470" y="494"/>
                </a:cxn>
                <a:cxn ang="0">
                  <a:pos x="430" y="524"/>
                </a:cxn>
                <a:cxn ang="0">
                  <a:pos x="371" y="548"/>
                </a:cxn>
                <a:cxn ang="0">
                  <a:pos x="304" y="556"/>
                </a:cxn>
                <a:cxn ang="0">
                  <a:pos x="215" y="544"/>
                </a:cxn>
                <a:cxn ang="0">
                  <a:pos x="138" y="505"/>
                </a:cxn>
                <a:cxn ang="0">
                  <a:pos x="76" y="443"/>
                </a:cxn>
                <a:cxn ang="0">
                  <a:pos x="35" y="369"/>
                </a:cxn>
                <a:cxn ang="0">
                  <a:pos x="23" y="284"/>
                </a:cxn>
                <a:cxn ang="0">
                  <a:pos x="59" y="225"/>
                </a:cxn>
                <a:cxn ang="0">
                  <a:pos x="89" y="284"/>
                </a:cxn>
                <a:cxn ang="0">
                  <a:pos x="99" y="349"/>
                </a:cxn>
                <a:cxn ang="0">
                  <a:pos x="128" y="406"/>
                </a:cxn>
                <a:cxn ang="0">
                  <a:pos x="176" y="455"/>
                </a:cxn>
                <a:cxn ang="0">
                  <a:pos x="233" y="486"/>
                </a:cxn>
                <a:cxn ang="0">
                  <a:pos x="298" y="496"/>
                </a:cxn>
                <a:cxn ang="0">
                  <a:pos x="363" y="486"/>
                </a:cxn>
                <a:cxn ang="0">
                  <a:pos x="421" y="455"/>
                </a:cxn>
                <a:cxn ang="0">
                  <a:pos x="431" y="446"/>
                </a:cxn>
                <a:cxn ang="0">
                  <a:pos x="478" y="398"/>
                </a:cxn>
                <a:cxn ang="0">
                  <a:pos x="524" y="342"/>
                </a:cxn>
                <a:cxn ang="0">
                  <a:pos x="540" y="318"/>
                </a:cxn>
                <a:cxn ang="0">
                  <a:pos x="579" y="260"/>
                </a:cxn>
                <a:cxn ang="0">
                  <a:pos x="609" y="211"/>
                </a:cxn>
                <a:cxn ang="0">
                  <a:pos x="635" y="168"/>
                </a:cxn>
                <a:cxn ang="0">
                  <a:pos x="663" y="121"/>
                </a:cxn>
                <a:cxn ang="0">
                  <a:pos x="686" y="89"/>
                </a:cxn>
                <a:cxn ang="0">
                  <a:pos x="743" y="39"/>
                </a:cxn>
                <a:cxn ang="0">
                  <a:pos x="809" y="10"/>
                </a:cxn>
                <a:cxn ang="0">
                  <a:pos x="883" y="0"/>
                </a:cxn>
              </a:cxnLst>
              <a:rect l="0" t="0" r="r" b="b"/>
              <a:pathLst>
                <a:path w="1190" h="556">
                  <a:moveTo>
                    <a:pt x="883" y="0"/>
                  </a:moveTo>
                  <a:lnTo>
                    <a:pt x="928" y="4"/>
                  </a:lnTo>
                  <a:lnTo>
                    <a:pt x="971" y="13"/>
                  </a:lnTo>
                  <a:lnTo>
                    <a:pt x="1011" y="29"/>
                  </a:lnTo>
                  <a:lnTo>
                    <a:pt x="1049" y="50"/>
                  </a:lnTo>
                  <a:lnTo>
                    <a:pt x="1083" y="79"/>
                  </a:lnTo>
                  <a:lnTo>
                    <a:pt x="1112" y="112"/>
                  </a:lnTo>
                  <a:lnTo>
                    <a:pt x="1134" y="148"/>
                  </a:lnTo>
                  <a:lnTo>
                    <a:pt x="1151" y="186"/>
                  </a:lnTo>
                  <a:lnTo>
                    <a:pt x="1160" y="227"/>
                  </a:lnTo>
                  <a:lnTo>
                    <a:pt x="1163" y="271"/>
                  </a:lnTo>
                  <a:lnTo>
                    <a:pt x="1163" y="278"/>
                  </a:lnTo>
                  <a:lnTo>
                    <a:pt x="1190" y="278"/>
                  </a:lnTo>
                  <a:lnTo>
                    <a:pt x="1131" y="337"/>
                  </a:lnTo>
                  <a:lnTo>
                    <a:pt x="1072" y="278"/>
                  </a:lnTo>
                  <a:lnTo>
                    <a:pt x="1097" y="278"/>
                  </a:lnTo>
                  <a:lnTo>
                    <a:pt x="1097" y="270"/>
                  </a:lnTo>
                  <a:lnTo>
                    <a:pt x="1094" y="236"/>
                  </a:lnTo>
                  <a:lnTo>
                    <a:pt x="1087" y="205"/>
                  </a:lnTo>
                  <a:lnTo>
                    <a:pt x="1075" y="176"/>
                  </a:lnTo>
                  <a:lnTo>
                    <a:pt x="1058" y="148"/>
                  </a:lnTo>
                  <a:lnTo>
                    <a:pt x="1035" y="122"/>
                  </a:lnTo>
                  <a:lnTo>
                    <a:pt x="1010" y="99"/>
                  </a:lnTo>
                  <a:lnTo>
                    <a:pt x="982" y="82"/>
                  </a:lnTo>
                  <a:lnTo>
                    <a:pt x="954" y="70"/>
                  </a:lnTo>
                  <a:lnTo>
                    <a:pt x="922" y="63"/>
                  </a:lnTo>
                  <a:lnTo>
                    <a:pt x="889" y="60"/>
                  </a:lnTo>
                  <a:lnTo>
                    <a:pt x="862" y="62"/>
                  </a:lnTo>
                  <a:lnTo>
                    <a:pt x="835" y="67"/>
                  </a:lnTo>
                  <a:lnTo>
                    <a:pt x="810" y="75"/>
                  </a:lnTo>
                  <a:lnTo>
                    <a:pt x="786" y="87"/>
                  </a:lnTo>
                  <a:lnTo>
                    <a:pt x="764" y="102"/>
                  </a:lnTo>
                  <a:lnTo>
                    <a:pt x="743" y="121"/>
                  </a:lnTo>
                  <a:lnTo>
                    <a:pt x="729" y="136"/>
                  </a:lnTo>
                  <a:lnTo>
                    <a:pt x="716" y="152"/>
                  </a:lnTo>
                  <a:lnTo>
                    <a:pt x="699" y="180"/>
                  </a:lnTo>
                  <a:lnTo>
                    <a:pt x="690" y="196"/>
                  </a:lnTo>
                  <a:lnTo>
                    <a:pt x="678" y="215"/>
                  </a:lnTo>
                  <a:lnTo>
                    <a:pt x="666" y="236"/>
                  </a:lnTo>
                  <a:lnTo>
                    <a:pt x="652" y="259"/>
                  </a:lnTo>
                  <a:lnTo>
                    <a:pt x="637" y="283"/>
                  </a:lnTo>
                  <a:lnTo>
                    <a:pt x="621" y="306"/>
                  </a:lnTo>
                  <a:lnTo>
                    <a:pt x="607" y="330"/>
                  </a:lnTo>
                  <a:lnTo>
                    <a:pt x="593" y="350"/>
                  </a:lnTo>
                  <a:lnTo>
                    <a:pt x="582" y="367"/>
                  </a:lnTo>
                  <a:lnTo>
                    <a:pt x="573" y="378"/>
                  </a:lnTo>
                  <a:lnTo>
                    <a:pt x="545" y="413"/>
                  </a:lnTo>
                  <a:lnTo>
                    <a:pt x="521" y="441"/>
                  </a:lnTo>
                  <a:lnTo>
                    <a:pt x="500" y="463"/>
                  </a:lnTo>
                  <a:lnTo>
                    <a:pt x="470" y="494"/>
                  </a:lnTo>
                  <a:lnTo>
                    <a:pt x="450" y="511"/>
                  </a:lnTo>
                  <a:lnTo>
                    <a:pt x="430" y="524"/>
                  </a:lnTo>
                  <a:lnTo>
                    <a:pt x="401" y="538"/>
                  </a:lnTo>
                  <a:lnTo>
                    <a:pt x="371" y="548"/>
                  </a:lnTo>
                  <a:lnTo>
                    <a:pt x="338" y="554"/>
                  </a:lnTo>
                  <a:lnTo>
                    <a:pt x="304" y="556"/>
                  </a:lnTo>
                  <a:lnTo>
                    <a:pt x="258" y="553"/>
                  </a:lnTo>
                  <a:lnTo>
                    <a:pt x="215" y="544"/>
                  </a:lnTo>
                  <a:lnTo>
                    <a:pt x="175" y="528"/>
                  </a:lnTo>
                  <a:lnTo>
                    <a:pt x="138" y="505"/>
                  </a:lnTo>
                  <a:lnTo>
                    <a:pt x="104" y="476"/>
                  </a:lnTo>
                  <a:lnTo>
                    <a:pt x="76" y="443"/>
                  </a:lnTo>
                  <a:lnTo>
                    <a:pt x="53" y="408"/>
                  </a:lnTo>
                  <a:lnTo>
                    <a:pt x="35" y="369"/>
                  </a:lnTo>
                  <a:lnTo>
                    <a:pt x="27" y="328"/>
                  </a:lnTo>
                  <a:lnTo>
                    <a:pt x="23" y="284"/>
                  </a:lnTo>
                  <a:lnTo>
                    <a:pt x="0" y="284"/>
                  </a:lnTo>
                  <a:lnTo>
                    <a:pt x="59" y="225"/>
                  </a:lnTo>
                  <a:lnTo>
                    <a:pt x="118" y="284"/>
                  </a:lnTo>
                  <a:lnTo>
                    <a:pt x="89" y="284"/>
                  </a:lnTo>
                  <a:lnTo>
                    <a:pt x="92" y="318"/>
                  </a:lnTo>
                  <a:lnTo>
                    <a:pt x="99" y="349"/>
                  </a:lnTo>
                  <a:lnTo>
                    <a:pt x="112" y="378"/>
                  </a:lnTo>
                  <a:lnTo>
                    <a:pt x="128" y="406"/>
                  </a:lnTo>
                  <a:lnTo>
                    <a:pt x="150" y="432"/>
                  </a:lnTo>
                  <a:lnTo>
                    <a:pt x="176" y="455"/>
                  </a:lnTo>
                  <a:lnTo>
                    <a:pt x="204" y="474"/>
                  </a:lnTo>
                  <a:lnTo>
                    <a:pt x="233" y="486"/>
                  </a:lnTo>
                  <a:lnTo>
                    <a:pt x="264" y="494"/>
                  </a:lnTo>
                  <a:lnTo>
                    <a:pt x="298" y="496"/>
                  </a:lnTo>
                  <a:lnTo>
                    <a:pt x="332" y="494"/>
                  </a:lnTo>
                  <a:lnTo>
                    <a:pt x="363" y="486"/>
                  </a:lnTo>
                  <a:lnTo>
                    <a:pt x="393" y="472"/>
                  </a:lnTo>
                  <a:lnTo>
                    <a:pt x="421" y="455"/>
                  </a:lnTo>
                  <a:lnTo>
                    <a:pt x="423" y="452"/>
                  </a:lnTo>
                  <a:lnTo>
                    <a:pt x="431" y="446"/>
                  </a:lnTo>
                  <a:lnTo>
                    <a:pt x="459" y="418"/>
                  </a:lnTo>
                  <a:lnTo>
                    <a:pt x="478" y="398"/>
                  </a:lnTo>
                  <a:lnTo>
                    <a:pt x="499" y="373"/>
                  </a:lnTo>
                  <a:lnTo>
                    <a:pt x="524" y="342"/>
                  </a:lnTo>
                  <a:lnTo>
                    <a:pt x="532" y="332"/>
                  </a:lnTo>
                  <a:lnTo>
                    <a:pt x="540" y="318"/>
                  </a:lnTo>
                  <a:lnTo>
                    <a:pt x="552" y="301"/>
                  </a:lnTo>
                  <a:lnTo>
                    <a:pt x="579" y="260"/>
                  </a:lnTo>
                  <a:lnTo>
                    <a:pt x="594" y="236"/>
                  </a:lnTo>
                  <a:lnTo>
                    <a:pt x="609" y="211"/>
                  </a:lnTo>
                  <a:lnTo>
                    <a:pt x="623" y="188"/>
                  </a:lnTo>
                  <a:lnTo>
                    <a:pt x="635" y="168"/>
                  </a:lnTo>
                  <a:lnTo>
                    <a:pt x="643" y="152"/>
                  </a:lnTo>
                  <a:lnTo>
                    <a:pt x="663" y="121"/>
                  </a:lnTo>
                  <a:lnTo>
                    <a:pt x="683" y="93"/>
                  </a:lnTo>
                  <a:lnTo>
                    <a:pt x="686" y="89"/>
                  </a:lnTo>
                  <a:lnTo>
                    <a:pt x="714" y="62"/>
                  </a:lnTo>
                  <a:lnTo>
                    <a:pt x="743" y="39"/>
                  </a:lnTo>
                  <a:lnTo>
                    <a:pt x="775" y="21"/>
                  </a:lnTo>
                  <a:lnTo>
                    <a:pt x="809" y="10"/>
                  </a:lnTo>
                  <a:lnTo>
                    <a:pt x="844" y="3"/>
                  </a:lnTo>
                  <a:lnTo>
                    <a:pt x="883"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5"/>
            <p:cNvSpPr>
              <a:spLocks/>
            </p:cNvSpPr>
            <p:nvPr/>
          </p:nvSpPr>
          <p:spPr bwMode="auto">
            <a:xfrm>
              <a:off x="4707950" y="3410525"/>
              <a:ext cx="317917" cy="614067"/>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33" y="473"/>
                </a:cxn>
                <a:cxn ang="0">
                  <a:pos x="233" y="446"/>
                </a:cxn>
                <a:cxn ang="0">
                  <a:pos x="292" y="505"/>
                </a:cxn>
                <a:cxn ang="0">
                  <a:pos x="233" y="564"/>
                </a:cxn>
                <a:cxn ang="0">
                  <a:pos x="233" y="533"/>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292" h="564">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33" y="473"/>
                  </a:lnTo>
                  <a:lnTo>
                    <a:pt x="233" y="446"/>
                  </a:lnTo>
                  <a:lnTo>
                    <a:pt x="292" y="505"/>
                  </a:lnTo>
                  <a:lnTo>
                    <a:pt x="233" y="564"/>
                  </a:lnTo>
                  <a:lnTo>
                    <a:pt x="233" y="533"/>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16"/>
            <p:cNvSpPr>
              <a:spLocks/>
            </p:cNvSpPr>
            <p:nvPr/>
          </p:nvSpPr>
          <p:spPr bwMode="auto">
            <a:xfrm>
              <a:off x="8042832" y="3493272"/>
              <a:ext cx="128475" cy="484502"/>
            </a:xfrm>
            <a:custGeom>
              <a:avLst/>
              <a:gdLst/>
              <a:ahLst/>
              <a:cxnLst>
                <a:cxn ang="0">
                  <a:pos x="59" y="0"/>
                </a:cxn>
                <a:cxn ang="0">
                  <a:pos x="118" y="59"/>
                </a:cxn>
                <a:cxn ang="0">
                  <a:pos x="94" y="59"/>
                </a:cxn>
                <a:cxn ang="0">
                  <a:pos x="94" y="445"/>
                </a:cxn>
                <a:cxn ang="0">
                  <a:pos x="27" y="445"/>
                </a:cxn>
                <a:cxn ang="0">
                  <a:pos x="27" y="59"/>
                </a:cxn>
                <a:cxn ang="0">
                  <a:pos x="0" y="59"/>
                </a:cxn>
                <a:cxn ang="0">
                  <a:pos x="59" y="0"/>
                </a:cxn>
              </a:cxnLst>
              <a:rect l="0" t="0" r="r" b="b"/>
              <a:pathLst>
                <a:path w="118" h="445">
                  <a:moveTo>
                    <a:pt x="59" y="0"/>
                  </a:moveTo>
                  <a:lnTo>
                    <a:pt x="118" y="59"/>
                  </a:lnTo>
                  <a:lnTo>
                    <a:pt x="94" y="59"/>
                  </a:lnTo>
                  <a:lnTo>
                    <a:pt x="94" y="445"/>
                  </a:lnTo>
                  <a:lnTo>
                    <a:pt x="27" y="445"/>
                  </a:lnTo>
                  <a:lnTo>
                    <a:pt x="27"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17"/>
            <p:cNvSpPr>
              <a:spLocks/>
            </p:cNvSpPr>
            <p:nvPr/>
          </p:nvSpPr>
          <p:spPr bwMode="auto">
            <a:xfrm>
              <a:off x="6641596" y="3631548"/>
              <a:ext cx="635838" cy="359293"/>
            </a:xfrm>
            <a:custGeom>
              <a:avLst/>
              <a:gdLst/>
              <a:ahLst/>
              <a:cxnLst>
                <a:cxn ang="0">
                  <a:pos x="59" y="0"/>
                </a:cxn>
                <a:cxn ang="0">
                  <a:pos x="120" y="58"/>
                </a:cxn>
                <a:cxn ang="0">
                  <a:pos x="100" y="58"/>
                </a:cxn>
                <a:cxn ang="0">
                  <a:pos x="102" y="92"/>
                </a:cxn>
                <a:cxn ang="0">
                  <a:pos x="111" y="123"/>
                </a:cxn>
                <a:cxn ang="0">
                  <a:pos x="122" y="153"/>
                </a:cxn>
                <a:cxn ang="0">
                  <a:pos x="140" y="181"/>
                </a:cxn>
                <a:cxn ang="0">
                  <a:pos x="162" y="207"/>
                </a:cxn>
                <a:cxn ang="0">
                  <a:pos x="189" y="230"/>
                </a:cxn>
                <a:cxn ang="0">
                  <a:pos x="216" y="248"/>
                </a:cxn>
                <a:cxn ang="0">
                  <a:pos x="247" y="260"/>
                </a:cxn>
                <a:cxn ang="0">
                  <a:pos x="279" y="268"/>
                </a:cxn>
                <a:cxn ang="0">
                  <a:pos x="314" y="270"/>
                </a:cxn>
                <a:cxn ang="0">
                  <a:pos x="346" y="268"/>
                </a:cxn>
                <a:cxn ang="0">
                  <a:pos x="376" y="260"/>
                </a:cxn>
                <a:cxn ang="0">
                  <a:pos x="405" y="248"/>
                </a:cxn>
                <a:cxn ang="0">
                  <a:pos x="431" y="230"/>
                </a:cxn>
                <a:cxn ang="0">
                  <a:pos x="456" y="207"/>
                </a:cxn>
                <a:cxn ang="0">
                  <a:pos x="479" y="181"/>
                </a:cxn>
                <a:cxn ang="0">
                  <a:pos x="497" y="155"/>
                </a:cxn>
                <a:cxn ang="0">
                  <a:pos x="508" y="124"/>
                </a:cxn>
                <a:cxn ang="0">
                  <a:pos x="515" y="94"/>
                </a:cxn>
                <a:cxn ang="0">
                  <a:pos x="518" y="62"/>
                </a:cxn>
                <a:cxn ang="0">
                  <a:pos x="518" y="52"/>
                </a:cxn>
                <a:cxn ang="0">
                  <a:pos x="584" y="52"/>
                </a:cxn>
                <a:cxn ang="0">
                  <a:pos x="584" y="318"/>
                </a:cxn>
                <a:cxn ang="0">
                  <a:pos x="518" y="318"/>
                </a:cxn>
                <a:cxn ang="0">
                  <a:pos x="518" y="227"/>
                </a:cxn>
                <a:cxn ang="0">
                  <a:pos x="492" y="259"/>
                </a:cxn>
                <a:cxn ang="0">
                  <a:pos x="461" y="284"/>
                </a:cxn>
                <a:cxn ang="0">
                  <a:pos x="430" y="304"/>
                </a:cxn>
                <a:cxn ang="0">
                  <a:pos x="395" y="319"/>
                </a:cxn>
                <a:cxn ang="0">
                  <a:pos x="356" y="328"/>
                </a:cxn>
                <a:cxn ang="0">
                  <a:pos x="316" y="330"/>
                </a:cxn>
                <a:cxn ang="0">
                  <a:pos x="270" y="327"/>
                </a:cxn>
                <a:cxn ang="0">
                  <a:pos x="228" y="318"/>
                </a:cxn>
                <a:cxn ang="0">
                  <a:pos x="188" y="302"/>
                </a:cxn>
                <a:cxn ang="0">
                  <a:pos x="150" y="280"/>
                </a:cxn>
                <a:cxn ang="0">
                  <a:pos x="116" y="251"/>
                </a:cxn>
                <a:cxn ang="0">
                  <a:pos x="86" y="219"/>
                </a:cxn>
                <a:cxn ang="0">
                  <a:pos x="63" y="182"/>
                </a:cxn>
                <a:cxn ang="0">
                  <a:pos x="47" y="145"/>
                </a:cxn>
                <a:cxn ang="0">
                  <a:pos x="37" y="103"/>
                </a:cxn>
                <a:cxn ang="0">
                  <a:pos x="33" y="60"/>
                </a:cxn>
                <a:cxn ang="0">
                  <a:pos x="33" y="58"/>
                </a:cxn>
                <a:cxn ang="0">
                  <a:pos x="0" y="58"/>
                </a:cxn>
                <a:cxn ang="0">
                  <a:pos x="59" y="0"/>
                </a:cxn>
              </a:cxnLst>
              <a:rect l="0" t="0" r="r" b="b"/>
              <a:pathLst>
                <a:path w="584" h="330">
                  <a:moveTo>
                    <a:pt x="59" y="0"/>
                  </a:moveTo>
                  <a:lnTo>
                    <a:pt x="120" y="58"/>
                  </a:lnTo>
                  <a:lnTo>
                    <a:pt x="100" y="58"/>
                  </a:lnTo>
                  <a:lnTo>
                    <a:pt x="102" y="92"/>
                  </a:lnTo>
                  <a:lnTo>
                    <a:pt x="111" y="123"/>
                  </a:lnTo>
                  <a:lnTo>
                    <a:pt x="122" y="153"/>
                  </a:lnTo>
                  <a:lnTo>
                    <a:pt x="140" y="181"/>
                  </a:lnTo>
                  <a:lnTo>
                    <a:pt x="162" y="207"/>
                  </a:lnTo>
                  <a:lnTo>
                    <a:pt x="189" y="230"/>
                  </a:lnTo>
                  <a:lnTo>
                    <a:pt x="216" y="248"/>
                  </a:lnTo>
                  <a:lnTo>
                    <a:pt x="247" y="260"/>
                  </a:lnTo>
                  <a:lnTo>
                    <a:pt x="279" y="268"/>
                  </a:lnTo>
                  <a:lnTo>
                    <a:pt x="314" y="270"/>
                  </a:lnTo>
                  <a:lnTo>
                    <a:pt x="346" y="268"/>
                  </a:lnTo>
                  <a:lnTo>
                    <a:pt x="376" y="260"/>
                  </a:lnTo>
                  <a:lnTo>
                    <a:pt x="405" y="248"/>
                  </a:lnTo>
                  <a:lnTo>
                    <a:pt x="431" y="230"/>
                  </a:lnTo>
                  <a:lnTo>
                    <a:pt x="456" y="207"/>
                  </a:lnTo>
                  <a:lnTo>
                    <a:pt x="479" y="181"/>
                  </a:lnTo>
                  <a:lnTo>
                    <a:pt x="497" y="155"/>
                  </a:lnTo>
                  <a:lnTo>
                    <a:pt x="508" y="124"/>
                  </a:lnTo>
                  <a:lnTo>
                    <a:pt x="515" y="94"/>
                  </a:lnTo>
                  <a:lnTo>
                    <a:pt x="518" y="62"/>
                  </a:lnTo>
                  <a:lnTo>
                    <a:pt x="518" y="52"/>
                  </a:lnTo>
                  <a:lnTo>
                    <a:pt x="584" y="52"/>
                  </a:lnTo>
                  <a:lnTo>
                    <a:pt x="584" y="318"/>
                  </a:lnTo>
                  <a:lnTo>
                    <a:pt x="518" y="318"/>
                  </a:lnTo>
                  <a:lnTo>
                    <a:pt x="518" y="227"/>
                  </a:lnTo>
                  <a:lnTo>
                    <a:pt x="492" y="259"/>
                  </a:lnTo>
                  <a:lnTo>
                    <a:pt x="461" y="284"/>
                  </a:lnTo>
                  <a:lnTo>
                    <a:pt x="430" y="304"/>
                  </a:lnTo>
                  <a:lnTo>
                    <a:pt x="395" y="319"/>
                  </a:lnTo>
                  <a:lnTo>
                    <a:pt x="356" y="328"/>
                  </a:lnTo>
                  <a:lnTo>
                    <a:pt x="316" y="330"/>
                  </a:lnTo>
                  <a:lnTo>
                    <a:pt x="270" y="327"/>
                  </a:lnTo>
                  <a:lnTo>
                    <a:pt x="228" y="318"/>
                  </a:lnTo>
                  <a:lnTo>
                    <a:pt x="188" y="302"/>
                  </a:lnTo>
                  <a:lnTo>
                    <a:pt x="150" y="280"/>
                  </a:lnTo>
                  <a:lnTo>
                    <a:pt x="116" y="251"/>
                  </a:lnTo>
                  <a:lnTo>
                    <a:pt x="86" y="219"/>
                  </a:lnTo>
                  <a:lnTo>
                    <a:pt x="63" y="182"/>
                  </a:lnTo>
                  <a:lnTo>
                    <a:pt x="47" y="145"/>
                  </a:lnTo>
                  <a:lnTo>
                    <a:pt x="37" y="103"/>
                  </a:lnTo>
                  <a:lnTo>
                    <a:pt x="33" y="60"/>
                  </a:lnTo>
                  <a:lnTo>
                    <a:pt x="33" y="58"/>
                  </a:lnTo>
                  <a:lnTo>
                    <a:pt x="0" y="58"/>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1" name="Freeform 18"/>
            <p:cNvSpPr>
              <a:spLocks/>
            </p:cNvSpPr>
            <p:nvPr/>
          </p:nvSpPr>
          <p:spPr bwMode="auto">
            <a:xfrm>
              <a:off x="7426592" y="3396372"/>
              <a:ext cx="523697" cy="345140"/>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259"/>
                </a:cxn>
                <a:cxn ang="0">
                  <a:pos x="481" y="259"/>
                </a:cxn>
                <a:cxn ang="0">
                  <a:pos x="422" y="317"/>
                </a:cxn>
                <a:cxn ang="0">
                  <a:pos x="363" y="259"/>
                </a:cxn>
                <a:cxn ang="0">
                  <a:pos x="392" y="259"/>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268"/>
                </a:cxn>
                <a:cxn ang="0">
                  <a:pos x="0" y="268"/>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81" h="317">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259"/>
                  </a:lnTo>
                  <a:lnTo>
                    <a:pt x="481" y="259"/>
                  </a:lnTo>
                  <a:lnTo>
                    <a:pt x="422" y="317"/>
                  </a:lnTo>
                  <a:lnTo>
                    <a:pt x="363" y="259"/>
                  </a:lnTo>
                  <a:lnTo>
                    <a:pt x="392" y="259"/>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268"/>
                  </a:lnTo>
                  <a:lnTo>
                    <a:pt x="0" y="268"/>
                  </a:lnTo>
                  <a:lnTo>
                    <a:pt x="0" y="13"/>
                  </a:lnTo>
                  <a:lnTo>
                    <a:pt x="67" y="13"/>
                  </a:lnTo>
                  <a:lnTo>
                    <a:pt x="67" y="80"/>
                  </a:lnTo>
                  <a:lnTo>
                    <a:pt x="93" y="55"/>
                  </a:lnTo>
                  <a:lnTo>
                    <a:pt x="118" y="34"/>
                  </a:lnTo>
                  <a:lnTo>
                    <a:pt x="144" y="19"/>
                  </a:lnTo>
                  <a:lnTo>
                    <a:pt x="170" y="9"/>
                  </a:lnTo>
                  <a:lnTo>
                    <a:pt x="198" y="3"/>
                  </a:lnTo>
                  <a:lnTo>
                    <a:pt x="22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 name="Freeform 19"/>
            <p:cNvSpPr>
              <a:spLocks/>
            </p:cNvSpPr>
            <p:nvPr/>
          </p:nvSpPr>
          <p:spPr bwMode="auto">
            <a:xfrm>
              <a:off x="3670353" y="3240679"/>
              <a:ext cx="920005" cy="920012"/>
            </a:xfrm>
            <a:custGeom>
              <a:avLst/>
              <a:gdLst/>
              <a:ahLst/>
              <a:cxnLst>
                <a:cxn ang="0">
                  <a:pos x="422" y="0"/>
                </a:cxn>
                <a:cxn ang="0">
                  <a:pos x="470" y="2"/>
                </a:cxn>
                <a:cxn ang="0">
                  <a:pos x="516" y="11"/>
                </a:cxn>
                <a:cxn ang="0">
                  <a:pos x="561" y="24"/>
                </a:cxn>
                <a:cxn ang="0">
                  <a:pos x="604" y="41"/>
                </a:cxn>
                <a:cxn ang="0">
                  <a:pos x="644" y="63"/>
                </a:cxn>
                <a:cxn ang="0">
                  <a:pos x="644" y="318"/>
                </a:cxn>
                <a:cxn ang="0">
                  <a:pos x="701" y="318"/>
                </a:cxn>
                <a:cxn ang="0">
                  <a:pos x="701" y="105"/>
                </a:cxn>
                <a:cxn ang="0">
                  <a:pos x="736" y="141"/>
                </a:cxn>
                <a:cxn ang="0">
                  <a:pos x="767" y="179"/>
                </a:cxn>
                <a:cxn ang="0">
                  <a:pos x="795" y="222"/>
                </a:cxn>
                <a:cxn ang="0">
                  <a:pos x="816" y="269"/>
                </a:cxn>
                <a:cxn ang="0">
                  <a:pos x="832" y="318"/>
                </a:cxn>
                <a:cxn ang="0">
                  <a:pos x="842" y="369"/>
                </a:cxn>
                <a:cxn ang="0">
                  <a:pos x="845" y="423"/>
                </a:cxn>
                <a:cxn ang="0">
                  <a:pos x="842" y="480"/>
                </a:cxn>
                <a:cxn ang="0">
                  <a:pos x="830" y="535"/>
                </a:cxn>
                <a:cxn ang="0">
                  <a:pos x="811" y="588"/>
                </a:cxn>
                <a:cxn ang="0">
                  <a:pos x="788" y="635"/>
                </a:cxn>
                <a:cxn ang="0">
                  <a:pos x="757" y="681"/>
                </a:cxn>
                <a:cxn ang="0">
                  <a:pos x="721" y="721"/>
                </a:cxn>
                <a:cxn ang="0">
                  <a:pos x="681" y="757"/>
                </a:cxn>
                <a:cxn ang="0">
                  <a:pos x="636" y="787"/>
                </a:cxn>
                <a:cxn ang="0">
                  <a:pos x="587" y="813"/>
                </a:cxn>
                <a:cxn ang="0">
                  <a:pos x="535" y="830"/>
                </a:cxn>
                <a:cxn ang="0">
                  <a:pos x="480" y="841"/>
                </a:cxn>
                <a:cxn ang="0">
                  <a:pos x="422" y="845"/>
                </a:cxn>
                <a:cxn ang="0">
                  <a:pos x="366" y="841"/>
                </a:cxn>
                <a:cxn ang="0">
                  <a:pos x="310" y="830"/>
                </a:cxn>
                <a:cxn ang="0">
                  <a:pos x="257" y="813"/>
                </a:cxn>
                <a:cxn ang="0">
                  <a:pos x="210" y="787"/>
                </a:cxn>
                <a:cxn ang="0">
                  <a:pos x="165" y="757"/>
                </a:cxn>
                <a:cxn ang="0">
                  <a:pos x="124" y="721"/>
                </a:cxn>
                <a:cxn ang="0">
                  <a:pos x="88" y="681"/>
                </a:cxn>
                <a:cxn ang="0">
                  <a:pos x="58" y="635"/>
                </a:cxn>
                <a:cxn ang="0">
                  <a:pos x="33" y="588"/>
                </a:cxn>
                <a:cxn ang="0">
                  <a:pos x="15" y="535"/>
                </a:cxn>
                <a:cxn ang="0">
                  <a:pos x="4" y="480"/>
                </a:cxn>
                <a:cxn ang="0">
                  <a:pos x="0" y="423"/>
                </a:cxn>
                <a:cxn ang="0">
                  <a:pos x="4" y="365"/>
                </a:cxn>
                <a:cxn ang="0">
                  <a:pos x="15" y="310"/>
                </a:cxn>
                <a:cxn ang="0">
                  <a:pos x="33" y="259"/>
                </a:cxn>
                <a:cxn ang="0">
                  <a:pos x="58" y="210"/>
                </a:cxn>
                <a:cxn ang="0">
                  <a:pos x="88" y="164"/>
                </a:cxn>
                <a:cxn ang="0">
                  <a:pos x="124" y="124"/>
                </a:cxn>
                <a:cxn ang="0">
                  <a:pos x="165" y="88"/>
                </a:cxn>
                <a:cxn ang="0">
                  <a:pos x="210" y="58"/>
                </a:cxn>
                <a:cxn ang="0">
                  <a:pos x="257" y="33"/>
                </a:cxn>
                <a:cxn ang="0">
                  <a:pos x="310" y="15"/>
                </a:cxn>
                <a:cxn ang="0">
                  <a:pos x="366" y="4"/>
                </a:cxn>
                <a:cxn ang="0">
                  <a:pos x="422" y="0"/>
                </a:cxn>
              </a:cxnLst>
              <a:rect l="0" t="0" r="r" b="b"/>
              <a:pathLst>
                <a:path w="845" h="845">
                  <a:moveTo>
                    <a:pt x="422" y="0"/>
                  </a:moveTo>
                  <a:lnTo>
                    <a:pt x="470" y="2"/>
                  </a:lnTo>
                  <a:lnTo>
                    <a:pt x="516" y="11"/>
                  </a:lnTo>
                  <a:lnTo>
                    <a:pt x="561" y="24"/>
                  </a:lnTo>
                  <a:lnTo>
                    <a:pt x="604" y="41"/>
                  </a:lnTo>
                  <a:lnTo>
                    <a:pt x="644" y="63"/>
                  </a:lnTo>
                  <a:lnTo>
                    <a:pt x="644" y="318"/>
                  </a:lnTo>
                  <a:lnTo>
                    <a:pt x="701" y="318"/>
                  </a:lnTo>
                  <a:lnTo>
                    <a:pt x="701" y="105"/>
                  </a:lnTo>
                  <a:lnTo>
                    <a:pt x="736" y="141"/>
                  </a:lnTo>
                  <a:lnTo>
                    <a:pt x="767" y="179"/>
                  </a:lnTo>
                  <a:lnTo>
                    <a:pt x="795" y="222"/>
                  </a:lnTo>
                  <a:lnTo>
                    <a:pt x="816" y="269"/>
                  </a:lnTo>
                  <a:lnTo>
                    <a:pt x="832" y="318"/>
                  </a:lnTo>
                  <a:lnTo>
                    <a:pt x="842" y="369"/>
                  </a:lnTo>
                  <a:lnTo>
                    <a:pt x="845" y="423"/>
                  </a:lnTo>
                  <a:lnTo>
                    <a:pt x="842" y="480"/>
                  </a:lnTo>
                  <a:lnTo>
                    <a:pt x="830" y="535"/>
                  </a:lnTo>
                  <a:lnTo>
                    <a:pt x="811" y="588"/>
                  </a:lnTo>
                  <a:lnTo>
                    <a:pt x="788" y="635"/>
                  </a:lnTo>
                  <a:lnTo>
                    <a:pt x="757" y="681"/>
                  </a:lnTo>
                  <a:lnTo>
                    <a:pt x="721" y="721"/>
                  </a:lnTo>
                  <a:lnTo>
                    <a:pt x="681" y="757"/>
                  </a:lnTo>
                  <a:lnTo>
                    <a:pt x="636" y="787"/>
                  </a:lnTo>
                  <a:lnTo>
                    <a:pt x="587" y="813"/>
                  </a:lnTo>
                  <a:lnTo>
                    <a:pt x="535" y="830"/>
                  </a:lnTo>
                  <a:lnTo>
                    <a:pt x="480" y="841"/>
                  </a:lnTo>
                  <a:lnTo>
                    <a:pt x="422" y="845"/>
                  </a:lnTo>
                  <a:lnTo>
                    <a:pt x="366" y="841"/>
                  </a:lnTo>
                  <a:lnTo>
                    <a:pt x="310" y="830"/>
                  </a:lnTo>
                  <a:lnTo>
                    <a:pt x="257" y="813"/>
                  </a:lnTo>
                  <a:lnTo>
                    <a:pt x="210" y="787"/>
                  </a:lnTo>
                  <a:lnTo>
                    <a:pt x="165" y="757"/>
                  </a:lnTo>
                  <a:lnTo>
                    <a:pt x="124" y="721"/>
                  </a:lnTo>
                  <a:lnTo>
                    <a:pt x="88" y="681"/>
                  </a:lnTo>
                  <a:lnTo>
                    <a:pt x="58" y="635"/>
                  </a:lnTo>
                  <a:lnTo>
                    <a:pt x="33" y="588"/>
                  </a:lnTo>
                  <a:lnTo>
                    <a:pt x="15" y="535"/>
                  </a:lnTo>
                  <a:lnTo>
                    <a:pt x="4" y="480"/>
                  </a:lnTo>
                  <a:lnTo>
                    <a:pt x="0" y="423"/>
                  </a:lnTo>
                  <a:lnTo>
                    <a:pt x="4" y="365"/>
                  </a:lnTo>
                  <a:lnTo>
                    <a:pt x="15" y="310"/>
                  </a:lnTo>
                  <a:lnTo>
                    <a:pt x="33" y="259"/>
                  </a:lnTo>
                  <a:lnTo>
                    <a:pt x="58" y="210"/>
                  </a:lnTo>
                  <a:lnTo>
                    <a:pt x="88" y="164"/>
                  </a:lnTo>
                  <a:lnTo>
                    <a:pt x="124" y="124"/>
                  </a:lnTo>
                  <a:lnTo>
                    <a:pt x="165" y="88"/>
                  </a:lnTo>
                  <a:lnTo>
                    <a:pt x="210" y="58"/>
                  </a:lnTo>
                  <a:lnTo>
                    <a:pt x="257" y="33"/>
                  </a:lnTo>
                  <a:lnTo>
                    <a:pt x="310" y="15"/>
                  </a:lnTo>
                  <a:lnTo>
                    <a:pt x="366" y="4"/>
                  </a:lnTo>
                  <a:lnTo>
                    <a:pt x="42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 name="Freeform 20"/>
            <p:cNvSpPr>
              <a:spLocks/>
            </p:cNvSpPr>
            <p:nvPr/>
          </p:nvSpPr>
          <p:spPr bwMode="auto">
            <a:xfrm>
              <a:off x="4371518" y="3253743"/>
              <a:ext cx="62060" cy="476883"/>
            </a:xfrm>
            <a:custGeom>
              <a:avLst/>
              <a:gdLst/>
              <a:ahLst/>
              <a:cxnLst>
                <a:cxn ang="0">
                  <a:pos x="0" y="0"/>
                </a:cxn>
                <a:cxn ang="0">
                  <a:pos x="57" y="0"/>
                </a:cxn>
                <a:cxn ang="0">
                  <a:pos x="57" y="409"/>
                </a:cxn>
                <a:cxn ang="0">
                  <a:pos x="28" y="438"/>
                </a:cxn>
                <a:cxn ang="0">
                  <a:pos x="0" y="438"/>
                </a:cxn>
                <a:cxn ang="0">
                  <a:pos x="0" y="0"/>
                </a:cxn>
              </a:cxnLst>
              <a:rect l="0" t="0" r="r" b="b"/>
              <a:pathLst>
                <a:path w="57" h="438">
                  <a:moveTo>
                    <a:pt x="0" y="0"/>
                  </a:moveTo>
                  <a:lnTo>
                    <a:pt x="57" y="0"/>
                  </a:lnTo>
                  <a:lnTo>
                    <a:pt x="57" y="409"/>
                  </a:lnTo>
                  <a:lnTo>
                    <a:pt x="28" y="438"/>
                  </a:lnTo>
                  <a:lnTo>
                    <a:pt x="0" y="438"/>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4" name="Rectangle 21"/>
            <p:cNvSpPr>
              <a:spLocks noChangeArrowheads="1"/>
            </p:cNvSpPr>
            <p:nvPr/>
          </p:nvSpPr>
          <p:spPr bwMode="auto">
            <a:xfrm>
              <a:off x="3827134" y="3701228"/>
              <a:ext cx="62060" cy="453439"/>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5" name="Freeform 22"/>
            <p:cNvSpPr>
              <a:spLocks/>
            </p:cNvSpPr>
            <p:nvPr/>
          </p:nvSpPr>
          <p:spPr bwMode="auto">
            <a:xfrm>
              <a:off x="3857621" y="3429034"/>
              <a:ext cx="544380" cy="543299"/>
            </a:xfrm>
            <a:custGeom>
              <a:avLst/>
              <a:gdLst/>
              <a:ahLst/>
              <a:cxnLst>
                <a:cxn ang="0">
                  <a:pos x="250" y="0"/>
                </a:cxn>
                <a:cxn ang="0">
                  <a:pos x="290" y="4"/>
                </a:cxn>
                <a:cxn ang="0">
                  <a:pos x="329" y="13"/>
                </a:cxn>
                <a:cxn ang="0">
                  <a:pos x="364" y="28"/>
                </a:cxn>
                <a:cxn ang="0">
                  <a:pos x="398" y="48"/>
                </a:cxn>
                <a:cxn ang="0">
                  <a:pos x="427" y="73"/>
                </a:cxn>
                <a:cxn ang="0">
                  <a:pos x="452" y="102"/>
                </a:cxn>
                <a:cxn ang="0">
                  <a:pos x="472" y="136"/>
                </a:cxn>
                <a:cxn ang="0">
                  <a:pos x="487" y="171"/>
                </a:cxn>
                <a:cxn ang="0">
                  <a:pos x="496" y="210"/>
                </a:cxn>
                <a:cxn ang="0">
                  <a:pos x="500" y="250"/>
                </a:cxn>
                <a:cxn ang="0">
                  <a:pos x="496" y="290"/>
                </a:cxn>
                <a:cxn ang="0">
                  <a:pos x="487" y="328"/>
                </a:cxn>
                <a:cxn ang="0">
                  <a:pos x="472" y="364"/>
                </a:cxn>
                <a:cxn ang="0">
                  <a:pos x="452" y="397"/>
                </a:cxn>
                <a:cxn ang="0">
                  <a:pos x="427" y="426"/>
                </a:cxn>
                <a:cxn ang="0">
                  <a:pos x="398" y="451"/>
                </a:cxn>
                <a:cxn ang="0">
                  <a:pos x="364" y="471"/>
                </a:cxn>
                <a:cxn ang="0">
                  <a:pos x="329" y="486"/>
                </a:cxn>
                <a:cxn ang="0">
                  <a:pos x="290" y="495"/>
                </a:cxn>
                <a:cxn ang="0">
                  <a:pos x="250" y="499"/>
                </a:cxn>
                <a:cxn ang="0">
                  <a:pos x="210" y="495"/>
                </a:cxn>
                <a:cxn ang="0">
                  <a:pos x="171" y="486"/>
                </a:cxn>
                <a:cxn ang="0">
                  <a:pos x="136" y="471"/>
                </a:cxn>
                <a:cxn ang="0">
                  <a:pos x="102" y="451"/>
                </a:cxn>
                <a:cxn ang="0">
                  <a:pos x="73" y="426"/>
                </a:cxn>
                <a:cxn ang="0">
                  <a:pos x="48" y="397"/>
                </a:cxn>
                <a:cxn ang="0">
                  <a:pos x="28" y="364"/>
                </a:cxn>
                <a:cxn ang="0">
                  <a:pos x="13" y="328"/>
                </a:cxn>
                <a:cxn ang="0">
                  <a:pos x="4" y="290"/>
                </a:cxn>
                <a:cxn ang="0">
                  <a:pos x="0" y="250"/>
                </a:cxn>
                <a:cxn ang="0">
                  <a:pos x="4" y="210"/>
                </a:cxn>
                <a:cxn ang="0">
                  <a:pos x="13" y="171"/>
                </a:cxn>
                <a:cxn ang="0">
                  <a:pos x="28" y="136"/>
                </a:cxn>
                <a:cxn ang="0">
                  <a:pos x="48" y="102"/>
                </a:cxn>
                <a:cxn ang="0">
                  <a:pos x="73" y="73"/>
                </a:cxn>
                <a:cxn ang="0">
                  <a:pos x="102" y="48"/>
                </a:cxn>
                <a:cxn ang="0">
                  <a:pos x="136" y="28"/>
                </a:cxn>
                <a:cxn ang="0">
                  <a:pos x="171" y="13"/>
                </a:cxn>
                <a:cxn ang="0">
                  <a:pos x="210" y="4"/>
                </a:cxn>
                <a:cxn ang="0">
                  <a:pos x="250" y="0"/>
                </a:cxn>
              </a:cxnLst>
              <a:rect l="0" t="0" r="r" b="b"/>
              <a:pathLst>
                <a:path w="500" h="499">
                  <a:moveTo>
                    <a:pt x="250" y="0"/>
                  </a:moveTo>
                  <a:lnTo>
                    <a:pt x="290" y="4"/>
                  </a:lnTo>
                  <a:lnTo>
                    <a:pt x="329" y="13"/>
                  </a:lnTo>
                  <a:lnTo>
                    <a:pt x="364" y="28"/>
                  </a:lnTo>
                  <a:lnTo>
                    <a:pt x="398" y="48"/>
                  </a:lnTo>
                  <a:lnTo>
                    <a:pt x="427" y="73"/>
                  </a:lnTo>
                  <a:lnTo>
                    <a:pt x="452" y="102"/>
                  </a:lnTo>
                  <a:lnTo>
                    <a:pt x="472" y="136"/>
                  </a:lnTo>
                  <a:lnTo>
                    <a:pt x="487" y="171"/>
                  </a:lnTo>
                  <a:lnTo>
                    <a:pt x="496" y="210"/>
                  </a:lnTo>
                  <a:lnTo>
                    <a:pt x="500" y="250"/>
                  </a:lnTo>
                  <a:lnTo>
                    <a:pt x="496" y="290"/>
                  </a:lnTo>
                  <a:lnTo>
                    <a:pt x="487" y="328"/>
                  </a:lnTo>
                  <a:lnTo>
                    <a:pt x="472" y="364"/>
                  </a:lnTo>
                  <a:lnTo>
                    <a:pt x="452" y="397"/>
                  </a:lnTo>
                  <a:lnTo>
                    <a:pt x="427" y="426"/>
                  </a:lnTo>
                  <a:lnTo>
                    <a:pt x="398" y="451"/>
                  </a:lnTo>
                  <a:lnTo>
                    <a:pt x="364" y="471"/>
                  </a:lnTo>
                  <a:lnTo>
                    <a:pt x="329" y="486"/>
                  </a:lnTo>
                  <a:lnTo>
                    <a:pt x="290" y="495"/>
                  </a:lnTo>
                  <a:lnTo>
                    <a:pt x="250" y="499"/>
                  </a:lnTo>
                  <a:lnTo>
                    <a:pt x="210" y="495"/>
                  </a:lnTo>
                  <a:lnTo>
                    <a:pt x="171" y="486"/>
                  </a:lnTo>
                  <a:lnTo>
                    <a:pt x="136" y="471"/>
                  </a:lnTo>
                  <a:lnTo>
                    <a:pt x="102" y="451"/>
                  </a:lnTo>
                  <a:lnTo>
                    <a:pt x="73" y="426"/>
                  </a:lnTo>
                  <a:lnTo>
                    <a:pt x="48" y="397"/>
                  </a:lnTo>
                  <a:lnTo>
                    <a:pt x="28" y="364"/>
                  </a:lnTo>
                  <a:lnTo>
                    <a:pt x="13" y="328"/>
                  </a:lnTo>
                  <a:lnTo>
                    <a:pt x="4" y="290"/>
                  </a:lnTo>
                  <a:lnTo>
                    <a:pt x="0" y="250"/>
                  </a:lnTo>
                  <a:lnTo>
                    <a:pt x="4" y="210"/>
                  </a:lnTo>
                  <a:lnTo>
                    <a:pt x="13" y="171"/>
                  </a:lnTo>
                  <a:lnTo>
                    <a:pt x="28" y="136"/>
                  </a:lnTo>
                  <a:lnTo>
                    <a:pt x="48" y="102"/>
                  </a:lnTo>
                  <a:lnTo>
                    <a:pt x="73" y="73"/>
                  </a:lnTo>
                  <a:lnTo>
                    <a:pt x="102" y="48"/>
                  </a:lnTo>
                  <a:lnTo>
                    <a:pt x="136" y="28"/>
                  </a:lnTo>
                  <a:lnTo>
                    <a:pt x="171" y="13"/>
                  </a:lnTo>
                  <a:lnTo>
                    <a:pt x="210" y="4"/>
                  </a:lnTo>
                  <a:lnTo>
                    <a:pt x="250" y="0"/>
                  </a:lnTo>
                  <a:close/>
                </a:path>
              </a:pathLst>
            </a:custGeom>
            <a:solidFill>
              <a:srgbClr val="97CF94"/>
            </a:solidFill>
            <a:ln w="0">
              <a:solidFill>
                <a:srgbClr val="92FF74"/>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4" name="Freeform 23"/>
            <p:cNvSpPr>
              <a:spLocks noEditPoints="1"/>
            </p:cNvSpPr>
            <p:nvPr/>
          </p:nvSpPr>
          <p:spPr bwMode="auto">
            <a:xfrm>
              <a:off x="3827134" y="3397458"/>
              <a:ext cx="606443" cy="606448"/>
            </a:xfrm>
            <a:custGeom>
              <a:avLst/>
              <a:gdLst/>
              <a:ahLst/>
              <a:cxnLst>
                <a:cxn ang="0">
                  <a:pos x="238" y="61"/>
                </a:cxn>
                <a:cxn ang="0">
                  <a:pos x="166" y="87"/>
                </a:cxn>
                <a:cxn ang="0">
                  <a:pos x="108" y="136"/>
                </a:cxn>
                <a:cxn ang="0">
                  <a:pos x="71" y="201"/>
                </a:cxn>
                <a:cxn ang="0">
                  <a:pos x="57" y="279"/>
                </a:cxn>
                <a:cxn ang="0">
                  <a:pos x="71" y="356"/>
                </a:cxn>
                <a:cxn ang="0">
                  <a:pos x="108" y="421"/>
                </a:cxn>
                <a:cxn ang="0">
                  <a:pos x="166" y="470"/>
                </a:cxn>
                <a:cxn ang="0">
                  <a:pos x="238" y="496"/>
                </a:cxn>
                <a:cxn ang="0">
                  <a:pos x="318" y="496"/>
                </a:cxn>
                <a:cxn ang="0">
                  <a:pos x="390" y="470"/>
                </a:cxn>
                <a:cxn ang="0">
                  <a:pos x="448" y="421"/>
                </a:cxn>
                <a:cxn ang="0">
                  <a:pos x="487" y="356"/>
                </a:cxn>
                <a:cxn ang="0">
                  <a:pos x="500" y="279"/>
                </a:cxn>
                <a:cxn ang="0">
                  <a:pos x="487" y="201"/>
                </a:cxn>
                <a:cxn ang="0">
                  <a:pos x="448" y="136"/>
                </a:cxn>
                <a:cxn ang="0">
                  <a:pos x="390" y="87"/>
                </a:cxn>
                <a:cxn ang="0">
                  <a:pos x="318" y="61"/>
                </a:cxn>
                <a:cxn ang="0">
                  <a:pos x="278" y="0"/>
                </a:cxn>
                <a:cxn ang="0">
                  <a:pos x="366" y="14"/>
                </a:cxn>
                <a:cxn ang="0">
                  <a:pos x="443" y="54"/>
                </a:cxn>
                <a:cxn ang="0">
                  <a:pos x="503" y="115"/>
                </a:cxn>
                <a:cxn ang="0">
                  <a:pos x="543" y="191"/>
                </a:cxn>
                <a:cxn ang="0">
                  <a:pos x="557" y="279"/>
                </a:cxn>
                <a:cxn ang="0">
                  <a:pos x="543" y="367"/>
                </a:cxn>
                <a:cxn ang="0">
                  <a:pos x="503" y="442"/>
                </a:cxn>
                <a:cxn ang="0">
                  <a:pos x="443" y="503"/>
                </a:cxn>
                <a:cxn ang="0">
                  <a:pos x="366" y="543"/>
                </a:cxn>
                <a:cxn ang="0">
                  <a:pos x="278" y="557"/>
                </a:cxn>
                <a:cxn ang="0">
                  <a:pos x="190" y="543"/>
                </a:cxn>
                <a:cxn ang="0">
                  <a:pos x="115" y="503"/>
                </a:cxn>
                <a:cxn ang="0">
                  <a:pos x="54" y="442"/>
                </a:cxn>
                <a:cxn ang="0">
                  <a:pos x="14" y="367"/>
                </a:cxn>
                <a:cxn ang="0">
                  <a:pos x="0" y="279"/>
                </a:cxn>
                <a:cxn ang="0">
                  <a:pos x="14" y="191"/>
                </a:cxn>
                <a:cxn ang="0">
                  <a:pos x="54" y="115"/>
                </a:cxn>
                <a:cxn ang="0">
                  <a:pos x="115" y="54"/>
                </a:cxn>
                <a:cxn ang="0">
                  <a:pos x="190" y="14"/>
                </a:cxn>
                <a:cxn ang="0">
                  <a:pos x="278" y="0"/>
                </a:cxn>
              </a:cxnLst>
              <a:rect l="0" t="0" r="r" b="b"/>
              <a:pathLst>
                <a:path w="557" h="557">
                  <a:moveTo>
                    <a:pt x="278" y="57"/>
                  </a:moveTo>
                  <a:lnTo>
                    <a:pt x="238" y="61"/>
                  </a:lnTo>
                  <a:lnTo>
                    <a:pt x="201" y="71"/>
                  </a:lnTo>
                  <a:lnTo>
                    <a:pt x="166" y="87"/>
                  </a:lnTo>
                  <a:lnTo>
                    <a:pt x="136" y="110"/>
                  </a:lnTo>
                  <a:lnTo>
                    <a:pt x="108" y="136"/>
                  </a:lnTo>
                  <a:lnTo>
                    <a:pt x="87" y="167"/>
                  </a:lnTo>
                  <a:lnTo>
                    <a:pt x="71" y="201"/>
                  </a:lnTo>
                  <a:lnTo>
                    <a:pt x="61" y="239"/>
                  </a:lnTo>
                  <a:lnTo>
                    <a:pt x="57" y="279"/>
                  </a:lnTo>
                  <a:lnTo>
                    <a:pt x="61" y="319"/>
                  </a:lnTo>
                  <a:lnTo>
                    <a:pt x="71" y="356"/>
                  </a:lnTo>
                  <a:lnTo>
                    <a:pt x="87" y="391"/>
                  </a:lnTo>
                  <a:lnTo>
                    <a:pt x="108" y="421"/>
                  </a:lnTo>
                  <a:lnTo>
                    <a:pt x="136" y="449"/>
                  </a:lnTo>
                  <a:lnTo>
                    <a:pt x="166" y="470"/>
                  </a:lnTo>
                  <a:lnTo>
                    <a:pt x="201" y="486"/>
                  </a:lnTo>
                  <a:lnTo>
                    <a:pt x="238" y="496"/>
                  </a:lnTo>
                  <a:lnTo>
                    <a:pt x="278" y="500"/>
                  </a:lnTo>
                  <a:lnTo>
                    <a:pt x="318" y="496"/>
                  </a:lnTo>
                  <a:lnTo>
                    <a:pt x="355" y="486"/>
                  </a:lnTo>
                  <a:lnTo>
                    <a:pt x="390" y="470"/>
                  </a:lnTo>
                  <a:lnTo>
                    <a:pt x="421" y="449"/>
                  </a:lnTo>
                  <a:lnTo>
                    <a:pt x="448" y="421"/>
                  </a:lnTo>
                  <a:lnTo>
                    <a:pt x="470" y="391"/>
                  </a:lnTo>
                  <a:lnTo>
                    <a:pt x="487" y="356"/>
                  </a:lnTo>
                  <a:lnTo>
                    <a:pt x="497" y="319"/>
                  </a:lnTo>
                  <a:lnTo>
                    <a:pt x="500" y="279"/>
                  </a:lnTo>
                  <a:lnTo>
                    <a:pt x="497" y="239"/>
                  </a:lnTo>
                  <a:lnTo>
                    <a:pt x="487" y="201"/>
                  </a:lnTo>
                  <a:lnTo>
                    <a:pt x="470" y="167"/>
                  </a:lnTo>
                  <a:lnTo>
                    <a:pt x="448" y="136"/>
                  </a:lnTo>
                  <a:lnTo>
                    <a:pt x="421" y="110"/>
                  </a:lnTo>
                  <a:lnTo>
                    <a:pt x="390" y="87"/>
                  </a:lnTo>
                  <a:lnTo>
                    <a:pt x="355" y="71"/>
                  </a:lnTo>
                  <a:lnTo>
                    <a:pt x="318" y="61"/>
                  </a:lnTo>
                  <a:lnTo>
                    <a:pt x="278" y="57"/>
                  </a:lnTo>
                  <a:close/>
                  <a:moveTo>
                    <a:pt x="278" y="0"/>
                  </a:moveTo>
                  <a:lnTo>
                    <a:pt x="323" y="4"/>
                  </a:lnTo>
                  <a:lnTo>
                    <a:pt x="366" y="14"/>
                  </a:lnTo>
                  <a:lnTo>
                    <a:pt x="406" y="32"/>
                  </a:lnTo>
                  <a:lnTo>
                    <a:pt x="443" y="54"/>
                  </a:lnTo>
                  <a:lnTo>
                    <a:pt x="475" y="82"/>
                  </a:lnTo>
                  <a:lnTo>
                    <a:pt x="503" y="115"/>
                  </a:lnTo>
                  <a:lnTo>
                    <a:pt x="525" y="151"/>
                  </a:lnTo>
                  <a:lnTo>
                    <a:pt x="543" y="191"/>
                  </a:lnTo>
                  <a:lnTo>
                    <a:pt x="553" y="234"/>
                  </a:lnTo>
                  <a:lnTo>
                    <a:pt x="557" y="279"/>
                  </a:lnTo>
                  <a:lnTo>
                    <a:pt x="553" y="324"/>
                  </a:lnTo>
                  <a:lnTo>
                    <a:pt x="543" y="367"/>
                  </a:lnTo>
                  <a:lnTo>
                    <a:pt x="525" y="407"/>
                  </a:lnTo>
                  <a:lnTo>
                    <a:pt x="503" y="442"/>
                  </a:lnTo>
                  <a:lnTo>
                    <a:pt x="475" y="475"/>
                  </a:lnTo>
                  <a:lnTo>
                    <a:pt x="443" y="503"/>
                  </a:lnTo>
                  <a:lnTo>
                    <a:pt x="406" y="525"/>
                  </a:lnTo>
                  <a:lnTo>
                    <a:pt x="366" y="543"/>
                  </a:lnTo>
                  <a:lnTo>
                    <a:pt x="323" y="553"/>
                  </a:lnTo>
                  <a:lnTo>
                    <a:pt x="278" y="557"/>
                  </a:lnTo>
                  <a:lnTo>
                    <a:pt x="233" y="553"/>
                  </a:lnTo>
                  <a:lnTo>
                    <a:pt x="190" y="543"/>
                  </a:lnTo>
                  <a:lnTo>
                    <a:pt x="150" y="525"/>
                  </a:lnTo>
                  <a:lnTo>
                    <a:pt x="115" y="503"/>
                  </a:lnTo>
                  <a:lnTo>
                    <a:pt x="82" y="475"/>
                  </a:lnTo>
                  <a:lnTo>
                    <a:pt x="54" y="442"/>
                  </a:lnTo>
                  <a:lnTo>
                    <a:pt x="32" y="407"/>
                  </a:lnTo>
                  <a:lnTo>
                    <a:pt x="14" y="367"/>
                  </a:lnTo>
                  <a:lnTo>
                    <a:pt x="4" y="324"/>
                  </a:lnTo>
                  <a:lnTo>
                    <a:pt x="0" y="279"/>
                  </a:lnTo>
                  <a:lnTo>
                    <a:pt x="4" y="234"/>
                  </a:lnTo>
                  <a:lnTo>
                    <a:pt x="14" y="191"/>
                  </a:lnTo>
                  <a:lnTo>
                    <a:pt x="32" y="151"/>
                  </a:lnTo>
                  <a:lnTo>
                    <a:pt x="54" y="115"/>
                  </a:lnTo>
                  <a:lnTo>
                    <a:pt x="82" y="82"/>
                  </a:lnTo>
                  <a:lnTo>
                    <a:pt x="115" y="54"/>
                  </a:lnTo>
                  <a:lnTo>
                    <a:pt x="150" y="32"/>
                  </a:lnTo>
                  <a:lnTo>
                    <a:pt x="190" y="14"/>
                  </a:lnTo>
                  <a:lnTo>
                    <a:pt x="233" y="4"/>
                  </a:lnTo>
                  <a:lnTo>
                    <a:pt x="27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24"/>
            <p:cNvSpPr>
              <a:spLocks/>
            </p:cNvSpPr>
            <p:nvPr/>
          </p:nvSpPr>
          <p:spPr bwMode="auto">
            <a:xfrm>
              <a:off x="4337767" y="3209076"/>
              <a:ext cx="128475" cy="64238"/>
            </a:xfrm>
            <a:custGeom>
              <a:avLst/>
              <a:gdLst/>
              <a:ahLst/>
              <a:cxnLst>
                <a:cxn ang="0">
                  <a:pos x="59" y="0"/>
                </a:cxn>
                <a:cxn ang="0">
                  <a:pos x="118" y="59"/>
                </a:cxn>
                <a:cxn ang="0">
                  <a:pos x="0" y="59"/>
                </a:cxn>
                <a:cxn ang="0">
                  <a:pos x="59" y="0"/>
                </a:cxn>
              </a:cxnLst>
              <a:rect l="0" t="0" r="r" b="b"/>
              <a:pathLst>
                <a:path w="118" h="59">
                  <a:moveTo>
                    <a:pt x="59" y="0"/>
                  </a:moveTo>
                  <a:lnTo>
                    <a:pt x="118"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pic>
        <p:nvPicPr>
          <p:cNvPr id="4" name="Picture 3">
            <a:extLst>
              <a:ext uri="{FF2B5EF4-FFF2-40B4-BE49-F238E27FC236}">
                <a16:creationId xmlns:a16="http://schemas.microsoft.com/office/drawing/2014/main" id="{DDC4CA45-11EC-F240-888C-05B82F6159EC}"/>
              </a:ext>
            </a:extLst>
          </p:cNvPr>
          <p:cNvPicPr>
            <a:picLocks noChangeAspect="1"/>
          </p:cNvPicPr>
          <p:nvPr/>
        </p:nvPicPr>
        <p:blipFill rotWithShape="1">
          <a:blip r:embed="rId3">
            <a:alphaModFix amt="61000"/>
            <a:extLst>
              <a:ext uri="{28A0092B-C50C-407E-A947-70E740481C1C}">
                <a14:useLocalDpi xmlns:a14="http://schemas.microsoft.com/office/drawing/2010/main" val="0"/>
              </a:ext>
            </a:extLst>
          </a:blip>
          <a:srcRect l="1" t="4633" r="51077" b="3925"/>
          <a:stretch/>
        </p:blipFill>
        <p:spPr>
          <a:xfrm>
            <a:off x="5052392" y="1852890"/>
            <a:ext cx="3548831" cy="2112909"/>
          </a:xfrm>
          <a:prstGeom prst="rect">
            <a:avLst/>
          </a:prstGeom>
          <a:solidFill>
            <a:schemeClr val="bg1">
              <a:lumMod val="50000"/>
              <a:alpha val="39467"/>
            </a:schemeClr>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0" y="-20538"/>
            <a:ext cx="9144000" cy="5164038"/>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dirty="0">
              <a:solidFill>
                <a:schemeClr val="tx1"/>
              </a:solidFill>
              <a:latin typeface="Lato-Bold"/>
            </a:endParaRPr>
          </a:p>
        </p:txBody>
      </p:sp>
      <p:graphicFrame>
        <p:nvGraphicFramePr>
          <p:cNvPr id="32" name="Table 31"/>
          <p:cNvGraphicFramePr>
            <a:graphicFrameLocks noGrp="1"/>
          </p:cNvGraphicFramePr>
          <p:nvPr>
            <p:extLst>
              <p:ext uri="{D42A27DB-BD31-4B8C-83A1-F6EECF244321}">
                <p14:modId xmlns:p14="http://schemas.microsoft.com/office/powerpoint/2010/main" val="2447673780"/>
              </p:ext>
            </p:extLst>
          </p:nvPr>
        </p:nvGraphicFramePr>
        <p:xfrm>
          <a:off x="179512" y="123478"/>
          <a:ext cx="8784976" cy="37084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0840">
                <a:tc>
                  <a:txBody>
                    <a:bodyPr/>
                    <a:lstStyle/>
                    <a:p>
                      <a:r>
                        <a:rPr lang="en-US" sz="1800" b="1" dirty="0">
                          <a:solidFill>
                            <a:srgbClr val="92D050"/>
                          </a:solidFill>
                          <a:latin typeface="Lato-Bold"/>
                        </a:rPr>
                        <a:t>LOAD</a:t>
                      </a:r>
                      <a:r>
                        <a:rPr lang="en-US" sz="1800" b="1" baseline="0" dirty="0">
                          <a:solidFill>
                            <a:srgbClr val="92D050"/>
                          </a:solidFill>
                          <a:latin typeface="Lato-Bold"/>
                        </a:rPr>
                        <a:t> TABLE</a:t>
                      </a:r>
                      <a:endParaRPr lang="en-US" dirty="0">
                        <a:solidFill>
                          <a:srgbClr val="92D050"/>
                        </a:solidFill>
                        <a:latin typeface="Lato-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92D050"/>
                          </a:solidFill>
                          <a:latin typeface="Lato-Bold"/>
                          <a:ea typeface="+mn-ea"/>
                          <a:cs typeface="+mn-cs"/>
                        </a:rPr>
                        <a:t>Dudhani Poly </a:t>
                      </a:r>
                      <a:r>
                        <a:rPr lang="en-US" sz="1800" b="1" kern="1200" baseline="0" dirty="0">
                          <a:solidFill>
                            <a:schemeClr val="tx1">
                              <a:lumMod val="75000"/>
                              <a:lumOff val="25000"/>
                            </a:schemeClr>
                          </a:solidFill>
                          <a:latin typeface="Lato-Bold"/>
                          <a:ea typeface="+mn-ea"/>
                          <a:cs typeface="+mn-cs"/>
                        </a:rPr>
                        <a:t>– Extrusions Pvt Ltd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2" name="Group 87"/>
          <p:cNvGrpSpPr/>
          <p:nvPr/>
        </p:nvGrpSpPr>
        <p:grpSpPr>
          <a:xfrm>
            <a:off x="7708984" y="4772630"/>
            <a:ext cx="1351599" cy="285752"/>
            <a:chOff x="3670353" y="3209076"/>
            <a:chExt cx="4500951" cy="951581"/>
          </a:xfrm>
        </p:grpSpPr>
        <p:sp>
          <p:nvSpPr>
            <p:cNvPr id="40" name="Rectangle 7"/>
            <p:cNvSpPr>
              <a:spLocks noChangeArrowheads="1"/>
            </p:cNvSpPr>
            <p:nvPr/>
          </p:nvSpPr>
          <p:spPr bwMode="auto">
            <a:xfrm>
              <a:off x="6489164" y="3666357"/>
              <a:ext cx="71858" cy="311387"/>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1" name="Rectangle 8"/>
            <p:cNvSpPr>
              <a:spLocks noChangeArrowheads="1"/>
            </p:cNvSpPr>
            <p:nvPr/>
          </p:nvSpPr>
          <p:spPr bwMode="auto">
            <a:xfrm>
              <a:off x="6032971" y="3210165"/>
              <a:ext cx="72948" cy="767579"/>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2" name="Freeform 9"/>
            <p:cNvSpPr>
              <a:spLocks/>
            </p:cNvSpPr>
            <p:nvPr/>
          </p:nvSpPr>
          <p:spPr bwMode="auto">
            <a:xfrm>
              <a:off x="4707946" y="3410498"/>
              <a:ext cx="496476" cy="580312"/>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59" y="471"/>
                </a:cxn>
                <a:cxn ang="0">
                  <a:pos x="288" y="462"/>
                </a:cxn>
                <a:cxn ang="0">
                  <a:pos x="314" y="449"/>
                </a:cxn>
                <a:cxn ang="0">
                  <a:pos x="337" y="430"/>
                </a:cxn>
                <a:cxn ang="0">
                  <a:pos x="358" y="407"/>
                </a:cxn>
                <a:cxn ang="0">
                  <a:pos x="372" y="383"/>
                </a:cxn>
                <a:cxn ang="0">
                  <a:pos x="381" y="354"/>
                </a:cxn>
                <a:cxn ang="0">
                  <a:pos x="387" y="322"/>
                </a:cxn>
                <a:cxn ang="0">
                  <a:pos x="390" y="287"/>
                </a:cxn>
                <a:cxn ang="0">
                  <a:pos x="390" y="0"/>
                </a:cxn>
                <a:cxn ang="0">
                  <a:pos x="456" y="0"/>
                </a:cxn>
                <a:cxn ang="0">
                  <a:pos x="456" y="521"/>
                </a:cxn>
                <a:cxn ang="0">
                  <a:pos x="392" y="521"/>
                </a:cxn>
                <a:cxn ang="0">
                  <a:pos x="392" y="440"/>
                </a:cxn>
                <a:cxn ang="0">
                  <a:pos x="373" y="468"/>
                </a:cxn>
                <a:cxn ang="0">
                  <a:pos x="351" y="492"/>
                </a:cxn>
                <a:cxn ang="0">
                  <a:pos x="323" y="510"/>
                </a:cxn>
                <a:cxn ang="0">
                  <a:pos x="292" y="523"/>
                </a:cxn>
                <a:cxn ang="0">
                  <a:pos x="257" y="531"/>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456" h="533">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59" y="471"/>
                  </a:lnTo>
                  <a:lnTo>
                    <a:pt x="288" y="462"/>
                  </a:lnTo>
                  <a:lnTo>
                    <a:pt x="314" y="449"/>
                  </a:lnTo>
                  <a:lnTo>
                    <a:pt x="337" y="430"/>
                  </a:lnTo>
                  <a:lnTo>
                    <a:pt x="358" y="407"/>
                  </a:lnTo>
                  <a:lnTo>
                    <a:pt x="372" y="383"/>
                  </a:lnTo>
                  <a:lnTo>
                    <a:pt x="381" y="354"/>
                  </a:lnTo>
                  <a:lnTo>
                    <a:pt x="387" y="322"/>
                  </a:lnTo>
                  <a:lnTo>
                    <a:pt x="390" y="287"/>
                  </a:lnTo>
                  <a:lnTo>
                    <a:pt x="390" y="0"/>
                  </a:lnTo>
                  <a:lnTo>
                    <a:pt x="456" y="0"/>
                  </a:lnTo>
                  <a:lnTo>
                    <a:pt x="456" y="521"/>
                  </a:lnTo>
                  <a:lnTo>
                    <a:pt x="392" y="521"/>
                  </a:lnTo>
                  <a:lnTo>
                    <a:pt x="392" y="440"/>
                  </a:lnTo>
                  <a:lnTo>
                    <a:pt x="373" y="468"/>
                  </a:lnTo>
                  <a:lnTo>
                    <a:pt x="351" y="492"/>
                  </a:lnTo>
                  <a:lnTo>
                    <a:pt x="323" y="510"/>
                  </a:lnTo>
                  <a:lnTo>
                    <a:pt x="292" y="523"/>
                  </a:lnTo>
                  <a:lnTo>
                    <a:pt x="257" y="531"/>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 name="Freeform 10"/>
            <p:cNvSpPr>
              <a:spLocks noEditPoints="1"/>
            </p:cNvSpPr>
            <p:nvPr/>
          </p:nvSpPr>
          <p:spPr bwMode="auto">
            <a:xfrm>
              <a:off x="5319831" y="3210165"/>
              <a:ext cx="597732" cy="780644"/>
            </a:xfrm>
            <a:custGeom>
              <a:avLst/>
              <a:gdLst/>
              <a:ahLst/>
              <a:cxnLst>
                <a:cxn ang="0">
                  <a:pos x="241" y="234"/>
                </a:cxn>
                <a:cxn ang="0">
                  <a:pos x="181" y="254"/>
                </a:cxn>
                <a:cxn ang="0">
                  <a:pos x="128" y="293"/>
                </a:cxn>
                <a:cxn ang="0">
                  <a:pos x="88" y="347"/>
                </a:cxn>
                <a:cxn ang="0">
                  <a:pos x="69" y="408"/>
                </a:cxn>
                <a:cxn ang="0">
                  <a:pos x="69" y="476"/>
                </a:cxn>
                <a:cxn ang="0">
                  <a:pos x="88" y="539"/>
                </a:cxn>
                <a:cxn ang="0">
                  <a:pos x="127" y="594"/>
                </a:cxn>
                <a:cxn ang="0">
                  <a:pos x="181" y="635"/>
                </a:cxn>
                <a:cxn ang="0">
                  <a:pos x="241" y="655"/>
                </a:cxn>
                <a:cxn ang="0">
                  <a:pos x="309" y="655"/>
                </a:cxn>
                <a:cxn ang="0">
                  <a:pos x="369" y="635"/>
                </a:cxn>
                <a:cxn ang="0">
                  <a:pos x="422" y="594"/>
                </a:cxn>
                <a:cxn ang="0">
                  <a:pos x="461" y="540"/>
                </a:cxn>
                <a:cxn ang="0">
                  <a:pos x="480" y="476"/>
                </a:cxn>
                <a:cxn ang="0">
                  <a:pos x="480" y="407"/>
                </a:cxn>
                <a:cxn ang="0">
                  <a:pos x="461" y="346"/>
                </a:cxn>
                <a:cxn ang="0">
                  <a:pos x="422" y="293"/>
                </a:cxn>
                <a:cxn ang="0">
                  <a:pos x="368" y="253"/>
                </a:cxn>
                <a:cxn ang="0">
                  <a:pos x="308" y="234"/>
                </a:cxn>
                <a:cxn ang="0">
                  <a:pos x="482" y="0"/>
                </a:cxn>
                <a:cxn ang="0">
                  <a:pos x="549" y="705"/>
                </a:cxn>
                <a:cxn ang="0">
                  <a:pos x="486" y="611"/>
                </a:cxn>
                <a:cxn ang="0">
                  <a:pos x="434" y="667"/>
                </a:cxn>
                <a:cxn ang="0">
                  <a:pos x="378" y="700"/>
                </a:cxn>
                <a:cxn ang="0">
                  <a:pos x="315" y="715"/>
                </a:cxn>
                <a:cxn ang="0">
                  <a:pos x="235" y="714"/>
                </a:cxn>
                <a:cxn ang="0">
                  <a:pos x="152" y="689"/>
                </a:cxn>
                <a:cxn ang="0">
                  <a:pos x="81" y="638"/>
                </a:cxn>
                <a:cxn ang="0">
                  <a:pos x="30" y="569"/>
                </a:cxn>
                <a:cxn ang="0">
                  <a:pos x="4" y="488"/>
                </a:cxn>
                <a:cxn ang="0">
                  <a:pos x="4" y="398"/>
                </a:cxn>
                <a:cxn ang="0">
                  <a:pos x="30" y="319"/>
                </a:cxn>
                <a:cxn ang="0">
                  <a:pos x="81" y="250"/>
                </a:cxn>
                <a:cxn ang="0">
                  <a:pos x="152" y="200"/>
                </a:cxn>
                <a:cxn ang="0">
                  <a:pos x="235" y="175"/>
                </a:cxn>
                <a:cxn ang="0">
                  <a:pos x="321" y="174"/>
                </a:cxn>
                <a:cxn ang="0">
                  <a:pos x="393" y="195"/>
                </a:cxn>
                <a:cxn ang="0">
                  <a:pos x="455" y="238"/>
                </a:cxn>
                <a:cxn ang="0">
                  <a:pos x="482" y="0"/>
                </a:cxn>
              </a:cxnLst>
              <a:rect l="0" t="0" r="r" b="b"/>
              <a:pathLst>
                <a:path w="549" h="717">
                  <a:moveTo>
                    <a:pt x="274" y="231"/>
                  </a:moveTo>
                  <a:lnTo>
                    <a:pt x="241" y="234"/>
                  </a:lnTo>
                  <a:lnTo>
                    <a:pt x="210" y="241"/>
                  </a:lnTo>
                  <a:lnTo>
                    <a:pt x="181" y="254"/>
                  </a:lnTo>
                  <a:lnTo>
                    <a:pt x="153" y="272"/>
                  </a:lnTo>
                  <a:lnTo>
                    <a:pt x="128" y="293"/>
                  </a:lnTo>
                  <a:lnTo>
                    <a:pt x="105" y="319"/>
                  </a:lnTo>
                  <a:lnTo>
                    <a:pt x="88" y="347"/>
                  </a:lnTo>
                  <a:lnTo>
                    <a:pt x="76" y="377"/>
                  </a:lnTo>
                  <a:lnTo>
                    <a:pt x="69" y="408"/>
                  </a:lnTo>
                  <a:lnTo>
                    <a:pt x="66" y="441"/>
                  </a:lnTo>
                  <a:lnTo>
                    <a:pt x="69" y="476"/>
                  </a:lnTo>
                  <a:lnTo>
                    <a:pt x="76" y="509"/>
                  </a:lnTo>
                  <a:lnTo>
                    <a:pt x="88" y="539"/>
                  </a:lnTo>
                  <a:lnTo>
                    <a:pt x="105" y="568"/>
                  </a:lnTo>
                  <a:lnTo>
                    <a:pt x="127" y="594"/>
                  </a:lnTo>
                  <a:lnTo>
                    <a:pt x="153" y="617"/>
                  </a:lnTo>
                  <a:lnTo>
                    <a:pt x="181" y="635"/>
                  </a:lnTo>
                  <a:lnTo>
                    <a:pt x="210" y="647"/>
                  </a:lnTo>
                  <a:lnTo>
                    <a:pt x="241" y="655"/>
                  </a:lnTo>
                  <a:lnTo>
                    <a:pt x="275" y="657"/>
                  </a:lnTo>
                  <a:lnTo>
                    <a:pt x="309" y="655"/>
                  </a:lnTo>
                  <a:lnTo>
                    <a:pt x="340" y="647"/>
                  </a:lnTo>
                  <a:lnTo>
                    <a:pt x="369" y="635"/>
                  </a:lnTo>
                  <a:lnTo>
                    <a:pt x="397" y="617"/>
                  </a:lnTo>
                  <a:lnTo>
                    <a:pt x="422" y="594"/>
                  </a:lnTo>
                  <a:lnTo>
                    <a:pt x="443" y="568"/>
                  </a:lnTo>
                  <a:lnTo>
                    <a:pt x="461" y="540"/>
                  </a:lnTo>
                  <a:lnTo>
                    <a:pt x="472" y="509"/>
                  </a:lnTo>
                  <a:lnTo>
                    <a:pt x="480" y="476"/>
                  </a:lnTo>
                  <a:lnTo>
                    <a:pt x="482" y="441"/>
                  </a:lnTo>
                  <a:lnTo>
                    <a:pt x="480" y="407"/>
                  </a:lnTo>
                  <a:lnTo>
                    <a:pt x="472" y="376"/>
                  </a:lnTo>
                  <a:lnTo>
                    <a:pt x="461" y="346"/>
                  </a:lnTo>
                  <a:lnTo>
                    <a:pt x="443" y="318"/>
                  </a:lnTo>
                  <a:lnTo>
                    <a:pt x="422" y="293"/>
                  </a:lnTo>
                  <a:lnTo>
                    <a:pt x="395" y="270"/>
                  </a:lnTo>
                  <a:lnTo>
                    <a:pt x="368" y="253"/>
                  </a:lnTo>
                  <a:lnTo>
                    <a:pt x="339" y="241"/>
                  </a:lnTo>
                  <a:lnTo>
                    <a:pt x="308" y="234"/>
                  </a:lnTo>
                  <a:lnTo>
                    <a:pt x="274" y="231"/>
                  </a:lnTo>
                  <a:close/>
                  <a:moveTo>
                    <a:pt x="482" y="0"/>
                  </a:moveTo>
                  <a:lnTo>
                    <a:pt x="549" y="0"/>
                  </a:lnTo>
                  <a:lnTo>
                    <a:pt x="549" y="705"/>
                  </a:lnTo>
                  <a:lnTo>
                    <a:pt x="486" y="705"/>
                  </a:lnTo>
                  <a:lnTo>
                    <a:pt x="486" y="611"/>
                  </a:lnTo>
                  <a:lnTo>
                    <a:pt x="461" y="642"/>
                  </a:lnTo>
                  <a:lnTo>
                    <a:pt x="434" y="667"/>
                  </a:lnTo>
                  <a:lnTo>
                    <a:pt x="407" y="686"/>
                  </a:lnTo>
                  <a:lnTo>
                    <a:pt x="378" y="700"/>
                  </a:lnTo>
                  <a:lnTo>
                    <a:pt x="348" y="710"/>
                  </a:lnTo>
                  <a:lnTo>
                    <a:pt x="315" y="715"/>
                  </a:lnTo>
                  <a:lnTo>
                    <a:pt x="281" y="717"/>
                  </a:lnTo>
                  <a:lnTo>
                    <a:pt x="235" y="714"/>
                  </a:lnTo>
                  <a:lnTo>
                    <a:pt x="192" y="705"/>
                  </a:lnTo>
                  <a:lnTo>
                    <a:pt x="152" y="689"/>
                  </a:lnTo>
                  <a:lnTo>
                    <a:pt x="115" y="667"/>
                  </a:lnTo>
                  <a:lnTo>
                    <a:pt x="81" y="638"/>
                  </a:lnTo>
                  <a:lnTo>
                    <a:pt x="53" y="606"/>
                  </a:lnTo>
                  <a:lnTo>
                    <a:pt x="30" y="569"/>
                  </a:lnTo>
                  <a:lnTo>
                    <a:pt x="12" y="530"/>
                  </a:lnTo>
                  <a:lnTo>
                    <a:pt x="4" y="488"/>
                  </a:lnTo>
                  <a:lnTo>
                    <a:pt x="0" y="442"/>
                  </a:lnTo>
                  <a:lnTo>
                    <a:pt x="4" y="398"/>
                  </a:lnTo>
                  <a:lnTo>
                    <a:pt x="12" y="357"/>
                  </a:lnTo>
                  <a:lnTo>
                    <a:pt x="30" y="319"/>
                  </a:lnTo>
                  <a:lnTo>
                    <a:pt x="53" y="283"/>
                  </a:lnTo>
                  <a:lnTo>
                    <a:pt x="81" y="250"/>
                  </a:lnTo>
                  <a:lnTo>
                    <a:pt x="115" y="221"/>
                  </a:lnTo>
                  <a:lnTo>
                    <a:pt x="152" y="200"/>
                  </a:lnTo>
                  <a:lnTo>
                    <a:pt x="192" y="184"/>
                  </a:lnTo>
                  <a:lnTo>
                    <a:pt x="235" y="175"/>
                  </a:lnTo>
                  <a:lnTo>
                    <a:pt x="281" y="171"/>
                  </a:lnTo>
                  <a:lnTo>
                    <a:pt x="321" y="174"/>
                  </a:lnTo>
                  <a:lnTo>
                    <a:pt x="358" y="181"/>
                  </a:lnTo>
                  <a:lnTo>
                    <a:pt x="393" y="195"/>
                  </a:lnTo>
                  <a:lnTo>
                    <a:pt x="424" y="214"/>
                  </a:lnTo>
                  <a:lnTo>
                    <a:pt x="455" y="238"/>
                  </a:lnTo>
                  <a:lnTo>
                    <a:pt x="482" y="267"/>
                  </a:lnTo>
                  <a:lnTo>
                    <a:pt x="48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 name="Freeform 11"/>
            <p:cNvSpPr>
              <a:spLocks noEditPoints="1"/>
            </p:cNvSpPr>
            <p:nvPr/>
          </p:nvSpPr>
          <p:spPr bwMode="auto">
            <a:xfrm>
              <a:off x="6677520" y="3396343"/>
              <a:ext cx="599909" cy="594465"/>
            </a:xfrm>
            <a:custGeom>
              <a:avLst/>
              <a:gdLst/>
              <a:ahLst/>
              <a:cxnLst>
                <a:cxn ang="0">
                  <a:pos x="245" y="63"/>
                </a:cxn>
                <a:cxn ang="0">
                  <a:pos x="183" y="83"/>
                </a:cxn>
                <a:cxn ang="0">
                  <a:pos x="131" y="123"/>
                </a:cxn>
                <a:cxn ang="0">
                  <a:pos x="89" y="176"/>
                </a:cxn>
                <a:cxn ang="0">
                  <a:pos x="69" y="237"/>
                </a:cxn>
                <a:cxn ang="0">
                  <a:pos x="69" y="304"/>
                </a:cxn>
                <a:cxn ang="0">
                  <a:pos x="89" y="368"/>
                </a:cxn>
                <a:cxn ang="0">
                  <a:pos x="129" y="423"/>
                </a:cxn>
                <a:cxn ang="0">
                  <a:pos x="183" y="464"/>
                </a:cxn>
                <a:cxn ang="0">
                  <a:pos x="246" y="484"/>
                </a:cxn>
                <a:cxn ang="0">
                  <a:pos x="313" y="484"/>
                </a:cxn>
                <a:cxn ang="0">
                  <a:pos x="372" y="464"/>
                </a:cxn>
                <a:cxn ang="0">
                  <a:pos x="423" y="423"/>
                </a:cxn>
                <a:cxn ang="0">
                  <a:pos x="464" y="371"/>
                </a:cxn>
                <a:cxn ang="0">
                  <a:pos x="482" y="310"/>
                </a:cxn>
                <a:cxn ang="0">
                  <a:pos x="482" y="242"/>
                </a:cxn>
                <a:cxn ang="0">
                  <a:pos x="464" y="177"/>
                </a:cxn>
                <a:cxn ang="0">
                  <a:pos x="426" y="123"/>
                </a:cxn>
                <a:cxn ang="0">
                  <a:pos x="374" y="83"/>
                </a:cxn>
                <a:cxn ang="0">
                  <a:pos x="312" y="63"/>
                </a:cxn>
                <a:cxn ang="0">
                  <a:pos x="280" y="0"/>
                </a:cxn>
                <a:cxn ang="0">
                  <a:pos x="361" y="11"/>
                </a:cxn>
                <a:cxn ang="0">
                  <a:pos x="430" y="47"/>
                </a:cxn>
                <a:cxn ang="0">
                  <a:pos x="485" y="104"/>
                </a:cxn>
                <a:cxn ang="0">
                  <a:pos x="551" y="13"/>
                </a:cxn>
                <a:cxn ang="0">
                  <a:pos x="485" y="534"/>
                </a:cxn>
                <a:cxn ang="0">
                  <a:pos x="459" y="475"/>
                </a:cxn>
                <a:cxn ang="0">
                  <a:pos x="397" y="520"/>
                </a:cxn>
                <a:cxn ang="0">
                  <a:pos x="323" y="544"/>
                </a:cxn>
                <a:cxn ang="0">
                  <a:pos x="237" y="543"/>
                </a:cxn>
                <a:cxn ang="0">
                  <a:pos x="155" y="518"/>
                </a:cxn>
                <a:cxn ang="0">
                  <a:pos x="83" y="467"/>
                </a:cxn>
                <a:cxn ang="0">
                  <a:pos x="30" y="398"/>
                </a:cxn>
                <a:cxn ang="0">
                  <a:pos x="4" y="319"/>
                </a:cxn>
                <a:cxn ang="0">
                  <a:pos x="4" y="231"/>
                </a:cxn>
                <a:cxn ang="0">
                  <a:pos x="29" y="148"/>
                </a:cxn>
                <a:cxn ang="0">
                  <a:pos x="80" y="79"/>
                </a:cxn>
                <a:cxn ang="0">
                  <a:pos x="151" y="29"/>
                </a:cxn>
                <a:cxn ang="0">
                  <a:pos x="234" y="4"/>
                </a:cxn>
              </a:cxnLst>
              <a:rect l="0" t="0" r="r" b="b"/>
              <a:pathLst>
                <a:path w="551" h="546">
                  <a:moveTo>
                    <a:pt x="278" y="60"/>
                  </a:moveTo>
                  <a:lnTo>
                    <a:pt x="245" y="63"/>
                  </a:lnTo>
                  <a:lnTo>
                    <a:pt x="214" y="70"/>
                  </a:lnTo>
                  <a:lnTo>
                    <a:pt x="183" y="83"/>
                  </a:lnTo>
                  <a:lnTo>
                    <a:pt x="157" y="101"/>
                  </a:lnTo>
                  <a:lnTo>
                    <a:pt x="131" y="123"/>
                  </a:lnTo>
                  <a:lnTo>
                    <a:pt x="108" y="150"/>
                  </a:lnTo>
                  <a:lnTo>
                    <a:pt x="89" y="176"/>
                  </a:lnTo>
                  <a:lnTo>
                    <a:pt x="77" y="206"/>
                  </a:lnTo>
                  <a:lnTo>
                    <a:pt x="69" y="237"/>
                  </a:lnTo>
                  <a:lnTo>
                    <a:pt x="67" y="270"/>
                  </a:lnTo>
                  <a:lnTo>
                    <a:pt x="69" y="304"/>
                  </a:lnTo>
                  <a:lnTo>
                    <a:pt x="77" y="337"/>
                  </a:lnTo>
                  <a:lnTo>
                    <a:pt x="89" y="368"/>
                  </a:lnTo>
                  <a:lnTo>
                    <a:pt x="107" y="397"/>
                  </a:lnTo>
                  <a:lnTo>
                    <a:pt x="129" y="423"/>
                  </a:lnTo>
                  <a:lnTo>
                    <a:pt x="156" y="446"/>
                  </a:lnTo>
                  <a:lnTo>
                    <a:pt x="183" y="464"/>
                  </a:lnTo>
                  <a:lnTo>
                    <a:pt x="214" y="476"/>
                  </a:lnTo>
                  <a:lnTo>
                    <a:pt x="246" y="484"/>
                  </a:lnTo>
                  <a:lnTo>
                    <a:pt x="281" y="486"/>
                  </a:lnTo>
                  <a:lnTo>
                    <a:pt x="313" y="484"/>
                  </a:lnTo>
                  <a:lnTo>
                    <a:pt x="343" y="476"/>
                  </a:lnTo>
                  <a:lnTo>
                    <a:pt x="372" y="464"/>
                  </a:lnTo>
                  <a:lnTo>
                    <a:pt x="398" y="446"/>
                  </a:lnTo>
                  <a:lnTo>
                    <a:pt x="423" y="423"/>
                  </a:lnTo>
                  <a:lnTo>
                    <a:pt x="446" y="397"/>
                  </a:lnTo>
                  <a:lnTo>
                    <a:pt x="464" y="371"/>
                  </a:lnTo>
                  <a:lnTo>
                    <a:pt x="475" y="340"/>
                  </a:lnTo>
                  <a:lnTo>
                    <a:pt x="482" y="310"/>
                  </a:lnTo>
                  <a:lnTo>
                    <a:pt x="485" y="278"/>
                  </a:lnTo>
                  <a:lnTo>
                    <a:pt x="482" y="242"/>
                  </a:lnTo>
                  <a:lnTo>
                    <a:pt x="475" y="209"/>
                  </a:lnTo>
                  <a:lnTo>
                    <a:pt x="464" y="177"/>
                  </a:lnTo>
                  <a:lnTo>
                    <a:pt x="447" y="150"/>
                  </a:lnTo>
                  <a:lnTo>
                    <a:pt x="426" y="123"/>
                  </a:lnTo>
                  <a:lnTo>
                    <a:pt x="401" y="101"/>
                  </a:lnTo>
                  <a:lnTo>
                    <a:pt x="374" y="83"/>
                  </a:lnTo>
                  <a:lnTo>
                    <a:pt x="344" y="70"/>
                  </a:lnTo>
                  <a:lnTo>
                    <a:pt x="312" y="63"/>
                  </a:lnTo>
                  <a:lnTo>
                    <a:pt x="278" y="60"/>
                  </a:lnTo>
                  <a:close/>
                  <a:moveTo>
                    <a:pt x="280" y="0"/>
                  </a:moveTo>
                  <a:lnTo>
                    <a:pt x="322" y="3"/>
                  </a:lnTo>
                  <a:lnTo>
                    <a:pt x="361" y="11"/>
                  </a:lnTo>
                  <a:lnTo>
                    <a:pt x="397" y="26"/>
                  </a:lnTo>
                  <a:lnTo>
                    <a:pt x="430" y="47"/>
                  </a:lnTo>
                  <a:lnTo>
                    <a:pt x="459" y="73"/>
                  </a:lnTo>
                  <a:lnTo>
                    <a:pt x="485" y="104"/>
                  </a:lnTo>
                  <a:lnTo>
                    <a:pt x="485" y="13"/>
                  </a:lnTo>
                  <a:lnTo>
                    <a:pt x="551" y="13"/>
                  </a:lnTo>
                  <a:lnTo>
                    <a:pt x="551" y="534"/>
                  </a:lnTo>
                  <a:lnTo>
                    <a:pt x="485" y="534"/>
                  </a:lnTo>
                  <a:lnTo>
                    <a:pt x="485" y="443"/>
                  </a:lnTo>
                  <a:lnTo>
                    <a:pt x="459" y="475"/>
                  </a:lnTo>
                  <a:lnTo>
                    <a:pt x="428" y="500"/>
                  </a:lnTo>
                  <a:lnTo>
                    <a:pt x="397" y="520"/>
                  </a:lnTo>
                  <a:lnTo>
                    <a:pt x="362" y="535"/>
                  </a:lnTo>
                  <a:lnTo>
                    <a:pt x="323" y="544"/>
                  </a:lnTo>
                  <a:lnTo>
                    <a:pt x="283" y="546"/>
                  </a:lnTo>
                  <a:lnTo>
                    <a:pt x="237" y="543"/>
                  </a:lnTo>
                  <a:lnTo>
                    <a:pt x="195" y="534"/>
                  </a:lnTo>
                  <a:lnTo>
                    <a:pt x="155" y="518"/>
                  </a:lnTo>
                  <a:lnTo>
                    <a:pt x="117" y="496"/>
                  </a:lnTo>
                  <a:lnTo>
                    <a:pt x="83" y="467"/>
                  </a:lnTo>
                  <a:lnTo>
                    <a:pt x="53" y="435"/>
                  </a:lnTo>
                  <a:lnTo>
                    <a:pt x="30" y="398"/>
                  </a:lnTo>
                  <a:lnTo>
                    <a:pt x="14" y="361"/>
                  </a:lnTo>
                  <a:lnTo>
                    <a:pt x="4" y="319"/>
                  </a:lnTo>
                  <a:lnTo>
                    <a:pt x="0" y="276"/>
                  </a:lnTo>
                  <a:lnTo>
                    <a:pt x="4" y="231"/>
                  </a:lnTo>
                  <a:lnTo>
                    <a:pt x="13" y="188"/>
                  </a:lnTo>
                  <a:lnTo>
                    <a:pt x="29" y="148"/>
                  </a:lnTo>
                  <a:lnTo>
                    <a:pt x="52" y="112"/>
                  </a:lnTo>
                  <a:lnTo>
                    <a:pt x="80" y="79"/>
                  </a:lnTo>
                  <a:lnTo>
                    <a:pt x="114" y="50"/>
                  </a:lnTo>
                  <a:lnTo>
                    <a:pt x="151" y="29"/>
                  </a:lnTo>
                  <a:lnTo>
                    <a:pt x="191" y="13"/>
                  </a:lnTo>
                  <a:lnTo>
                    <a:pt x="234" y="4"/>
                  </a:lnTo>
                  <a:lnTo>
                    <a:pt x="28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 name="Freeform 12"/>
            <p:cNvSpPr>
              <a:spLocks/>
            </p:cNvSpPr>
            <p:nvPr/>
          </p:nvSpPr>
          <p:spPr bwMode="auto">
            <a:xfrm>
              <a:off x="7426590" y="3396343"/>
              <a:ext cx="499743" cy="581400"/>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534"/>
                </a:cxn>
                <a:cxn ang="0">
                  <a:pos x="392" y="534"/>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534"/>
                </a:cxn>
                <a:cxn ang="0">
                  <a:pos x="0" y="534"/>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59" h="534">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534"/>
                  </a:lnTo>
                  <a:lnTo>
                    <a:pt x="392" y="534"/>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534"/>
                  </a:lnTo>
                  <a:lnTo>
                    <a:pt x="0" y="534"/>
                  </a:lnTo>
                  <a:lnTo>
                    <a:pt x="0" y="13"/>
                  </a:lnTo>
                  <a:lnTo>
                    <a:pt x="67" y="13"/>
                  </a:lnTo>
                  <a:lnTo>
                    <a:pt x="67" y="80"/>
                  </a:lnTo>
                  <a:lnTo>
                    <a:pt x="93" y="55"/>
                  </a:lnTo>
                  <a:lnTo>
                    <a:pt x="118" y="34"/>
                  </a:lnTo>
                  <a:lnTo>
                    <a:pt x="144" y="19"/>
                  </a:lnTo>
                  <a:lnTo>
                    <a:pt x="170" y="9"/>
                  </a:lnTo>
                  <a:lnTo>
                    <a:pt x="198" y="3"/>
                  </a:lnTo>
                  <a:lnTo>
                    <a:pt x="228"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 name="Freeform 13"/>
            <p:cNvSpPr>
              <a:spLocks noEditPoints="1"/>
            </p:cNvSpPr>
            <p:nvPr/>
          </p:nvSpPr>
          <p:spPr bwMode="auto">
            <a:xfrm>
              <a:off x="8072227" y="3267869"/>
              <a:ext cx="72948" cy="709874"/>
            </a:xfrm>
            <a:custGeom>
              <a:avLst/>
              <a:gdLst/>
              <a:ahLst/>
              <a:cxnLst>
                <a:cxn ang="0">
                  <a:pos x="0" y="131"/>
                </a:cxn>
                <a:cxn ang="0">
                  <a:pos x="67" y="131"/>
                </a:cxn>
                <a:cxn ang="0">
                  <a:pos x="67" y="652"/>
                </a:cxn>
                <a:cxn ang="0">
                  <a:pos x="0" y="652"/>
                </a:cxn>
                <a:cxn ang="0">
                  <a:pos x="0" y="131"/>
                </a:cxn>
                <a:cxn ang="0">
                  <a:pos x="0" y="0"/>
                </a:cxn>
                <a:cxn ang="0">
                  <a:pos x="67" y="0"/>
                </a:cxn>
                <a:cxn ang="0">
                  <a:pos x="67" y="67"/>
                </a:cxn>
                <a:cxn ang="0">
                  <a:pos x="0" y="67"/>
                </a:cxn>
                <a:cxn ang="0">
                  <a:pos x="0" y="0"/>
                </a:cxn>
              </a:cxnLst>
              <a:rect l="0" t="0" r="r" b="b"/>
              <a:pathLst>
                <a:path w="67" h="652">
                  <a:moveTo>
                    <a:pt x="0" y="131"/>
                  </a:moveTo>
                  <a:lnTo>
                    <a:pt x="67" y="131"/>
                  </a:lnTo>
                  <a:lnTo>
                    <a:pt x="67" y="652"/>
                  </a:lnTo>
                  <a:lnTo>
                    <a:pt x="0" y="652"/>
                  </a:lnTo>
                  <a:lnTo>
                    <a:pt x="0" y="131"/>
                  </a:lnTo>
                  <a:close/>
                  <a:moveTo>
                    <a:pt x="0" y="0"/>
                  </a:moveTo>
                  <a:lnTo>
                    <a:pt x="67" y="0"/>
                  </a:lnTo>
                  <a:lnTo>
                    <a:pt x="67" y="67"/>
                  </a:lnTo>
                  <a:lnTo>
                    <a:pt x="0" y="6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 name="Freeform 14"/>
            <p:cNvSpPr>
              <a:spLocks/>
            </p:cNvSpPr>
            <p:nvPr/>
          </p:nvSpPr>
          <p:spPr bwMode="auto">
            <a:xfrm>
              <a:off x="5294789" y="3385456"/>
              <a:ext cx="1295629" cy="605353"/>
            </a:xfrm>
            <a:custGeom>
              <a:avLst/>
              <a:gdLst/>
              <a:ahLst/>
              <a:cxnLst>
                <a:cxn ang="0">
                  <a:pos x="928" y="4"/>
                </a:cxn>
                <a:cxn ang="0">
                  <a:pos x="1011" y="29"/>
                </a:cxn>
                <a:cxn ang="0">
                  <a:pos x="1083" y="79"/>
                </a:cxn>
                <a:cxn ang="0">
                  <a:pos x="1134" y="148"/>
                </a:cxn>
                <a:cxn ang="0">
                  <a:pos x="1160" y="227"/>
                </a:cxn>
                <a:cxn ang="0">
                  <a:pos x="1163" y="278"/>
                </a:cxn>
                <a:cxn ang="0">
                  <a:pos x="1131" y="337"/>
                </a:cxn>
                <a:cxn ang="0">
                  <a:pos x="1097" y="278"/>
                </a:cxn>
                <a:cxn ang="0">
                  <a:pos x="1094" y="236"/>
                </a:cxn>
                <a:cxn ang="0">
                  <a:pos x="1075" y="176"/>
                </a:cxn>
                <a:cxn ang="0">
                  <a:pos x="1035" y="122"/>
                </a:cxn>
                <a:cxn ang="0">
                  <a:pos x="982" y="82"/>
                </a:cxn>
                <a:cxn ang="0">
                  <a:pos x="922" y="63"/>
                </a:cxn>
                <a:cxn ang="0">
                  <a:pos x="862" y="62"/>
                </a:cxn>
                <a:cxn ang="0">
                  <a:pos x="810" y="75"/>
                </a:cxn>
                <a:cxn ang="0">
                  <a:pos x="764" y="102"/>
                </a:cxn>
                <a:cxn ang="0">
                  <a:pos x="729" y="136"/>
                </a:cxn>
                <a:cxn ang="0">
                  <a:pos x="699" y="180"/>
                </a:cxn>
                <a:cxn ang="0">
                  <a:pos x="678" y="215"/>
                </a:cxn>
                <a:cxn ang="0">
                  <a:pos x="652" y="259"/>
                </a:cxn>
                <a:cxn ang="0">
                  <a:pos x="621" y="306"/>
                </a:cxn>
                <a:cxn ang="0">
                  <a:pos x="593" y="350"/>
                </a:cxn>
                <a:cxn ang="0">
                  <a:pos x="573" y="378"/>
                </a:cxn>
                <a:cxn ang="0">
                  <a:pos x="521" y="441"/>
                </a:cxn>
                <a:cxn ang="0">
                  <a:pos x="470" y="494"/>
                </a:cxn>
                <a:cxn ang="0">
                  <a:pos x="430" y="524"/>
                </a:cxn>
                <a:cxn ang="0">
                  <a:pos x="371" y="548"/>
                </a:cxn>
                <a:cxn ang="0">
                  <a:pos x="304" y="556"/>
                </a:cxn>
                <a:cxn ang="0">
                  <a:pos x="215" y="544"/>
                </a:cxn>
                <a:cxn ang="0">
                  <a:pos x="138" y="505"/>
                </a:cxn>
                <a:cxn ang="0">
                  <a:pos x="76" y="443"/>
                </a:cxn>
                <a:cxn ang="0">
                  <a:pos x="35" y="369"/>
                </a:cxn>
                <a:cxn ang="0">
                  <a:pos x="23" y="284"/>
                </a:cxn>
                <a:cxn ang="0">
                  <a:pos x="59" y="225"/>
                </a:cxn>
                <a:cxn ang="0">
                  <a:pos x="89" y="284"/>
                </a:cxn>
                <a:cxn ang="0">
                  <a:pos x="99" y="349"/>
                </a:cxn>
                <a:cxn ang="0">
                  <a:pos x="128" y="406"/>
                </a:cxn>
                <a:cxn ang="0">
                  <a:pos x="176" y="455"/>
                </a:cxn>
                <a:cxn ang="0">
                  <a:pos x="233" y="486"/>
                </a:cxn>
                <a:cxn ang="0">
                  <a:pos x="298" y="496"/>
                </a:cxn>
                <a:cxn ang="0">
                  <a:pos x="363" y="486"/>
                </a:cxn>
                <a:cxn ang="0">
                  <a:pos x="421" y="455"/>
                </a:cxn>
                <a:cxn ang="0">
                  <a:pos x="431" y="446"/>
                </a:cxn>
                <a:cxn ang="0">
                  <a:pos x="478" y="398"/>
                </a:cxn>
                <a:cxn ang="0">
                  <a:pos x="524" y="342"/>
                </a:cxn>
                <a:cxn ang="0">
                  <a:pos x="540" y="318"/>
                </a:cxn>
                <a:cxn ang="0">
                  <a:pos x="579" y="260"/>
                </a:cxn>
                <a:cxn ang="0">
                  <a:pos x="609" y="211"/>
                </a:cxn>
                <a:cxn ang="0">
                  <a:pos x="635" y="168"/>
                </a:cxn>
                <a:cxn ang="0">
                  <a:pos x="663" y="121"/>
                </a:cxn>
                <a:cxn ang="0">
                  <a:pos x="686" y="89"/>
                </a:cxn>
                <a:cxn ang="0">
                  <a:pos x="743" y="39"/>
                </a:cxn>
                <a:cxn ang="0">
                  <a:pos x="809" y="10"/>
                </a:cxn>
                <a:cxn ang="0">
                  <a:pos x="883" y="0"/>
                </a:cxn>
              </a:cxnLst>
              <a:rect l="0" t="0" r="r" b="b"/>
              <a:pathLst>
                <a:path w="1190" h="556">
                  <a:moveTo>
                    <a:pt x="883" y="0"/>
                  </a:moveTo>
                  <a:lnTo>
                    <a:pt x="928" y="4"/>
                  </a:lnTo>
                  <a:lnTo>
                    <a:pt x="971" y="13"/>
                  </a:lnTo>
                  <a:lnTo>
                    <a:pt x="1011" y="29"/>
                  </a:lnTo>
                  <a:lnTo>
                    <a:pt x="1049" y="50"/>
                  </a:lnTo>
                  <a:lnTo>
                    <a:pt x="1083" y="79"/>
                  </a:lnTo>
                  <a:lnTo>
                    <a:pt x="1112" y="112"/>
                  </a:lnTo>
                  <a:lnTo>
                    <a:pt x="1134" y="148"/>
                  </a:lnTo>
                  <a:lnTo>
                    <a:pt x="1151" y="186"/>
                  </a:lnTo>
                  <a:lnTo>
                    <a:pt x="1160" y="227"/>
                  </a:lnTo>
                  <a:lnTo>
                    <a:pt x="1163" y="271"/>
                  </a:lnTo>
                  <a:lnTo>
                    <a:pt x="1163" y="278"/>
                  </a:lnTo>
                  <a:lnTo>
                    <a:pt x="1190" y="278"/>
                  </a:lnTo>
                  <a:lnTo>
                    <a:pt x="1131" y="337"/>
                  </a:lnTo>
                  <a:lnTo>
                    <a:pt x="1072" y="278"/>
                  </a:lnTo>
                  <a:lnTo>
                    <a:pt x="1097" y="278"/>
                  </a:lnTo>
                  <a:lnTo>
                    <a:pt x="1097" y="270"/>
                  </a:lnTo>
                  <a:lnTo>
                    <a:pt x="1094" y="236"/>
                  </a:lnTo>
                  <a:lnTo>
                    <a:pt x="1087" y="205"/>
                  </a:lnTo>
                  <a:lnTo>
                    <a:pt x="1075" y="176"/>
                  </a:lnTo>
                  <a:lnTo>
                    <a:pt x="1058" y="148"/>
                  </a:lnTo>
                  <a:lnTo>
                    <a:pt x="1035" y="122"/>
                  </a:lnTo>
                  <a:lnTo>
                    <a:pt x="1010" y="99"/>
                  </a:lnTo>
                  <a:lnTo>
                    <a:pt x="982" y="82"/>
                  </a:lnTo>
                  <a:lnTo>
                    <a:pt x="954" y="70"/>
                  </a:lnTo>
                  <a:lnTo>
                    <a:pt x="922" y="63"/>
                  </a:lnTo>
                  <a:lnTo>
                    <a:pt x="889" y="60"/>
                  </a:lnTo>
                  <a:lnTo>
                    <a:pt x="862" y="62"/>
                  </a:lnTo>
                  <a:lnTo>
                    <a:pt x="835" y="67"/>
                  </a:lnTo>
                  <a:lnTo>
                    <a:pt x="810" y="75"/>
                  </a:lnTo>
                  <a:lnTo>
                    <a:pt x="786" y="87"/>
                  </a:lnTo>
                  <a:lnTo>
                    <a:pt x="764" y="102"/>
                  </a:lnTo>
                  <a:lnTo>
                    <a:pt x="743" y="121"/>
                  </a:lnTo>
                  <a:lnTo>
                    <a:pt x="729" y="136"/>
                  </a:lnTo>
                  <a:lnTo>
                    <a:pt x="716" y="152"/>
                  </a:lnTo>
                  <a:lnTo>
                    <a:pt x="699" y="180"/>
                  </a:lnTo>
                  <a:lnTo>
                    <a:pt x="690" y="196"/>
                  </a:lnTo>
                  <a:lnTo>
                    <a:pt x="678" y="215"/>
                  </a:lnTo>
                  <a:lnTo>
                    <a:pt x="666" y="236"/>
                  </a:lnTo>
                  <a:lnTo>
                    <a:pt x="652" y="259"/>
                  </a:lnTo>
                  <a:lnTo>
                    <a:pt x="637" y="283"/>
                  </a:lnTo>
                  <a:lnTo>
                    <a:pt x="621" y="306"/>
                  </a:lnTo>
                  <a:lnTo>
                    <a:pt x="607" y="330"/>
                  </a:lnTo>
                  <a:lnTo>
                    <a:pt x="593" y="350"/>
                  </a:lnTo>
                  <a:lnTo>
                    <a:pt x="582" y="367"/>
                  </a:lnTo>
                  <a:lnTo>
                    <a:pt x="573" y="378"/>
                  </a:lnTo>
                  <a:lnTo>
                    <a:pt x="545" y="413"/>
                  </a:lnTo>
                  <a:lnTo>
                    <a:pt x="521" y="441"/>
                  </a:lnTo>
                  <a:lnTo>
                    <a:pt x="500" y="463"/>
                  </a:lnTo>
                  <a:lnTo>
                    <a:pt x="470" y="494"/>
                  </a:lnTo>
                  <a:lnTo>
                    <a:pt x="450" y="511"/>
                  </a:lnTo>
                  <a:lnTo>
                    <a:pt x="430" y="524"/>
                  </a:lnTo>
                  <a:lnTo>
                    <a:pt x="401" y="538"/>
                  </a:lnTo>
                  <a:lnTo>
                    <a:pt x="371" y="548"/>
                  </a:lnTo>
                  <a:lnTo>
                    <a:pt x="338" y="554"/>
                  </a:lnTo>
                  <a:lnTo>
                    <a:pt x="304" y="556"/>
                  </a:lnTo>
                  <a:lnTo>
                    <a:pt x="258" y="553"/>
                  </a:lnTo>
                  <a:lnTo>
                    <a:pt x="215" y="544"/>
                  </a:lnTo>
                  <a:lnTo>
                    <a:pt x="175" y="528"/>
                  </a:lnTo>
                  <a:lnTo>
                    <a:pt x="138" y="505"/>
                  </a:lnTo>
                  <a:lnTo>
                    <a:pt x="104" y="476"/>
                  </a:lnTo>
                  <a:lnTo>
                    <a:pt x="76" y="443"/>
                  </a:lnTo>
                  <a:lnTo>
                    <a:pt x="53" y="408"/>
                  </a:lnTo>
                  <a:lnTo>
                    <a:pt x="35" y="369"/>
                  </a:lnTo>
                  <a:lnTo>
                    <a:pt x="27" y="328"/>
                  </a:lnTo>
                  <a:lnTo>
                    <a:pt x="23" y="284"/>
                  </a:lnTo>
                  <a:lnTo>
                    <a:pt x="0" y="284"/>
                  </a:lnTo>
                  <a:lnTo>
                    <a:pt x="59" y="225"/>
                  </a:lnTo>
                  <a:lnTo>
                    <a:pt x="118" y="284"/>
                  </a:lnTo>
                  <a:lnTo>
                    <a:pt x="89" y="284"/>
                  </a:lnTo>
                  <a:lnTo>
                    <a:pt x="92" y="318"/>
                  </a:lnTo>
                  <a:lnTo>
                    <a:pt x="99" y="349"/>
                  </a:lnTo>
                  <a:lnTo>
                    <a:pt x="112" y="378"/>
                  </a:lnTo>
                  <a:lnTo>
                    <a:pt x="128" y="406"/>
                  </a:lnTo>
                  <a:lnTo>
                    <a:pt x="150" y="432"/>
                  </a:lnTo>
                  <a:lnTo>
                    <a:pt x="176" y="455"/>
                  </a:lnTo>
                  <a:lnTo>
                    <a:pt x="204" y="474"/>
                  </a:lnTo>
                  <a:lnTo>
                    <a:pt x="233" y="486"/>
                  </a:lnTo>
                  <a:lnTo>
                    <a:pt x="264" y="494"/>
                  </a:lnTo>
                  <a:lnTo>
                    <a:pt x="298" y="496"/>
                  </a:lnTo>
                  <a:lnTo>
                    <a:pt x="332" y="494"/>
                  </a:lnTo>
                  <a:lnTo>
                    <a:pt x="363" y="486"/>
                  </a:lnTo>
                  <a:lnTo>
                    <a:pt x="393" y="472"/>
                  </a:lnTo>
                  <a:lnTo>
                    <a:pt x="421" y="455"/>
                  </a:lnTo>
                  <a:lnTo>
                    <a:pt x="423" y="452"/>
                  </a:lnTo>
                  <a:lnTo>
                    <a:pt x="431" y="446"/>
                  </a:lnTo>
                  <a:lnTo>
                    <a:pt x="459" y="418"/>
                  </a:lnTo>
                  <a:lnTo>
                    <a:pt x="478" y="398"/>
                  </a:lnTo>
                  <a:lnTo>
                    <a:pt x="499" y="373"/>
                  </a:lnTo>
                  <a:lnTo>
                    <a:pt x="524" y="342"/>
                  </a:lnTo>
                  <a:lnTo>
                    <a:pt x="532" y="332"/>
                  </a:lnTo>
                  <a:lnTo>
                    <a:pt x="540" y="318"/>
                  </a:lnTo>
                  <a:lnTo>
                    <a:pt x="552" y="301"/>
                  </a:lnTo>
                  <a:lnTo>
                    <a:pt x="579" y="260"/>
                  </a:lnTo>
                  <a:lnTo>
                    <a:pt x="594" y="236"/>
                  </a:lnTo>
                  <a:lnTo>
                    <a:pt x="609" y="211"/>
                  </a:lnTo>
                  <a:lnTo>
                    <a:pt x="623" y="188"/>
                  </a:lnTo>
                  <a:lnTo>
                    <a:pt x="635" y="168"/>
                  </a:lnTo>
                  <a:lnTo>
                    <a:pt x="643" y="152"/>
                  </a:lnTo>
                  <a:lnTo>
                    <a:pt x="663" y="121"/>
                  </a:lnTo>
                  <a:lnTo>
                    <a:pt x="683" y="93"/>
                  </a:lnTo>
                  <a:lnTo>
                    <a:pt x="686" y="89"/>
                  </a:lnTo>
                  <a:lnTo>
                    <a:pt x="714" y="62"/>
                  </a:lnTo>
                  <a:lnTo>
                    <a:pt x="743" y="39"/>
                  </a:lnTo>
                  <a:lnTo>
                    <a:pt x="775" y="21"/>
                  </a:lnTo>
                  <a:lnTo>
                    <a:pt x="809" y="10"/>
                  </a:lnTo>
                  <a:lnTo>
                    <a:pt x="844" y="3"/>
                  </a:lnTo>
                  <a:lnTo>
                    <a:pt x="883"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5"/>
            <p:cNvSpPr>
              <a:spLocks/>
            </p:cNvSpPr>
            <p:nvPr/>
          </p:nvSpPr>
          <p:spPr bwMode="auto">
            <a:xfrm>
              <a:off x="4707946" y="3410498"/>
              <a:ext cx="317919" cy="614063"/>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33" y="473"/>
                </a:cxn>
                <a:cxn ang="0">
                  <a:pos x="233" y="446"/>
                </a:cxn>
                <a:cxn ang="0">
                  <a:pos x="292" y="505"/>
                </a:cxn>
                <a:cxn ang="0">
                  <a:pos x="233" y="564"/>
                </a:cxn>
                <a:cxn ang="0">
                  <a:pos x="233" y="533"/>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292" h="564">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33" y="473"/>
                  </a:lnTo>
                  <a:lnTo>
                    <a:pt x="233" y="446"/>
                  </a:lnTo>
                  <a:lnTo>
                    <a:pt x="292" y="505"/>
                  </a:lnTo>
                  <a:lnTo>
                    <a:pt x="233" y="564"/>
                  </a:lnTo>
                  <a:lnTo>
                    <a:pt x="233" y="533"/>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16"/>
            <p:cNvSpPr>
              <a:spLocks/>
            </p:cNvSpPr>
            <p:nvPr/>
          </p:nvSpPr>
          <p:spPr bwMode="auto">
            <a:xfrm>
              <a:off x="8042830" y="3493244"/>
              <a:ext cx="128474" cy="484500"/>
            </a:xfrm>
            <a:custGeom>
              <a:avLst/>
              <a:gdLst/>
              <a:ahLst/>
              <a:cxnLst>
                <a:cxn ang="0">
                  <a:pos x="59" y="0"/>
                </a:cxn>
                <a:cxn ang="0">
                  <a:pos x="118" y="59"/>
                </a:cxn>
                <a:cxn ang="0">
                  <a:pos x="94" y="59"/>
                </a:cxn>
                <a:cxn ang="0">
                  <a:pos x="94" y="445"/>
                </a:cxn>
                <a:cxn ang="0">
                  <a:pos x="27" y="445"/>
                </a:cxn>
                <a:cxn ang="0">
                  <a:pos x="27" y="59"/>
                </a:cxn>
                <a:cxn ang="0">
                  <a:pos x="0" y="59"/>
                </a:cxn>
                <a:cxn ang="0">
                  <a:pos x="59" y="0"/>
                </a:cxn>
              </a:cxnLst>
              <a:rect l="0" t="0" r="r" b="b"/>
              <a:pathLst>
                <a:path w="118" h="445">
                  <a:moveTo>
                    <a:pt x="59" y="0"/>
                  </a:moveTo>
                  <a:lnTo>
                    <a:pt x="118" y="59"/>
                  </a:lnTo>
                  <a:lnTo>
                    <a:pt x="94" y="59"/>
                  </a:lnTo>
                  <a:lnTo>
                    <a:pt x="94" y="445"/>
                  </a:lnTo>
                  <a:lnTo>
                    <a:pt x="27" y="445"/>
                  </a:lnTo>
                  <a:lnTo>
                    <a:pt x="27"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17"/>
            <p:cNvSpPr>
              <a:spLocks/>
            </p:cNvSpPr>
            <p:nvPr/>
          </p:nvSpPr>
          <p:spPr bwMode="auto">
            <a:xfrm>
              <a:off x="6641591" y="3631517"/>
              <a:ext cx="635838" cy="359292"/>
            </a:xfrm>
            <a:custGeom>
              <a:avLst/>
              <a:gdLst/>
              <a:ahLst/>
              <a:cxnLst>
                <a:cxn ang="0">
                  <a:pos x="59" y="0"/>
                </a:cxn>
                <a:cxn ang="0">
                  <a:pos x="120" y="58"/>
                </a:cxn>
                <a:cxn ang="0">
                  <a:pos x="100" y="58"/>
                </a:cxn>
                <a:cxn ang="0">
                  <a:pos x="102" y="92"/>
                </a:cxn>
                <a:cxn ang="0">
                  <a:pos x="111" y="123"/>
                </a:cxn>
                <a:cxn ang="0">
                  <a:pos x="122" y="153"/>
                </a:cxn>
                <a:cxn ang="0">
                  <a:pos x="140" y="181"/>
                </a:cxn>
                <a:cxn ang="0">
                  <a:pos x="162" y="207"/>
                </a:cxn>
                <a:cxn ang="0">
                  <a:pos x="189" y="230"/>
                </a:cxn>
                <a:cxn ang="0">
                  <a:pos x="216" y="248"/>
                </a:cxn>
                <a:cxn ang="0">
                  <a:pos x="247" y="260"/>
                </a:cxn>
                <a:cxn ang="0">
                  <a:pos x="279" y="268"/>
                </a:cxn>
                <a:cxn ang="0">
                  <a:pos x="314" y="270"/>
                </a:cxn>
                <a:cxn ang="0">
                  <a:pos x="346" y="268"/>
                </a:cxn>
                <a:cxn ang="0">
                  <a:pos x="376" y="260"/>
                </a:cxn>
                <a:cxn ang="0">
                  <a:pos x="405" y="248"/>
                </a:cxn>
                <a:cxn ang="0">
                  <a:pos x="431" y="230"/>
                </a:cxn>
                <a:cxn ang="0">
                  <a:pos x="456" y="207"/>
                </a:cxn>
                <a:cxn ang="0">
                  <a:pos x="479" y="181"/>
                </a:cxn>
                <a:cxn ang="0">
                  <a:pos x="497" y="155"/>
                </a:cxn>
                <a:cxn ang="0">
                  <a:pos x="508" y="124"/>
                </a:cxn>
                <a:cxn ang="0">
                  <a:pos x="515" y="94"/>
                </a:cxn>
                <a:cxn ang="0">
                  <a:pos x="518" y="62"/>
                </a:cxn>
                <a:cxn ang="0">
                  <a:pos x="518" y="52"/>
                </a:cxn>
                <a:cxn ang="0">
                  <a:pos x="584" y="52"/>
                </a:cxn>
                <a:cxn ang="0">
                  <a:pos x="584" y="318"/>
                </a:cxn>
                <a:cxn ang="0">
                  <a:pos x="518" y="318"/>
                </a:cxn>
                <a:cxn ang="0">
                  <a:pos x="518" y="227"/>
                </a:cxn>
                <a:cxn ang="0">
                  <a:pos x="492" y="259"/>
                </a:cxn>
                <a:cxn ang="0">
                  <a:pos x="461" y="284"/>
                </a:cxn>
                <a:cxn ang="0">
                  <a:pos x="430" y="304"/>
                </a:cxn>
                <a:cxn ang="0">
                  <a:pos x="395" y="319"/>
                </a:cxn>
                <a:cxn ang="0">
                  <a:pos x="356" y="328"/>
                </a:cxn>
                <a:cxn ang="0">
                  <a:pos x="316" y="330"/>
                </a:cxn>
                <a:cxn ang="0">
                  <a:pos x="270" y="327"/>
                </a:cxn>
                <a:cxn ang="0">
                  <a:pos x="228" y="318"/>
                </a:cxn>
                <a:cxn ang="0">
                  <a:pos x="188" y="302"/>
                </a:cxn>
                <a:cxn ang="0">
                  <a:pos x="150" y="280"/>
                </a:cxn>
                <a:cxn ang="0">
                  <a:pos x="116" y="251"/>
                </a:cxn>
                <a:cxn ang="0">
                  <a:pos x="86" y="219"/>
                </a:cxn>
                <a:cxn ang="0">
                  <a:pos x="63" y="182"/>
                </a:cxn>
                <a:cxn ang="0">
                  <a:pos x="47" y="145"/>
                </a:cxn>
                <a:cxn ang="0">
                  <a:pos x="37" y="103"/>
                </a:cxn>
                <a:cxn ang="0">
                  <a:pos x="33" y="60"/>
                </a:cxn>
                <a:cxn ang="0">
                  <a:pos x="33" y="58"/>
                </a:cxn>
                <a:cxn ang="0">
                  <a:pos x="0" y="58"/>
                </a:cxn>
                <a:cxn ang="0">
                  <a:pos x="59" y="0"/>
                </a:cxn>
              </a:cxnLst>
              <a:rect l="0" t="0" r="r" b="b"/>
              <a:pathLst>
                <a:path w="584" h="330">
                  <a:moveTo>
                    <a:pt x="59" y="0"/>
                  </a:moveTo>
                  <a:lnTo>
                    <a:pt x="120" y="58"/>
                  </a:lnTo>
                  <a:lnTo>
                    <a:pt x="100" y="58"/>
                  </a:lnTo>
                  <a:lnTo>
                    <a:pt x="102" y="92"/>
                  </a:lnTo>
                  <a:lnTo>
                    <a:pt x="111" y="123"/>
                  </a:lnTo>
                  <a:lnTo>
                    <a:pt x="122" y="153"/>
                  </a:lnTo>
                  <a:lnTo>
                    <a:pt x="140" y="181"/>
                  </a:lnTo>
                  <a:lnTo>
                    <a:pt x="162" y="207"/>
                  </a:lnTo>
                  <a:lnTo>
                    <a:pt x="189" y="230"/>
                  </a:lnTo>
                  <a:lnTo>
                    <a:pt x="216" y="248"/>
                  </a:lnTo>
                  <a:lnTo>
                    <a:pt x="247" y="260"/>
                  </a:lnTo>
                  <a:lnTo>
                    <a:pt x="279" y="268"/>
                  </a:lnTo>
                  <a:lnTo>
                    <a:pt x="314" y="270"/>
                  </a:lnTo>
                  <a:lnTo>
                    <a:pt x="346" y="268"/>
                  </a:lnTo>
                  <a:lnTo>
                    <a:pt x="376" y="260"/>
                  </a:lnTo>
                  <a:lnTo>
                    <a:pt x="405" y="248"/>
                  </a:lnTo>
                  <a:lnTo>
                    <a:pt x="431" y="230"/>
                  </a:lnTo>
                  <a:lnTo>
                    <a:pt x="456" y="207"/>
                  </a:lnTo>
                  <a:lnTo>
                    <a:pt x="479" y="181"/>
                  </a:lnTo>
                  <a:lnTo>
                    <a:pt x="497" y="155"/>
                  </a:lnTo>
                  <a:lnTo>
                    <a:pt x="508" y="124"/>
                  </a:lnTo>
                  <a:lnTo>
                    <a:pt x="515" y="94"/>
                  </a:lnTo>
                  <a:lnTo>
                    <a:pt x="518" y="62"/>
                  </a:lnTo>
                  <a:lnTo>
                    <a:pt x="518" y="52"/>
                  </a:lnTo>
                  <a:lnTo>
                    <a:pt x="584" y="52"/>
                  </a:lnTo>
                  <a:lnTo>
                    <a:pt x="584" y="318"/>
                  </a:lnTo>
                  <a:lnTo>
                    <a:pt x="518" y="318"/>
                  </a:lnTo>
                  <a:lnTo>
                    <a:pt x="518" y="227"/>
                  </a:lnTo>
                  <a:lnTo>
                    <a:pt x="492" y="259"/>
                  </a:lnTo>
                  <a:lnTo>
                    <a:pt x="461" y="284"/>
                  </a:lnTo>
                  <a:lnTo>
                    <a:pt x="430" y="304"/>
                  </a:lnTo>
                  <a:lnTo>
                    <a:pt x="395" y="319"/>
                  </a:lnTo>
                  <a:lnTo>
                    <a:pt x="356" y="328"/>
                  </a:lnTo>
                  <a:lnTo>
                    <a:pt x="316" y="330"/>
                  </a:lnTo>
                  <a:lnTo>
                    <a:pt x="270" y="327"/>
                  </a:lnTo>
                  <a:lnTo>
                    <a:pt x="228" y="318"/>
                  </a:lnTo>
                  <a:lnTo>
                    <a:pt x="188" y="302"/>
                  </a:lnTo>
                  <a:lnTo>
                    <a:pt x="150" y="280"/>
                  </a:lnTo>
                  <a:lnTo>
                    <a:pt x="116" y="251"/>
                  </a:lnTo>
                  <a:lnTo>
                    <a:pt x="86" y="219"/>
                  </a:lnTo>
                  <a:lnTo>
                    <a:pt x="63" y="182"/>
                  </a:lnTo>
                  <a:lnTo>
                    <a:pt x="47" y="145"/>
                  </a:lnTo>
                  <a:lnTo>
                    <a:pt x="37" y="103"/>
                  </a:lnTo>
                  <a:lnTo>
                    <a:pt x="33" y="60"/>
                  </a:lnTo>
                  <a:lnTo>
                    <a:pt x="33" y="58"/>
                  </a:lnTo>
                  <a:lnTo>
                    <a:pt x="0" y="58"/>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1" name="Freeform 18"/>
            <p:cNvSpPr>
              <a:spLocks/>
            </p:cNvSpPr>
            <p:nvPr/>
          </p:nvSpPr>
          <p:spPr bwMode="auto">
            <a:xfrm>
              <a:off x="7426590" y="3396343"/>
              <a:ext cx="523696" cy="345139"/>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259"/>
                </a:cxn>
                <a:cxn ang="0">
                  <a:pos x="481" y="259"/>
                </a:cxn>
                <a:cxn ang="0">
                  <a:pos x="422" y="317"/>
                </a:cxn>
                <a:cxn ang="0">
                  <a:pos x="363" y="259"/>
                </a:cxn>
                <a:cxn ang="0">
                  <a:pos x="392" y="259"/>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268"/>
                </a:cxn>
                <a:cxn ang="0">
                  <a:pos x="0" y="268"/>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81" h="317">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259"/>
                  </a:lnTo>
                  <a:lnTo>
                    <a:pt x="481" y="259"/>
                  </a:lnTo>
                  <a:lnTo>
                    <a:pt x="422" y="317"/>
                  </a:lnTo>
                  <a:lnTo>
                    <a:pt x="363" y="259"/>
                  </a:lnTo>
                  <a:lnTo>
                    <a:pt x="392" y="259"/>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268"/>
                  </a:lnTo>
                  <a:lnTo>
                    <a:pt x="0" y="268"/>
                  </a:lnTo>
                  <a:lnTo>
                    <a:pt x="0" y="13"/>
                  </a:lnTo>
                  <a:lnTo>
                    <a:pt x="67" y="13"/>
                  </a:lnTo>
                  <a:lnTo>
                    <a:pt x="67" y="80"/>
                  </a:lnTo>
                  <a:lnTo>
                    <a:pt x="93" y="55"/>
                  </a:lnTo>
                  <a:lnTo>
                    <a:pt x="118" y="34"/>
                  </a:lnTo>
                  <a:lnTo>
                    <a:pt x="144" y="19"/>
                  </a:lnTo>
                  <a:lnTo>
                    <a:pt x="170" y="9"/>
                  </a:lnTo>
                  <a:lnTo>
                    <a:pt x="198" y="3"/>
                  </a:lnTo>
                  <a:lnTo>
                    <a:pt x="22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 name="Freeform 19"/>
            <p:cNvSpPr>
              <a:spLocks/>
            </p:cNvSpPr>
            <p:nvPr/>
          </p:nvSpPr>
          <p:spPr bwMode="auto">
            <a:xfrm>
              <a:off x="3670353" y="3240651"/>
              <a:ext cx="920006" cy="920006"/>
            </a:xfrm>
            <a:custGeom>
              <a:avLst/>
              <a:gdLst/>
              <a:ahLst/>
              <a:cxnLst>
                <a:cxn ang="0">
                  <a:pos x="422" y="0"/>
                </a:cxn>
                <a:cxn ang="0">
                  <a:pos x="470" y="2"/>
                </a:cxn>
                <a:cxn ang="0">
                  <a:pos x="516" y="11"/>
                </a:cxn>
                <a:cxn ang="0">
                  <a:pos x="561" y="24"/>
                </a:cxn>
                <a:cxn ang="0">
                  <a:pos x="604" y="41"/>
                </a:cxn>
                <a:cxn ang="0">
                  <a:pos x="644" y="63"/>
                </a:cxn>
                <a:cxn ang="0">
                  <a:pos x="644" y="318"/>
                </a:cxn>
                <a:cxn ang="0">
                  <a:pos x="701" y="318"/>
                </a:cxn>
                <a:cxn ang="0">
                  <a:pos x="701" y="105"/>
                </a:cxn>
                <a:cxn ang="0">
                  <a:pos x="736" y="141"/>
                </a:cxn>
                <a:cxn ang="0">
                  <a:pos x="767" y="179"/>
                </a:cxn>
                <a:cxn ang="0">
                  <a:pos x="795" y="222"/>
                </a:cxn>
                <a:cxn ang="0">
                  <a:pos x="816" y="269"/>
                </a:cxn>
                <a:cxn ang="0">
                  <a:pos x="832" y="318"/>
                </a:cxn>
                <a:cxn ang="0">
                  <a:pos x="842" y="369"/>
                </a:cxn>
                <a:cxn ang="0">
                  <a:pos x="845" y="423"/>
                </a:cxn>
                <a:cxn ang="0">
                  <a:pos x="842" y="480"/>
                </a:cxn>
                <a:cxn ang="0">
                  <a:pos x="830" y="535"/>
                </a:cxn>
                <a:cxn ang="0">
                  <a:pos x="811" y="588"/>
                </a:cxn>
                <a:cxn ang="0">
                  <a:pos x="788" y="635"/>
                </a:cxn>
                <a:cxn ang="0">
                  <a:pos x="757" y="681"/>
                </a:cxn>
                <a:cxn ang="0">
                  <a:pos x="721" y="721"/>
                </a:cxn>
                <a:cxn ang="0">
                  <a:pos x="681" y="757"/>
                </a:cxn>
                <a:cxn ang="0">
                  <a:pos x="636" y="787"/>
                </a:cxn>
                <a:cxn ang="0">
                  <a:pos x="587" y="813"/>
                </a:cxn>
                <a:cxn ang="0">
                  <a:pos x="535" y="830"/>
                </a:cxn>
                <a:cxn ang="0">
                  <a:pos x="480" y="841"/>
                </a:cxn>
                <a:cxn ang="0">
                  <a:pos x="422" y="845"/>
                </a:cxn>
                <a:cxn ang="0">
                  <a:pos x="366" y="841"/>
                </a:cxn>
                <a:cxn ang="0">
                  <a:pos x="310" y="830"/>
                </a:cxn>
                <a:cxn ang="0">
                  <a:pos x="257" y="813"/>
                </a:cxn>
                <a:cxn ang="0">
                  <a:pos x="210" y="787"/>
                </a:cxn>
                <a:cxn ang="0">
                  <a:pos x="165" y="757"/>
                </a:cxn>
                <a:cxn ang="0">
                  <a:pos x="124" y="721"/>
                </a:cxn>
                <a:cxn ang="0">
                  <a:pos x="88" y="681"/>
                </a:cxn>
                <a:cxn ang="0">
                  <a:pos x="58" y="635"/>
                </a:cxn>
                <a:cxn ang="0">
                  <a:pos x="33" y="588"/>
                </a:cxn>
                <a:cxn ang="0">
                  <a:pos x="15" y="535"/>
                </a:cxn>
                <a:cxn ang="0">
                  <a:pos x="4" y="480"/>
                </a:cxn>
                <a:cxn ang="0">
                  <a:pos x="0" y="423"/>
                </a:cxn>
                <a:cxn ang="0">
                  <a:pos x="4" y="365"/>
                </a:cxn>
                <a:cxn ang="0">
                  <a:pos x="15" y="310"/>
                </a:cxn>
                <a:cxn ang="0">
                  <a:pos x="33" y="259"/>
                </a:cxn>
                <a:cxn ang="0">
                  <a:pos x="58" y="210"/>
                </a:cxn>
                <a:cxn ang="0">
                  <a:pos x="88" y="164"/>
                </a:cxn>
                <a:cxn ang="0">
                  <a:pos x="124" y="124"/>
                </a:cxn>
                <a:cxn ang="0">
                  <a:pos x="165" y="88"/>
                </a:cxn>
                <a:cxn ang="0">
                  <a:pos x="210" y="58"/>
                </a:cxn>
                <a:cxn ang="0">
                  <a:pos x="257" y="33"/>
                </a:cxn>
                <a:cxn ang="0">
                  <a:pos x="310" y="15"/>
                </a:cxn>
                <a:cxn ang="0">
                  <a:pos x="366" y="4"/>
                </a:cxn>
                <a:cxn ang="0">
                  <a:pos x="422" y="0"/>
                </a:cxn>
              </a:cxnLst>
              <a:rect l="0" t="0" r="r" b="b"/>
              <a:pathLst>
                <a:path w="845" h="845">
                  <a:moveTo>
                    <a:pt x="422" y="0"/>
                  </a:moveTo>
                  <a:lnTo>
                    <a:pt x="470" y="2"/>
                  </a:lnTo>
                  <a:lnTo>
                    <a:pt x="516" y="11"/>
                  </a:lnTo>
                  <a:lnTo>
                    <a:pt x="561" y="24"/>
                  </a:lnTo>
                  <a:lnTo>
                    <a:pt x="604" y="41"/>
                  </a:lnTo>
                  <a:lnTo>
                    <a:pt x="644" y="63"/>
                  </a:lnTo>
                  <a:lnTo>
                    <a:pt x="644" y="318"/>
                  </a:lnTo>
                  <a:lnTo>
                    <a:pt x="701" y="318"/>
                  </a:lnTo>
                  <a:lnTo>
                    <a:pt x="701" y="105"/>
                  </a:lnTo>
                  <a:lnTo>
                    <a:pt x="736" y="141"/>
                  </a:lnTo>
                  <a:lnTo>
                    <a:pt x="767" y="179"/>
                  </a:lnTo>
                  <a:lnTo>
                    <a:pt x="795" y="222"/>
                  </a:lnTo>
                  <a:lnTo>
                    <a:pt x="816" y="269"/>
                  </a:lnTo>
                  <a:lnTo>
                    <a:pt x="832" y="318"/>
                  </a:lnTo>
                  <a:lnTo>
                    <a:pt x="842" y="369"/>
                  </a:lnTo>
                  <a:lnTo>
                    <a:pt x="845" y="423"/>
                  </a:lnTo>
                  <a:lnTo>
                    <a:pt x="842" y="480"/>
                  </a:lnTo>
                  <a:lnTo>
                    <a:pt x="830" y="535"/>
                  </a:lnTo>
                  <a:lnTo>
                    <a:pt x="811" y="588"/>
                  </a:lnTo>
                  <a:lnTo>
                    <a:pt x="788" y="635"/>
                  </a:lnTo>
                  <a:lnTo>
                    <a:pt x="757" y="681"/>
                  </a:lnTo>
                  <a:lnTo>
                    <a:pt x="721" y="721"/>
                  </a:lnTo>
                  <a:lnTo>
                    <a:pt x="681" y="757"/>
                  </a:lnTo>
                  <a:lnTo>
                    <a:pt x="636" y="787"/>
                  </a:lnTo>
                  <a:lnTo>
                    <a:pt x="587" y="813"/>
                  </a:lnTo>
                  <a:lnTo>
                    <a:pt x="535" y="830"/>
                  </a:lnTo>
                  <a:lnTo>
                    <a:pt x="480" y="841"/>
                  </a:lnTo>
                  <a:lnTo>
                    <a:pt x="422" y="845"/>
                  </a:lnTo>
                  <a:lnTo>
                    <a:pt x="366" y="841"/>
                  </a:lnTo>
                  <a:lnTo>
                    <a:pt x="310" y="830"/>
                  </a:lnTo>
                  <a:lnTo>
                    <a:pt x="257" y="813"/>
                  </a:lnTo>
                  <a:lnTo>
                    <a:pt x="210" y="787"/>
                  </a:lnTo>
                  <a:lnTo>
                    <a:pt x="165" y="757"/>
                  </a:lnTo>
                  <a:lnTo>
                    <a:pt x="124" y="721"/>
                  </a:lnTo>
                  <a:lnTo>
                    <a:pt x="88" y="681"/>
                  </a:lnTo>
                  <a:lnTo>
                    <a:pt x="58" y="635"/>
                  </a:lnTo>
                  <a:lnTo>
                    <a:pt x="33" y="588"/>
                  </a:lnTo>
                  <a:lnTo>
                    <a:pt x="15" y="535"/>
                  </a:lnTo>
                  <a:lnTo>
                    <a:pt x="4" y="480"/>
                  </a:lnTo>
                  <a:lnTo>
                    <a:pt x="0" y="423"/>
                  </a:lnTo>
                  <a:lnTo>
                    <a:pt x="4" y="365"/>
                  </a:lnTo>
                  <a:lnTo>
                    <a:pt x="15" y="310"/>
                  </a:lnTo>
                  <a:lnTo>
                    <a:pt x="33" y="259"/>
                  </a:lnTo>
                  <a:lnTo>
                    <a:pt x="58" y="210"/>
                  </a:lnTo>
                  <a:lnTo>
                    <a:pt x="88" y="164"/>
                  </a:lnTo>
                  <a:lnTo>
                    <a:pt x="124" y="124"/>
                  </a:lnTo>
                  <a:lnTo>
                    <a:pt x="165" y="88"/>
                  </a:lnTo>
                  <a:lnTo>
                    <a:pt x="210" y="58"/>
                  </a:lnTo>
                  <a:lnTo>
                    <a:pt x="257" y="33"/>
                  </a:lnTo>
                  <a:lnTo>
                    <a:pt x="310" y="15"/>
                  </a:lnTo>
                  <a:lnTo>
                    <a:pt x="366" y="4"/>
                  </a:lnTo>
                  <a:lnTo>
                    <a:pt x="42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 name="Freeform 20"/>
            <p:cNvSpPr>
              <a:spLocks/>
            </p:cNvSpPr>
            <p:nvPr/>
          </p:nvSpPr>
          <p:spPr bwMode="auto">
            <a:xfrm>
              <a:off x="4371517" y="3253716"/>
              <a:ext cx="62060" cy="476879"/>
            </a:xfrm>
            <a:custGeom>
              <a:avLst/>
              <a:gdLst/>
              <a:ahLst/>
              <a:cxnLst>
                <a:cxn ang="0">
                  <a:pos x="0" y="0"/>
                </a:cxn>
                <a:cxn ang="0">
                  <a:pos x="57" y="0"/>
                </a:cxn>
                <a:cxn ang="0">
                  <a:pos x="57" y="409"/>
                </a:cxn>
                <a:cxn ang="0">
                  <a:pos x="28" y="438"/>
                </a:cxn>
                <a:cxn ang="0">
                  <a:pos x="0" y="438"/>
                </a:cxn>
                <a:cxn ang="0">
                  <a:pos x="0" y="0"/>
                </a:cxn>
              </a:cxnLst>
              <a:rect l="0" t="0" r="r" b="b"/>
              <a:pathLst>
                <a:path w="57" h="438">
                  <a:moveTo>
                    <a:pt x="0" y="0"/>
                  </a:moveTo>
                  <a:lnTo>
                    <a:pt x="57" y="0"/>
                  </a:lnTo>
                  <a:lnTo>
                    <a:pt x="57" y="409"/>
                  </a:lnTo>
                  <a:lnTo>
                    <a:pt x="28" y="438"/>
                  </a:lnTo>
                  <a:lnTo>
                    <a:pt x="0" y="438"/>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4" name="Rectangle 21"/>
            <p:cNvSpPr>
              <a:spLocks noChangeArrowheads="1"/>
            </p:cNvSpPr>
            <p:nvPr/>
          </p:nvSpPr>
          <p:spPr bwMode="auto">
            <a:xfrm>
              <a:off x="3827135" y="3701197"/>
              <a:ext cx="62060" cy="45343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5" name="Freeform 22"/>
            <p:cNvSpPr>
              <a:spLocks/>
            </p:cNvSpPr>
            <p:nvPr/>
          </p:nvSpPr>
          <p:spPr bwMode="auto">
            <a:xfrm>
              <a:off x="3857620" y="3429006"/>
              <a:ext cx="544382" cy="543294"/>
            </a:xfrm>
            <a:custGeom>
              <a:avLst/>
              <a:gdLst/>
              <a:ahLst/>
              <a:cxnLst>
                <a:cxn ang="0">
                  <a:pos x="250" y="0"/>
                </a:cxn>
                <a:cxn ang="0">
                  <a:pos x="290" y="4"/>
                </a:cxn>
                <a:cxn ang="0">
                  <a:pos x="329" y="13"/>
                </a:cxn>
                <a:cxn ang="0">
                  <a:pos x="364" y="28"/>
                </a:cxn>
                <a:cxn ang="0">
                  <a:pos x="398" y="48"/>
                </a:cxn>
                <a:cxn ang="0">
                  <a:pos x="427" y="73"/>
                </a:cxn>
                <a:cxn ang="0">
                  <a:pos x="452" y="102"/>
                </a:cxn>
                <a:cxn ang="0">
                  <a:pos x="472" y="136"/>
                </a:cxn>
                <a:cxn ang="0">
                  <a:pos x="487" y="171"/>
                </a:cxn>
                <a:cxn ang="0">
                  <a:pos x="496" y="210"/>
                </a:cxn>
                <a:cxn ang="0">
                  <a:pos x="500" y="250"/>
                </a:cxn>
                <a:cxn ang="0">
                  <a:pos x="496" y="290"/>
                </a:cxn>
                <a:cxn ang="0">
                  <a:pos x="487" y="328"/>
                </a:cxn>
                <a:cxn ang="0">
                  <a:pos x="472" y="364"/>
                </a:cxn>
                <a:cxn ang="0">
                  <a:pos x="452" y="397"/>
                </a:cxn>
                <a:cxn ang="0">
                  <a:pos x="427" y="426"/>
                </a:cxn>
                <a:cxn ang="0">
                  <a:pos x="398" y="451"/>
                </a:cxn>
                <a:cxn ang="0">
                  <a:pos x="364" y="471"/>
                </a:cxn>
                <a:cxn ang="0">
                  <a:pos x="329" y="486"/>
                </a:cxn>
                <a:cxn ang="0">
                  <a:pos x="290" y="495"/>
                </a:cxn>
                <a:cxn ang="0">
                  <a:pos x="250" y="499"/>
                </a:cxn>
                <a:cxn ang="0">
                  <a:pos x="210" y="495"/>
                </a:cxn>
                <a:cxn ang="0">
                  <a:pos x="171" y="486"/>
                </a:cxn>
                <a:cxn ang="0">
                  <a:pos x="136" y="471"/>
                </a:cxn>
                <a:cxn ang="0">
                  <a:pos x="102" y="451"/>
                </a:cxn>
                <a:cxn ang="0">
                  <a:pos x="73" y="426"/>
                </a:cxn>
                <a:cxn ang="0">
                  <a:pos x="48" y="397"/>
                </a:cxn>
                <a:cxn ang="0">
                  <a:pos x="28" y="364"/>
                </a:cxn>
                <a:cxn ang="0">
                  <a:pos x="13" y="328"/>
                </a:cxn>
                <a:cxn ang="0">
                  <a:pos x="4" y="290"/>
                </a:cxn>
                <a:cxn ang="0">
                  <a:pos x="0" y="250"/>
                </a:cxn>
                <a:cxn ang="0">
                  <a:pos x="4" y="210"/>
                </a:cxn>
                <a:cxn ang="0">
                  <a:pos x="13" y="171"/>
                </a:cxn>
                <a:cxn ang="0">
                  <a:pos x="28" y="136"/>
                </a:cxn>
                <a:cxn ang="0">
                  <a:pos x="48" y="102"/>
                </a:cxn>
                <a:cxn ang="0">
                  <a:pos x="73" y="73"/>
                </a:cxn>
                <a:cxn ang="0">
                  <a:pos x="102" y="48"/>
                </a:cxn>
                <a:cxn ang="0">
                  <a:pos x="136" y="28"/>
                </a:cxn>
                <a:cxn ang="0">
                  <a:pos x="171" y="13"/>
                </a:cxn>
                <a:cxn ang="0">
                  <a:pos x="210" y="4"/>
                </a:cxn>
                <a:cxn ang="0">
                  <a:pos x="250" y="0"/>
                </a:cxn>
              </a:cxnLst>
              <a:rect l="0" t="0" r="r" b="b"/>
              <a:pathLst>
                <a:path w="500" h="499">
                  <a:moveTo>
                    <a:pt x="250" y="0"/>
                  </a:moveTo>
                  <a:lnTo>
                    <a:pt x="290" y="4"/>
                  </a:lnTo>
                  <a:lnTo>
                    <a:pt x="329" y="13"/>
                  </a:lnTo>
                  <a:lnTo>
                    <a:pt x="364" y="28"/>
                  </a:lnTo>
                  <a:lnTo>
                    <a:pt x="398" y="48"/>
                  </a:lnTo>
                  <a:lnTo>
                    <a:pt x="427" y="73"/>
                  </a:lnTo>
                  <a:lnTo>
                    <a:pt x="452" y="102"/>
                  </a:lnTo>
                  <a:lnTo>
                    <a:pt x="472" y="136"/>
                  </a:lnTo>
                  <a:lnTo>
                    <a:pt x="487" y="171"/>
                  </a:lnTo>
                  <a:lnTo>
                    <a:pt x="496" y="210"/>
                  </a:lnTo>
                  <a:lnTo>
                    <a:pt x="500" y="250"/>
                  </a:lnTo>
                  <a:lnTo>
                    <a:pt x="496" y="290"/>
                  </a:lnTo>
                  <a:lnTo>
                    <a:pt x="487" y="328"/>
                  </a:lnTo>
                  <a:lnTo>
                    <a:pt x="472" y="364"/>
                  </a:lnTo>
                  <a:lnTo>
                    <a:pt x="452" y="397"/>
                  </a:lnTo>
                  <a:lnTo>
                    <a:pt x="427" y="426"/>
                  </a:lnTo>
                  <a:lnTo>
                    <a:pt x="398" y="451"/>
                  </a:lnTo>
                  <a:lnTo>
                    <a:pt x="364" y="471"/>
                  </a:lnTo>
                  <a:lnTo>
                    <a:pt x="329" y="486"/>
                  </a:lnTo>
                  <a:lnTo>
                    <a:pt x="290" y="495"/>
                  </a:lnTo>
                  <a:lnTo>
                    <a:pt x="250" y="499"/>
                  </a:lnTo>
                  <a:lnTo>
                    <a:pt x="210" y="495"/>
                  </a:lnTo>
                  <a:lnTo>
                    <a:pt x="171" y="486"/>
                  </a:lnTo>
                  <a:lnTo>
                    <a:pt x="136" y="471"/>
                  </a:lnTo>
                  <a:lnTo>
                    <a:pt x="102" y="451"/>
                  </a:lnTo>
                  <a:lnTo>
                    <a:pt x="73" y="426"/>
                  </a:lnTo>
                  <a:lnTo>
                    <a:pt x="48" y="397"/>
                  </a:lnTo>
                  <a:lnTo>
                    <a:pt x="28" y="364"/>
                  </a:lnTo>
                  <a:lnTo>
                    <a:pt x="13" y="328"/>
                  </a:lnTo>
                  <a:lnTo>
                    <a:pt x="4" y="290"/>
                  </a:lnTo>
                  <a:lnTo>
                    <a:pt x="0" y="250"/>
                  </a:lnTo>
                  <a:lnTo>
                    <a:pt x="4" y="210"/>
                  </a:lnTo>
                  <a:lnTo>
                    <a:pt x="13" y="171"/>
                  </a:lnTo>
                  <a:lnTo>
                    <a:pt x="28" y="136"/>
                  </a:lnTo>
                  <a:lnTo>
                    <a:pt x="48" y="102"/>
                  </a:lnTo>
                  <a:lnTo>
                    <a:pt x="73" y="73"/>
                  </a:lnTo>
                  <a:lnTo>
                    <a:pt x="102" y="48"/>
                  </a:lnTo>
                  <a:lnTo>
                    <a:pt x="136" y="28"/>
                  </a:lnTo>
                  <a:lnTo>
                    <a:pt x="171" y="13"/>
                  </a:lnTo>
                  <a:lnTo>
                    <a:pt x="210" y="4"/>
                  </a:lnTo>
                  <a:lnTo>
                    <a:pt x="250" y="0"/>
                  </a:lnTo>
                  <a:close/>
                </a:path>
              </a:pathLst>
            </a:custGeom>
            <a:solidFill>
              <a:srgbClr val="97CF94"/>
            </a:solidFill>
            <a:ln w="0">
              <a:solidFill>
                <a:srgbClr val="92FF74"/>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4" name="Freeform 23"/>
            <p:cNvSpPr>
              <a:spLocks noEditPoints="1"/>
            </p:cNvSpPr>
            <p:nvPr/>
          </p:nvSpPr>
          <p:spPr bwMode="auto">
            <a:xfrm>
              <a:off x="3827135" y="3397433"/>
              <a:ext cx="606442" cy="606442"/>
            </a:xfrm>
            <a:custGeom>
              <a:avLst/>
              <a:gdLst/>
              <a:ahLst/>
              <a:cxnLst>
                <a:cxn ang="0">
                  <a:pos x="238" y="61"/>
                </a:cxn>
                <a:cxn ang="0">
                  <a:pos x="166" y="87"/>
                </a:cxn>
                <a:cxn ang="0">
                  <a:pos x="108" y="136"/>
                </a:cxn>
                <a:cxn ang="0">
                  <a:pos x="71" y="201"/>
                </a:cxn>
                <a:cxn ang="0">
                  <a:pos x="57" y="279"/>
                </a:cxn>
                <a:cxn ang="0">
                  <a:pos x="71" y="356"/>
                </a:cxn>
                <a:cxn ang="0">
                  <a:pos x="108" y="421"/>
                </a:cxn>
                <a:cxn ang="0">
                  <a:pos x="166" y="470"/>
                </a:cxn>
                <a:cxn ang="0">
                  <a:pos x="238" y="496"/>
                </a:cxn>
                <a:cxn ang="0">
                  <a:pos x="318" y="496"/>
                </a:cxn>
                <a:cxn ang="0">
                  <a:pos x="390" y="470"/>
                </a:cxn>
                <a:cxn ang="0">
                  <a:pos x="448" y="421"/>
                </a:cxn>
                <a:cxn ang="0">
                  <a:pos x="487" y="356"/>
                </a:cxn>
                <a:cxn ang="0">
                  <a:pos x="500" y="279"/>
                </a:cxn>
                <a:cxn ang="0">
                  <a:pos x="487" y="201"/>
                </a:cxn>
                <a:cxn ang="0">
                  <a:pos x="448" y="136"/>
                </a:cxn>
                <a:cxn ang="0">
                  <a:pos x="390" y="87"/>
                </a:cxn>
                <a:cxn ang="0">
                  <a:pos x="318" y="61"/>
                </a:cxn>
                <a:cxn ang="0">
                  <a:pos x="278" y="0"/>
                </a:cxn>
                <a:cxn ang="0">
                  <a:pos x="366" y="14"/>
                </a:cxn>
                <a:cxn ang="0">
                  <a:pos x="443" y="54"/>
                </a:cxn>
                <a:cxn ang="0">
                  <a:pos x="503" y="115"/>
                </a:cxn>
                <a:cxn ang="0">
                  <a:pos x="543" y="191"/>
                </a:cxn>
                <a:cxn ang="0">
                  <a:pos x="557" y="279"/>
                </a:cxn>
                <a:cxn ang="0">
                  <a:pos x="543" y="367"/>
                </a:cxn>
                <a:cxn ang="0">
                  <a:pos x="503" y="442"/>
                </a:cxn>
                <a:cxn ang="0">
                  <a:pos x="443" y="503"/>
                </a:cxn>
                <a:cxn ang="0">
                  <a:pos x="366" y="543"/>
                </a:cxn>
                <a:cxn ang="0">
                  <a:pos x="278" y="557"/>
                </a:cxn>
                <a:cxn ang="0">
                  <a:pos x="190" y="543"/>
                </a:cxn>
                <a:cxn ang="0">
                  <a:pos x="115" y="503"/>
                </a:cxn>
                <a:cxn ang="0">
                  <a:pos x="54" y="442"/>
                </a:cxn>
                <a:cxn ang="0">
                  <a:pos x="14" y="367"/>
                </a:cxn>
                <a:cxn ang="0">
                  <a:pos x="0" y="279"/>
                </a:cxn>
                <a:cxn ang="0">
                  <a:pos x="14" y="191"/>
                </a:cxn>
                <a:cxn ang="0">
                  <a:pos x="54" y="115"/>
                </a:cxn>
                <a:cxn ang="0">
                  <a:pos x="115" y="54"/>
                </a:cxn>
                <a:cxn ang="0">
                  <a:pos x="190" y="14"/>
                </a:cxn>
                <a:cxn ang="0">
                  <a:pos x="278" y="0"/>
                </a:cxn>
              </a:cxnLst>
              <a:rect l="0" t="0" r="r" b="b"/>
              <a:pathLst>
                <a:path w="557" h="557">
                  <a:moveTo>
                    <a:pt x="278" y="57"/>
                  </a:moveTo>
                  <a:lnTo>
                    <a:pt x="238" y="61"/>
                  </a:lnTo>
                  <a:lnTo>
                    <a:pt x="201" y="71"/>
                  </a:lnTo>
                  <a:lnTo>
                    <a:pt x="166" y="87"/>
                  </a:lnTo>
                  <a:lnTo>
                    <a:pt x="136" y="110"/>
                  </a:lnTo>
                  <a:lnTo>
                    <a:pt x="108" y="136"/>
                  </a:lnTo>
                  <a:lnTo>
                    <a:pt x="87" y="167"/>
                  </a:lnTo>
                  <a:lnTo>
                    <a:pt x="71" y="201"/>
                  </a:lnTo>
                  <a:lnTo>
                    <a:pt x="61" y="239"/>
                  </a:lnTo>
                  <a:lnTo>
                    <a:pt x="57" y="279"/>
                  </a:lnTo>
                  <a:lnTo>
                    <a:pt x="61" y="319"/>
                  </a:lnTo>
                  <a:lnTo>
                    <a:pt x="71" y="356"/>
                  </a:lnTo>
                  <a:lnTo>
                    <a:pt x="87" y="391"/>
                  </a:lnTo>
                  <a:lnTo>
                    <a:pt x="108" y="421"/>
                  </a:lnTo>
                  <a:lnTo>
                    <a:pt x="136" y="449"/>
                  </a:lnTo>
                  <a:lnTo>
                    <a:pt x="166" y="470"/>
                  </a:lnTo>
                  <a:lnTo>
                    <a:pt x="201" y="486"/>
                  </a:lnTo>
                  <a:lnTo>
                    <a:pt x="238" y="496"/>
                  </a:lnTo>
                  <a:lnTo>
                    <a:pt x="278" y="500"/>
                  </a:lnTo>
                  <a:lnTo>
                    <a:pt x="318" y="496"/>
                  </a:lnTo>
                  <a:lnTo>
                    <a:pt x="355" y="486"/>
                  </a:lnTo>
                  <a:lnTo>
                    <a:pt x="390" y="470"/>
                  </a:lnTo>
                  <a:lnTo>
                    <a:pt x="421" y="449"/>
                  </a:lnTo>
                  <a:lnTo>
                    <a:pt x="448" y="421"/>
                  </a:lnTo>
                  <a:lnTo>
                    <a:pt x="470" y="391"/>
                  </a:lnTo>
                  <a:lnTo>
                    <a:pt x="487" y="356"/>
                  </a:lnTo>
                  <a:lnTo>
                    <a:pt x="497" y="319"/>
                  </a:lnTo>
                  <a:lnTo>
                    <a:pt x="500" y="279"/>
                  </a:lnTo>
                  <a:lnTo>
                    <a:pt x="497" y="239"/>
                  </a:lnTo>
                  <a:lnTo>
                    <a:pt x="487" y="201"/>
                  </a:lnTo>
                  <a:lnTo>
                    <a:pt x="470" y="167"/>
                  </a:lnTo>
                  <a:lnTo>
                    <a:pt x="448" y="136"/>
                  </a:lnTo>
                  <a:lnTo>
                    <a:pt x="421" y="110"/>
                  </a:lnTo>
                  <a:lnTo>
                    <a:pt x="390" y="87"/>
                  </a:lnTo>
                  <a:lnTo>
                    <a:pt x="355" y="71"/>
                  </a:lnTo>
                  <a:lnTo>
                    <a:pt x="318" y="61"/>
                  </a:lnTo>
                  <a:lnTo>
                    <a:pt x="278" y="57"/>
                  </a:lnTo>
                  <a:close/>
                  <a:moveTo>
                    <a:pt x="278" y="0"/>
                  </a:moveTo>
                  <a:lnTo>
                    <a:pt x="323" y="4"/>
                  </a:lnTo>
                  <a:lnTo>
                    <a:pt x="366" y="14"/>
                  </a:lnTo>
                  <a:lnTo>
                    <a:pt x="406" y="32"/>
                  </a:lnTo>
                  <a:lnTo>
                    <a:pt x="443" y="54"/>
                  </a:lnTo>
                  <a:lnTo>
                    <a:pt x="475" y="82"/>
                  </a:lnTo>
                  <a:lnTo>
                    <a:pt x="503" y="115"/>
                  </a:lnTo>
                  <a:lnTo>
                    <a:pt x="525" y="151"/>
                  </a:lnTo>
                  <a:lnTo>
                    <a:pt x="543" y="191"/>
                  </a:lnTo>
                  <a:lnTo>
                    <a:pt x="553" y="234"/>
                  </a:lnTo>
                  <a:lnTo>
                    <a:pt x="557" y="279"/>
                  </a:lnTo>
                  <a:lnTo>
                    <a:pt x="553" y="324"/>
                  </a:lnTo>
                  <a:lnTo>
                    <a:pt x="543" y="367"/>
                  </a:lnTo>
                  <a:lnTo>
                    <a:pt x="525" y="407"/>
                  </a:lnTo>
                  <a:lnTo>
                    <a:pt x="503" y="442"/>
                  </a:lnTo>
                  <a:lnTo>
                    <a:pt x="475" y="475"/>
                  </a:lnTo>
                  <a:lnTo>
                    <a:pt x="443" y="503"/>
                  </a:lnTo>
                  <a:lnTo>
                    <a:pt x="406" y="525"/>
                  </a:lnTo>
                  <a:lnTo>
                    <a:pt x="366" y="543"/>
                  </a:lnTo>
                  <a:lnTo>
                    <a:pt x="323" y="553"/>
                  </a:lnTo>
                  <a:lnTo>
                    <a:pt x="278" y="557"/>
                  </a:lnTo>
                  <a:lnTo>
                    <a:pt x="233" y="553"/>
                  </a:lnTo>
                  <a:lnTo>
                    <a:pt x="190" y="543"/>
                  </a:lnTo>
                  <a:lnTo>
                    <a:pt x="150" y="525"/>
                  </a:lnTo>
                  <a:lnTo>
                    <a:pt x="115" y="503"/>
                  </a:lnTo>
                  <a:lnTo>
                    <a:pt x="82" y="475"/>
                  </a:lnTo>
                  <a:lnTo>
                    <a:pt x="54" y="442"/>
                  </a:lnTo>
                  <a:lnTo>
                    <a:pt x="32" y="407"/>
                  </a:lnTo>
                  <a:lnTo>
                    <a:pt x="14" y="367"/>
                  </a:lnTo>
                  <a:lnTo>
                    <a:pt x="4" y="324"/>
                  </a:lnTo>
                  <a:lnTo>
                    <a:pt x="0" y="279"/>
                  </a:lnTo>
                  <a:lnTo>
                    <a:pt x="4" y="234"/>
                  </a:lnTo>
                  <a:lnTo>
                    <a:pt x="14" y="191"/>
                  </a:lnTo>
                  <a:lnTo>
                    <a:pt x="32" y="151"/>
                  </a:lnTo>
                  <a:lnTo>
                    <a:pt x="54" y="115"/>
                  </a:lnTo>
                  <a:lnTo>
                    <a:pt x="82" y="82"/>
                  </a:lnTo>
                  <a:lnTo>
                    <a:pt x="115" y="54"/>
                  </a:lnTo>
                  <a:lnTo>
                    <a:pt x="150" y="32"/>
                  </a:lnTo>
                  <a:lnTo>
                    <a:pt x="190" y="14"/>
                  </a:lnTo>
                  <a:lnTo>
                    <a:pt x="233" y="4"/>
                  </a:lnTo>
                  <a:lnTo>
                    <a:pt x="27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24"/>
            <p:cNvSpPr>
              <a:spLocks/>
            </p:cNvSpPr>
            <p:nvPr/>
          </p:nvSpPr>
          <p:spPr bwMode="auto">
            <a:xfrm>
              <a:off x="4337766" y="3209076"/>
              <a:ext cx="128474" cy="64237"/>
            </a:xfrm>
            <a:custGeom>
              <a:avLst/>
              <a:gdLst/>
              <a:ahLst/>
              <a:cxnLst>
                <a:cxn ang="0">
                  <a:pos x="59" y="0"/>
                </a:cxn>
                <a:cxn ang="0">
                  <a:pos x="118" y="59"/>
                </a:cxn>
                <a:cxn ang="0">
                  <a:pos x="0" y="59"/>
                </a:cxn>
                <a:cxn ang="0">
                  <a:pos x="59" y="0"/>
                </a:cxn>
              </a:cxnLst>
              <a:rect l="0" t="0" r="r" b="b"/>
              <a:pathLst>
                <a:path w="118" h="59">
                  <a:moveTo>
                    <a:pt x="59" y="0"/>
                  </a:moveTo>
                  <a:lnTo>
                    <a:pt x="118"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aphicFrame>
        <p:nvGraphicFramePr>
          <p:cNvPr id="27" name="Table 26">
            <a:extLst>
              <a:ext uri="{FF2B5EF4-FFF2-40B4-BE49-F238E27FC236}">
                <a16:creationId xmlns:a16="http://schemas.microsoft.com/office/drawing/2014/main" id="{8208077C-2731-CE4B-B31F-A8E1F8FC9D9F}"/>
              </a:ext>
            </a:extLst>
          </p:cNvPr>
          <p:cNvGraphicFramePr>
            <a:graphicFrameLocks noGrp="1"/>
          </p:cNvGraphicFramePr>
          <p:nvPr>
            <p:extLst>
              <p:ext uri="{D42A27DB-BD31-4B8C-83A1-F6EECF244321}">
                <p14:modId xmlns:p14="http://schemas.microsoft.com/office/powerpoint/2010/main" val="1577253401"/>
              </p:ext>
            </p:extLst>
          </p:nvPr>
        </p:nvGraphicFramePr>
        <p:xfrm>
          <a:off x="179513" y="709591"/>
          <a:ext cx="8322606" cy="2736643"/>
        </p:xfrm>
        <a:graphic>
          <a:graphicData uri="http://schemas.openxmlformats.org/drawingml/2006/table">
            <a:tbl>
              <a:tblPr firstRow="1" bandRow="1">
                <a:tableStyleId>{073A0DAA-6AF3-43AB-8588-CEC1D06C72B9}</a:tableStyleId>
              </a:tblPr>
              <a:tblGrid>
                <a:gridCol w="1387101">
                  <a:extLst>
                    <a:ext uri="{9D8B030D-6E8A-4147-A177-3AD203B41FA5}">
                      <a16:colId xmlns:a16="http://schemas.microsoft.com/office/drawing/2014/main" val="20001"/>
                    </a:ext>
                  </a:extLst>
                </a:gridCol>
                <a:gridCol w="1387101">
                  <a:extLst>
                    <a:ext uri="{9D8B030D-6E8A-4147-A177-3AD203B41FA5}">
                      <a16:colId xmlns:a16="http://schemas.microsoft.com/office/drawing/2014/main" val="3222461457"/>
                    </a:ext>
                  </a:extLst>
                </a:gridCol>
                <a:gridCol w="1387101">
                  <a:extLst>
                    <a:ext uri="{9D8B030D-6E8A-4147-A177-3AD203B41FA5}">
                      <a16:colId xmlns:a16="http://schemas.microsoft.com/office/drawing/2014/main" val="2790652562"/>
                    </a:ext>
                  </a:extLst>
                </a:gridCol>
                <a:gridCol w="1387101">
                  <a:extLst>
                    <a:ext uri="{9D8B030D-6E8A-4147-A177-3AD203B41FA5}">
                      <a16:colId xmlns:a16="http://schemas.microsoft.com/office/drawing/2014/main" val="1542247707"/>
                    </a:ext>
                  </a:extLst>
                </a:gridCol>
                <a:gridCol w="1387101">
                  <a:extLst>
                    <a:ext uri="{9D8B030D-6E8A-4147-A177-3AD203B41FA5}">
                      <a16:colId xmlns:a16="http://schemas.microsoft.com/office/drawing/2014/main" val="2430698743"/>
                    </a:ext>
                  </a:extLst>
                </a:gridCol>
                <a:gridCol w="1387101">
                  <a:extLst>
                    <a:ext uri="{9D8B030D-6E8A-4147-A177-3AD203B41FA5}">
                      <a16:colId xmlns:a16="http://schemas.microsoft.com/office/drawing/2014/main" val="639571823"/>
                    </a:ext>
                  </a:extLst>
                </a:gridCol>
              </a:tblGrid>
              <a:tr h="37084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a:solidFill>
                            <a:schemeClr val="bg1"/>
                          </a:solidFill>
                          <a:latin typeface="Lato-Bold"/>
                          <a:ea typeface="+mn-ea"/>
                          <a:cs typeface="+mn-cs"/>
                        </a:rPr>
                        <a:t>Moulded Grating Load Table</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ctr" fontAlgn="ctr"/>
                      <a:r>
                        <a:rPr lang="en-IN" sz="1100" b="0" i="0" u="none" strike="noStrike" dirty="0">
                          <a:solidFill>
                            <a:srgbClr val="000000"/>
                          </a:solidFill>
                          <a:effectLst/>
                          <a:latin typeface=""/>
                        </a:rPr>
                        <a:t>Clear Span (L) mm</a:t>
                      </a:r>
                    </a:p>
                  </a:txBody>
                  <a:tcPr marL="9525" marR="9525" marT="9525" marB="0" anchor="ctr"/>
                </a:tc>
                <a:tc>
                  <a:txBody>
                    <a:bodyPr/>
                    <a:lstStyle/>
                    <a:p>
                      <a:pPr algn="ctr" fontAlgn="ctr"/>
                      <a:r>
                        <a:rPr lang="en-IN" sz="1100" b="0" i="0" u="none" strike="noStrike">
                          <a:solidFill>
                            <a:srgbClr val="000000"/>
                          </a:solidFill>
                          <a:effectLst/>
                          <a:latin typeface=""/>
                        </a:rPr>
                        <a:t>Height of grating in mm</a:t>
                      </a:r>
                    </a:p>
                  </a:txBody>
                  <a:tcPr marL="9525" marR="9525" marT="9525" marB="0" anchor="ctr"/>
                </a:tc>
                <a:tc>
                  <a:txBody>
                    <a:bodyPr/>
                    <a:lstStyle/>
                    <a:p>
                      <a:pPr algn="ctr" fontAlgn="ctr"/>
                      <a:r>
                        <a:rPr lang="en-IN" sz="1100" b="0" i="0" u="none" strike="noStrike">
                          <a:solidFill>
                            <a:srgbClr val="000000"/>
                          </a:solidFill>
                          <a:effectLst/>
                          <a:latin typeface=""/>
                        </a:rPr>
                        <a:t>Mesh Size in mm</a:t>
                      </a:r>
                    </a:p>
                  </a:txBody>
                  <a:tcPr marL="9525" marR="9525" marT="9525" marB="0" anchor="ctr"/>
                </a:tc>
                <a:tc>
                  <a:txBody>
                    <a:bodyPr/>
                    <a:lstStyle/>
                    <a:p>
                      <a:pPr algn="ctr" fontAlgn="ctr"/>
                      <a:r>
                        <a:rPr lang="en-IN" sz="1100" b="0" i="0" u="none" strike="noStrike" dirty="0">
                          <a:solidFill>
                            <a:srgbClr val="000000"/>
                          </a:solidFill>
                          <a:effectLst/>
                          <a:latin typeface=""/>
                        </a:rPr>
                        <a:t>Deflection as per L/200 in mm</a:t>
                      </a:r>
                    </a:p>
                  </a:txBody>
                  <a:tcPr marL="9525" marR="9525" marT="9525" marB="0" anchor="ctr"/>
                </a:tc>
                <a:tc>
                  <a:txBody>
                    <a:bodyPr/>
                    <a:lstStyle/>
                    <a:p>
                      <a:pPr algn="ctr" fontAlgn="ctr"/>
                      <a:r>
                        <a:rPr lang="en-IN" sz="1100" b="0" i="0" u="none" strike="noStrike" dirty="0">
                          <a:solidFill>
                            <a:srgbClr val="000000"/>
                          </a:solidFill>
                          <a:effectLst/>
                          <a:latin typeface=""/>
                        </a:rPr>
                        <a:t>Uniform distribution load (Kg / m2)</a:t>
                      </a:r>
                    </a:p>
                  </a:txBody>
                  <a:tcPr marL="9525" marR="9525" marT="9525" marB="0" anchor="ctr"/>
                </a:tc>
                <a:tc>
                  <a:txBody>
                    <a:bodyPr/>
                    <a:lstStyle/>
                    <a:p>
                      <a:pPr algn="ctr" fontAlgn="ctr"/>
                      <a:r>
                        <a:rPr lang="en-IN" sz="1100" b="0" i="0" u="none" strike="noStrike" dirty="0">
                          <a:solidFill>
                            <a:srgbClr val="000000"/>
                          </a:solidFill>
                          <a:effectLst/>
                          <a:latin typeface=""/>
                        </a:rPr>
                        <a:t>Maximum recommended load (Kg / M2)</a:t>
                      </a:r>
                    </a:p>
                  </a:txBody>
                  <a:tcPr marL="9525" marR="9525" marT="9525" marB="0" anchor="ctr"/>
                </a:tc>
                <a:extLst>
                  <a:ext uri="{0D108BD9-81ED-4DB2-BD59-A6C34878D82A}">
                    <a16:rowId xmlns:a16="http://schemas.microsoft.com/office/drawing/2014/main" val="10001"/>
                  </a:ext>
                </a:extLst>
              </a:tr>
              <a:tr h="253293">
                <a:tc>
                  <a:txBody>
                    <a:bodyPr/>
                    <a:lstStyle/>
                    <a:p>
                      <a:pPr algn="ctr" fontAlgn="ctr"/>
                      <a:r>
                        <a:rPr lang="en-IN" sz="1100" b="0" i="0" u="none" strike="noStrike" dirty="0">
                          <a:solidFill>
                            <a:srgbClr val="000000"/>
                          </a:solidFill>
                          <a:effectLst/>
                          <a:latin typeface=""/>
                        </a:rPr>
                        <a:t>300</a:t>
                      </a:r>
                    </a:p>
                  </a:txBody>
                  <a:tcPr marL="9525" marR="9525" marT="9525" marB="0" anchor="ctr"/>
                </a:tc>
                <a:tc>
                  <a:txBody>
                    <a:bodyPr/>
                    <a:lstStyle/>
                    <a:p>
                      <a:pPr algn="ctr" fontAlgn="ctr"/>
                      <a:r>
                        <a:rPr lang="en-IN" sz="1100" b="0" i="0" u="none" strike="noStrike" dirty="0">
                          <a:solidFill>
                            <a:srgbClr val="000000"/>
                          </a:solidFill>
                          <a:effectLst/>
                          <a:latin typeface=""/>
                        </a:rPr>
                        <a:t>30</a:t>
                      </a:r>
                    </a:p>
                  </a:txBody>
                  <a:tcPr marL="9525" marR="9525" marT="9525" marB="0" anchor="ctr"/>
                </a:tc>
                <a:tc>
                  <a:txBody>
                    <a:bodyPr/>
                    <a:lstStyle/>
                    <a:p>
                      <a:pPr algn="ctr" fontAlgn="ctr"/>
                      <a:r>
                        <a:rPr lang="en-IN" sz="1100" b="0" i="0" u="none" strike="noStrike">
                          <a:solidFill>
                            <a:srgbClr val="000000"/>
                          </a:solidFill>
                          <a:effectLst/>
                          <a:latin typeface=""/>
                        </a:rPr>
                        <a:t>38.1 X 38.1</a:t>
                      </a:r>
                    </a:p>
                  </a:txBody>
                  <a:tcPr marL="9525" marR="9525" marT="9525" marB="0" anchor="ctr"/>
                </a:tc>
                <a:tc>
                  <a:txBody>
                    <a:bodyPr/>
                    <a:lstStyle/>
                    <a:p>
                      <a:pPr algn="ctr" fontAlgn="ctr"/>
                      <a:r>
                        <a:rPr lang="en-IN" sz="1100" b="0" i="0" u="none" strike="noStrike">
                          <a:solidFill>
                            <a:srgbClr val="000000"/>
                          </a:solidFill>
                          <a:effectLst/>
                          <a:latin typeface=""/>
                        </a:rPr>
                        <a:t>1.5</a:t>
                      </a:r>
                    </a:p>
                  </a:txBody>
                  <a:tcPr marL="9525" marR="9525" marT="9525" marB="0" anchor="ctr"/>
                </a:tc>
                <a:tc>
                  <a:txBody>
                    <a:bodyPr/>
                    <a:lstStyle/>
                    <a:p>
                      <a:pPr algn="ctr" fontAlgn="ctr"/>
                      <a:r>
                        <a:rPr lang="en-IN" sz="1100" b="0" i="0" u="none" strike="noStrike" dirty="0">
                          <a:solidFill>
                            <a:srgbClr val="000000"/>
                          </a:solidFill>
                          <a:effectLst/>
                          <a:latin typeface=""/>
                        </a:rPr>
                        <a:t>7066</a:t>
                      </a:r>
                    </a:p>
                  </a:txBody>
                  <a:tcPr marL="9525" marR="9525" marT="9525" marB="0" anchor="ctr"/>
                </a:tc>
                <a:tc>
                  <a:txBody>
                    <a:bodyPr/>
                    <a:lstStyle/>
                    <a:p>
                      <a:pPr algn="ctr" fontAlgn="ctr"/>
                      <a:r>
                        <a:rPr lang="en-IN" sz="1100" b="0" i="0" u="none" strike="noStrike" dirty="0">
                          <a:solidFill>
                            <a:srgbClr val="000000"/>
                          </a:solidFill>
                          <a:effectLst/>
                          <a:latin typeface=""/>
                        </a:rPr>
                        <a:t>16959</a:t>
                      </a:r>
                    </a:p>
                  </a:txBody>
                  <a:tcPr marL="9525" marR="9525" marT="9525" marB="0" anchor="ctr"/>
                </a:tc>
                <a:extLst>
                  <a:ext uri="{0D108BD9-81ED-4DB2-BD59-A6C34878D82A}">
                    <a16:rowId xmlns:a16="http://schemas.microsoft.com/office/drawing/2014/main" val="2062582099"/>
                  </a:ext>
                </a:extLst>
              </a:tr>
              <a:tr h="276271">
                <a:tc>
                  <a:txBody>
                    <a:bodyPr/>
                    <a:lstStyle/>
                    <a:p>
                      <a:pPr algn="ctr" fontAlgn="ctr"/>
                      <a:r>
                        <a:rPr lang="en-IN" sz="1100" b="0" i="0" u="none" strike="noStrike" dirty="0">
                          <a:solidFill>
                            <a:srgbClr val="000000"/>
                          </a:solidFill>
                          <a:effectLst/>
                          <a:latin typeface=""/>
                        </a:rPr>
                        <a:t>400</a:t>
                      </a:r>
                    </a:p>
                  </a:txBody>
                  <a:tcPr marL="9525" marR="9525" marT="9525" marB="0" anchor="ctr"/>
                </a:tc>
                <a:tc>
                  <a:txBody>
                    <a:bodyPr/>
                    <a:lstStyle/>
                    <a:p>
                      <a:pPr algn="ctr" fontAlgn="ctr"/>
                      <a:r>
                        <a:rPr lang="en-IN" sz="1100" b="0" i="0" u="none" strike="noStrike" dirty="0">
                          <a:solidFill>
                            <a:srgbClr val="000000"/>
                          </a:solidFill>
                          <a:effectLst/>
                          <a:latin typeface=""/>
                        </a:rPr>
                        <a:t>30</a:t>
                      </a:r>
                    </a:p>
                  </a:txBody>
                  <a:tcPr marL="9525" marR="9525" marT="9525" marB="0" anchor="ctr"/>
                </a:tc>
                <a:tc>
                  <a:txBody>
                    <a:bodyPr/>
                    <a:lstStyle/>
                    <a:p>
                      <a:pPr algn="ctr" fontAlgn="ctr"/>
                      <a:r>
                        <a:rPr lang="en-IN" sz="1100" b="0" i="0" u="none" strike="noStrike">
                          <a:solidFill>
                            <a:srgbClr val="000000"/>
                          </a:solidFill>
                          <a:effectLst/>
                          <a:latin typeface=""/>
                        </a:rPr>
                        <a:t>38.1 X 38.1</a:t>
                      </a:r>
                    </a:p>
                  </a:txBody>
                  <a:tcPr marL="9525" marR="9525" marT="9525" marB="0" anchor="ctr"/>
                </a:tc>
                <a:tc>
                  <a:txBody>
                    <a:bodyPr/>
                    <a:lstStyle/>
                    <a:p>
                      <a:pPr algn="ctr" fontAlgn="ctr"/>
                      <a:r>
                        <a:rPr lang="en-IN" sz="1100" b="0" i="0" u="none" strike="noStrike">
                          <a:solidFill>
                            <a:srgbClr val="000000"/>
                          </a:solidFill>
                          <a:effectLst/>
                          <a:latin typeface=""/>
                        </a:rPr>
                        <a:t>2.0</a:t>
                      </a:r>
                    </a:p>
                  </a:txBody>
                  <a:tcPr marL="9525" marR="9525" marT="9525" marB="0" anchor="ctr"/>
                </a:tc>
                <a:tc>
                  <a:txBody>
                    <a:bodyPr/>
                    <a:lstStyle/>
                    <a:p>
                      <a:pPr algn="ctr" fontAlgn="ctr"/>
                      <a:r>
                        <a:rPr lang="en-IN" sz="1100" b="0" i="0" u="none" strike="noStrike">
                          <a:solidFill>
                            <a:srgbClr val="000000"/>
                          </a:solidFill>
                          <a:effectLst/>
                          <a:latin typeface=""/>
                        </a:rPr>
                        <a:t>2650</a:t>
                      </a:r>
                    </a:p>
                  </a:txBody>
                  <a:tcPr marL="9525" marR="9525" marT="9525" marB="0" anchor="ctr"/>
                </a:tc>
                <a:tc>
                  <a:txBody>
                    <a:bodyPr/>
                    <a:lstStyle/>
                    <a:p>
                      <a:pPr algn="ctr" fontAlgn="ctr"/>
                      <a:r>
                        <a:rPr lang="en-IN" sz="1100" b="0" i="0" u="none" strike="noStrike" dirty="0">
                          <a:solidFill>
                            <a:srgbClr val="000000"/>
                          </a:solidFill>
                          <a:effectLst/>
                          <a:latin typeface=""/>
                        </a:rPr>
                        <a:t>7955</a:t>
                      </a:r>
                    </a:p>
                  </a:txBody>
                  <a:tcPr marL="9525" marR="9525" marT="9525" marB="0" anchor="ctr"/>
                </a:tc>
                <a:extLst>
                  <a:ext uri="{0D108BD9-81ED-4DB2-BD59-A6C34878D82A}">
                    <a16:rowId xmlns:a16="http://schemas.microsoft.com/office/drawing/2014/main" val="10002"/>
                  </a:ext>
                </a:extLst>
              </a:tr>
              <a:tr h="288032">
                <a:tc>
                  <a:txBody>
                    <a:bodyPr/>
                    <a:lstStyle/>
                    <a:p>
                      <a:pPr algn="ctr" fontAlgn="ctr"/>
                      <a:r>
                        <a:rPr lang="en-IN" sz="1100" b="0" i="0" u="none" strike="noStrike">
                          <a:solidFill>
                            <a:srgbClr val="000000"/>
                          </a:solidFill>
                          <a:effectLst/>
                          <a:latin typeface=""/>
                        </a:rPr>
                        <a:t>500</a:t>
                      </a:r>
                    </a:p>
                  </a:txBody>
                  <a:tcPr marL="9525" marR="9525" marT="9525" marB="0" anchor="ctr"/>
                </a:tc>
                <a:tc>
                  <a:txBody>
                    <a:bodyPr/>
                    <a:lstStyle/>
                    <a:p>
                      <a:pPr algn="ctr" fontAlgn="ctr"/>
                      <a:r>
                        <a:rPr lang="en-IN" sz="1100" b="0" i="0" u="none" strike="noStrike" dirty="0">
                          <a:solidFill>
                            <a:srgbClr val="000000"/>
                          </a:solidFill>
                          <a:effectLst/>
                          <a:latin typeface=""/>
                        </a:rPr>
                        <a:t>30</a:t>
                      </a:r>
                    </a:p>
                  </a:txBody>
                  <a:tcPr marL="9525" marR="9525" marT="9525" marB="0" anchor="ctr"/>
                </a:tc>
                <a:tc>
                  <a:txBody>
                    <a:bodyPr/>
                    <a:lstStyle/>
                    <a:p>
                      <a:pPr algn="ctr" fontAlgn="ctr"/>
                      <a:r>
                        <a:rPr lang="en-IN" sz="1100" b="0" i="0" u="none" strike="noStrike" dirty="0">
                          <a:solidFill>
                            <a:srgbClr val="000000"/>
                          </a:solidFill>
                          <a:effectLst/>
                          <a:latin typeface=""/>
                        </a:rPr>
                        <a:t>38.1 X 38.1</a:t>
                      </a:r>
                    </a:p>
                  </a:txBody>
                  <a:tcPr marL="9525" marR="9525" marT="9525" marB="0" anchor="ctr"/>
                </a:tc>
                <a:tc>
                  <a:txBody>
                    <a:bodyPr/>
                    <a:lstStyle/>
                    <a:p>
                      <a:pPr algn="ctr" fontAlgn="ctr"/>
                      <a:r>
                        <a:rPr lang="en-IN" sz="1100" b="0" i="0" u="none" strike="noStrike">
                          <a:solidFill>
                            <a:srgbClr val="000000"/>
                          </a:solidFill>
                          <a:effectLst/>
                          <a:latin typeface=""/>
                        </a:rPr>
                        <a:t>2.5</a:t>
                      </a:r>
                    </a:p>
                  </a:txBody>
                  <a:tcPr marL="9525" marR="9525" marT="9525" marB="0" anchor="ctr"/>
                </a:tc>
                <a:tc>
                  <a:txBody>
                    <a:bodyPr/>
                    <a:lstStyle/>
                    <a:p>
                      <a:pPr algn="ctr" fontAlgn="ctr"/>
                      <a:r>
                        <a:rPr lang="en-IN" sz="1100" b="0" i="0" u="none" strike="noStrike">
                          <a:solidFill>
                            <a:srgbClr val="000000"/>
                          </a:solidFill>
                          <a:effectLst/>
                          <a:latin typeface=""/>
                        </a:rPr>
                        <a:t>1110</a:t>
                      </a:r>
                    </a:p>
                  </a:txBody>
                  <a:tcPr marL="9525" marR="9525" marT="9525" marB="0" anchor="ctr"/>
                </a:tc>
                <a:tc>
                  <a:txBody>
                    <a:bodyPr/>
                    <a:lstStyle/>
                    <a:p>
                      <a:pPr algn="ctr" fontAlgn="ctr"/>
                      <a:r>
                        <a:rPr lang="en-IN" sz="1100" b="0" i="0" u="none" strike="noStrike" dirty="0">
                          <a:solidFill>
                            <a:srgbClr val="000000"/>
                          </a:solidFill>
                          <a:effectLst/>
                          <a:latin typeface=""/>
                        </a:rPr>
                        <a:t>3332</a:t>
                      </a:r>
                    </a:p>
                  </a:txBody>
                  <a:tcPr marL="9525" marR="9525" marT="9525" marB="0" anchor="ctr"/>
                </a:tc>
                <a:extLst>
                  <a:ext uri="{0D108BD9-81ED-4DB2-BD59-A6C34878D82A}">
                    <a16:rowId xmlns:a16="http://schemas.microsoft.com/office/drawing/2014/main" val="1170524102"/>
                  </a:ext>
                </a:extLst>
              </a:tr>
              <a:tr h="288032">
                <a:tc>
                  <a:txBody>
                    <a:bodyPr/>
                    <a:lstStyle/>
                    <a:p>
                      <a:pPr algn="ctr" fontAlgn="ctr"/>
                      <a:r>
                        <a:rPr lang="en-IN" sz="1100" b="0" i="0" u="none" strike="noStrike">
                          <a:solidFill>
                            <a:srgbClr val="000000"/>
                          </a:solidFill>
                          <a:effectLst/>
                          <a:latin typeface=""/>
                        </a:rPr>
                        <a:t>600</a:t>
                      </a:r>
                    </a:p>
                  </a:txBody>
                  <a:tcPr marL="9525" marR="9525" marT="9525" marB="0" anchor="ctr"/>
                </a:tc>
                <a:tc>
                  <a:txBody>
                    <a:bodyPr/>
                    <a:lstStyle/>
                    <a:p>
                      <a:pPr algn="ctr" fontAlgn="ctr"/>
                      <a:r>
                        <a:rPr lang="en-IN" sz="1100" b="0" i="0" u="none" strike="noStrike" dirty="0">
                          <a:solidFill>
                            <a:srgbClr val="000000"/>
                          </a:solidFill>
                          <a:effectLst/>
                          <a:latin typeface=""/>
                        </a:rPr>
                        <a:t>30</a:t>
                      </a:r>
                    </a:p>
                  </a:txBody>
                  <a:tcPr marL="9525" marR="9525" marT="9525" marB="0" anchor="ctr"/>
                </a:tc>
                <a:tc>
                  <a:txBody>
                    <a:bodyPr/>
                    <a:lstStyle/>
                    <a:p>
                      <a:pPr algn="ctr" fontAlgn="ctr"/>
                      <a:r>
                        <a:rPr lang="en-IN" sz="1100" b="0" i="0" u="none" strike="noStrike">
                          <a:solidFill>
                            <a:srgbClr val="000000"/>
                          </a:solidFill>
                          <a:effectLst/>
                          <a:latin typeface=""/>
                        </a:rPr>
                        <a:t>38.1 X 38.1</a:t>
                      </a:r>
                    </a:p>
                  </a:txBody>
                  <a:tcPr marL="9525" marR="9525" marT="9525" marB="0" anchor="ctr"/>
                </a:tc>
                <a:tc>
                  <a:txBody>
                    <a:bodyPr/>
                    <a:lstStyle/>
                    <a:p>
                      <a:pPr algn="ctr" fontAlgn="ctr"/>
                      <a:r>
                        <a:rPr lang="en-IN" sz="1100" b="0" i="0" u="none" strike="noStrike" dirty="0">
                          <a:solidFill>
                            <a:srgbClr val="000000"/>
                          </a:solidFill>
                          <a:effectLst/>
                          <a:latin typeface=""/>
                        </a:rPr>
                        <a:t>3.0</a:t>
                      </a:r>
                    </a:p>
                  </a:txBody>
                  <a:tcPr marL="9525" marR="9525" marT="9525" marB="0" anchor="ctr"/>
                </a:tc>
                <a:tc>
                  <a:txBody>
                    <a:bodyPr/>
                    <a:lstStyle/>
                    <a:p>
                      <a:pPr algn="ctr" fontAlgn="ctr"/>
                      <a:r>
                        <a:rPr lang="en-IN" sz="1100" b="0" i="0" u="none" strike="noStrike">
                          <a:solidFill>
                            <a:srgbClr val="000000"/>
                          </a:solidFill>
                          <a:effectLst/>
                          <a:latin typeface=""/>
                        </a:rPr>
                        <a:t>550</a:t>
                      </a:r>
                    </a:p>
                  </a:txBody>
                  <a:tcPr marL="9525" marR="9525" marT="9525" marB="0" anchor="ctr"/>
                </a:tc>
                <a:tc>
                  <a:txBody>
                    <a:bodyPr/>
                    <a:lstStyle/>
                    <a:p>
                      <a:pPr algn="ctr" fontAlgn="ctr"/>
                      <a:r>
                        <a:rPr lang="en-IN" sz="1100" b="0" i="0" u="none" strike="noStrike" dirty="0">
                          <a:solidFill>
                            <a:srgbClr val="000000"/>
                          </a:solidFill>
                          <a:effectLst/>
                          <a:latin typeface=""/>
                        </a:rPr>
                        <a:t>1651</a:t>
                      </a:r>
                    </a:p>
                  </a:txBody>
                  <a:tcPr marL="9525" marR="9525" marT="9525" marB="0" anchor="ctr"/>
                </a:tc>
                <a:extLst>
                  <a:ext uri="{0D108BD9-81ED-4DB2-BD59-A6C34878D82A}">
                    <a16:rowId xmlns:a16="http://schemas.microsoft.com/office/drawing/2014/main" val="2460132108"/>
                  </a:ext>
                </a:extLst>
              </a:tr>
              <a:tr h="216024">
                <a:tc>
                  <a:txBody>
                    <a:bodyPr/>
                    <a:lstStyle/>
                    <a:p>
                      <a:pPr algn="ctr" fontAlgn="ctr"/>
                      <a:r>
                        <a:rPr lang="en-IN" sz="1100" b="0" i="0" u="none" strike="noStrike">
                          <a:solidFill>
                            <a:srgbClr val="000000"/>
                          </a:solidFill>
                          <a:effectLst/>
                          <a:latin typeface=""/>
                        </a:rPr>
                        <a:t>700</a:t>
                      </a:r>
                    </a:p>
                  </a:txBody>
                  <a:tcPr marL="9525" marR="9525" marT="9525" marB="0" anchor="ctr"/>
                </a:tc>
                <a:tc>
                  <a:txBody>
                    <a:bodyPr/>
                    <a:lstStyle/>
                    <a:p>
                      <a:pPr algn="ctr" fontAlgn="ctr"/>
                      <a:r>
                        <a:rPr lang="en-IN" sz="1100" b="0" i="0" u="none" strike="noStrike" dirty="0">
                          <a:solidFill>
                            <a:srgbClr val="000000"/>
                          </a:solidFill>
                          <a:effectLst/>
                          <a:latin typeface=""/>
                        </a:rPr>
                        <a:t>30</a:t>
                      </a:r>
                    </a:p>
                  </a:txBody>
                  <a:tcPr marL="9525" marR="9525" marT="9525" marB="0" anchor="ctr"/>
                </a:tc>
                <a:tc>
                  <a:txBody>
                    <a:bodyPr/>
                    <a:lstStyle/>
                    <a:p>
                      <a:pPr algn="ctr" fontAlgn="ctr"/>
                      <a:r>
                        <a:rPr lang="en-IN" sz="1100" b="0" i="0" u="none" strike="noStrike" dirty="0">
                          <a:solidFill>
                            <a:srgbClr val="000000"/>
                          </a:solidFill>
                          <a:effectLst/>
                          <a:latin typeface=""/>
                        </a:rPr>
                        <a:t>38.1 X 38.1</a:t>
                      </a:r>
                    </a:p>
                  </a:txBody>
                  <a:tcPr marL="9525" marR="9525" marT="9525" marB="0" anchor="ctr"/>
                </a:tc>
                <a:tc>
                  <a:txBody>
                    <a:bodyPr/>
                    <a:lstStyle/>
                    <a:p>
                      <a:pPr algn="ctr" fontAlgn="ctr"/>
                      <a:r>
                        <a:rPr lang="en-IN" sz="1100" b="0" i="0" u="none" strike="noStrike" dirty="0">
                          <a:solidFill>
                            <a:srgbClr val="000000"/>
                          </a:solidFill>
                          <a:effectLst/>
                          <a:latin typeface=""/>
                        </a:rPr>
                        <a:t>3.5</a:t>
                      </a:r>
                    </a:p>
                  </a:txBody>
                  <a:tcPr marL="9525" marR="9525" marT="9525" marB="0" anchor="ctr"/>
                </a:tc>
                <a:tc>
                  <a:txBody>
                    <a:bodyPr/>
                    <a:lstStyle/>
                    <a:p>
                      <a:pPr algn="ctr" fontAlgn="ctr"/>
                      <a:r>
                        <a:rPr lang="en-IN" sz="1100" b="0" i="0" u="none" strike="noStrike">
                          <a:solidFill>
                            <a:srgbClr val="000000"/>
                          </a:solidFill>
                          <a:effectLst/>
                          <a:latin typeface=""/>
                        </a:rPr>
                        <a:t>425</a:t>
                      </a:r>
                    </a:p>
                  </a:txBody>
                  <a:tcPr marL="9525" marR="9525" marT="9525" marB="0" anchor="ctr"/>
                </a:tc>
                <a:tc>
                  <a:txBody>
                    <a:bodyPr/>
                    <a:lstStyle/>
                    <a:p>
                      <a:pPr algn="ctr" fontAlgn="ctr"/>
                      <a:r>
                        <a:rPr lang="en-IN" sz="1100" b="0" i="0" u="none" strike="noStrike" dirty="0">
                          <a:solidFill>
                            <a:srgbClr val="000000"/>
                          </a:solidFill>
                          <a:effectLst/>
                          <a:latin typeface=""/>
                        </a:rPr>
                        <a:t>1277</a:t>
                      </a:r>
                    </a:p>
                  </a:txBody>
                  <a:tcPr marL="9525" marR="9525" marT="9525" marB="0" anchor="ctr"/>
                </a:tc>
                <a:extLst>
                  <a:ext uri="{0D108BD9-81ED-4DB2-BD59-A6C34878D82A}">
                    <a16:rowId xmlns:a16="http://schemas.microsoft.com/office/drawing/2014/main" val="4250054422"/>
                  </a:ext>
                </a:extLst>
              </a:tr>
              <a:tr h="288032">
                <a:tc>
                  <a:txBody>
                    <a:bodyPr/>
                    <a:lstStyle/>
                    <a:p>
                      <a:pPr algn="ctr" fontAlgn="ctr"/>
                      <a:r>
                        <a:rPr lang="en-IN" sz="1100" b="0" i="0" u="none" strike="noStrike">
                          <a:solidFill>
                            <a:srgbClr val="000000"/>
                          </a:solidFill>
                          <a:effectLst/>
                          <a:latin typeface=""/>
                        </a:rPr>
                        <a:t>800</a:t>
                      </a:r>
                    </a:p>
                  </a:txBody>
                  <a:tcPr marL="9525" marR="9525" marT="9525" marB="0" anchor="ctr"/>
                </a:tc>
                <a:tc>
                  <a:txBody>
                    <a:bodyPr/>
                    <a:lstStyle/>
                    <a:p>
                      <a:pPr algn="ctr" fontAlgn="ctr"/>
                      <a:r>
                        <a:rPr lang="en-IN" sz="1100" b="0" i="0" u="none" strike="noStrike">
                          <a:solidFill>
                            <a:srgbClr val="000000"/>
                          </a:solidFill>
                          <a:effectLst/>
                          <a:latin typeface=""/>
                        </a:rPr>
                        <a:t>30</a:t>
                      </a:r>
                    </a:p>
                  </a:txBody>
                  <a:tcPr marL="9525" marR="9525" marT="9525" marB="0" anchor="ctr"/>
                </a:tc>
                <a:tc>
                  <a:txBody>
                    <a:bodyPr/>
                    <a:lstStyle/>
                    <a:p>
                      <a:pPr algn="ctr" fontAlgn="ctr"/>
                      <a:r>
                        <a:rPr lang="en-IN" sz="1100" b="0" i="0" u="none" strike="noStrike" dirty="0">
                          <a:solidFill>
                            <a:srgbClr val="000000"/>
                          </a:solidFill>
                          <a:effectLst/>
                          <a:latin typeface=""/>
                        </a:rPr>
                        <a:t>38.1 X 38.1</a:t>
                      </a:r>
                    </a:p>
                  </a:txBody>
                  <a:tcPr marL="9525" marR="9525" marT="9525" marB="0" anchor="ctr"/>
                </a:tc>
                <a:tc>
                  <a:txBody>
                    <a:bodyPr/>
                    <a:lstStyle/>
                    <a:p>
                      <a:pPr algn="ctr" fontAlgn="ctr"/>
                      <a:r>
                        <a:rPr lang="en-IN" sz="1100" b="0" i="0" u="none" strike="noStrike" dirty="0">
                          <a:solidFill>
                            <a:srgbClr val="000000"/>
                          </a:solidFill>
                          <a:effectLst/>
                          <a:latin typeface=""/>
                        </a:rPr>
                        <a:t>4.0</a:t>
                      </a:r>
                    </a:p>
                  </a:txBody>
                  <a:tcPr marL="9525" marR="9525" marT="9525" marB="0" anchor="ctr"/>
                </a:tc>
                <a:tc>
                  <a:txBody>
                    <a:bodyPr/>
                    <a:lstStyle/>
                    <a:p>
                      <a:pPr algn="ctr" fontAlgn="ctr"/>
                      <a:r>
                        <a:rPr lang="en-IN" sz="1100" b="0" i="0" u="none" strike="noStrike" dirty="0">
                          <a:solidFill>
                            <a:srgbClr val="000000"/>
                          </a:solidFill>
                          <a:effectLst/>
                          <a:latin typeface=""/>
                        </a:rPr>
                        <a:t>331</a:t>
                      </a:r>
                    </a:p>
                  </a:txBody>
                  <a:tcPr marL="9525" marR="9525" marT="9525" marB="0" anchor="ctr"/>
                </a:tc>
                <a:tc>
                  <a:txBody>
                    <a:bodyPr/>
                    <a:lstStyle/>
                    <a:p>
                      <a:pPr algn="ctr" fontAlgn="ctr"/>
                      <a:r>
                        <a:rPr lang="en-IN" sz="1100" b="0" i="0" u="none" strike="noStrike" dirty="0">
                          <a:solidFill>
                            <a:srgbClr val="000000"/>
                          </a:solidFill>
                          <a:effectLst/>
                          <a:latin typeface=""/>
                        </a:rPr>
                        <a:t>994</a:t>
                      </a:r>
                    </a:p>
                  </a:txBody>
                  <a:tcPr marL="9525" marR="9525" marT="9525" marB="0" anchor="ctr"/>
                </a:tc>
                <a:extLst>
                  <a:ext uri="{0D108BD9-81ED-4DB2-BD59-A6C34878D82A}">
                    <a16:rowId xmlns:a16="http://schemas.microsoft.com/office/drawing/2014/main" val="1156749429"/>
                  </a:ext>
                </a:extLst>
              </a:tr>
              <a:tr h="243674">
                <a:tc>
                  <a:txBody>
                    <a:bodyPr/>
                    <a:lstStyle/>
                    <a:p>
                      <a:pPr algn="ctr" fontAlgn="ctr"/>
                      <a:r>
                        <a:rPr lang="en-IN" sz="1100" b="0" i="0" u="none" strike="noStrike" dirty="0">
                          <a:solidFill>
                            <a:srgbClr val="000000"/>
                          </a:solidFill>
                          <a:effectLst/>
                          <a:latin typeface=""/>
                        </a:rPr>
                        <a:t>900</a:t>
                      </a:r>
                    </a:p>
                  </a:txBody>
                  <a:tcPr marL="9525" marR="9525" marT="9525" marB="0" anchor="ctr"/>
                </a:tc>
                <a:tc>
                  <a:txBody>
                    <a:bodyPr/>
                    <a:lstStyle/>
                    <a:p>
                      <a:pPr algn="ctr" fontAlgn="ctr"/>
                      <a:r>
                        <a:rPr lang="en-IN" sz="1100" b="0" i="0" u="none" strike="noStrike">
                          <a:solidFill>
                            <a:srgbClr val="000000"/>
                          </a:solidFill>
                          <a:effectLst/>
                          <a:latin typeface=""/>
                        </a:rPr>
                        <a:t>30</a:t>
                      </a:r>
                    </a:p>
                  </a:txBody>
                  <a:tcPr marL="9525" marR="9525" marT="9525" marB="0" anchor="ctr"/>
                </a:tc>
                <a:tc>
                  <a:txBody>
                    <a:bodyPr/>
                    <a:lstStyle/>
                    <a:p>
                      <a:pPr algn="ctr" fontAlgn="ctr"/>
                      <a:r>
                        <a:rPr lang="en-IN" sz="1100" b="0" i="0" u="none" strike="noStrike" dirty="0">
                          <a:solidFill>
                            <a:srgbClr val="000000"/>
                          </a:solidFill>
                          <a:effectLst/>
                          <a:latin typeface=""/>
                        </a:rPr>
                        <a:t>38.1 X 38.1</a:t>
                      </a:r>
                    </a:p>
                  </a:txBody>
                  <a:tcPr marL="9525" marR="9525" marT="9525" marB="0" anchor="ctr"/>
                </a:tc>
                <a:tc>
                  <a:txBody>
                    <a:bodyPr/>
                    <a:lstStyle/>
                    <a:p>
                      <a:pPr algn="ctr" fontAlgn="ctr"/>
                      <a:r>
                        <a:rPr lang="en-IN" sz="1100" b="0" i="0" u="none" strike="noStrike" dirty="0">
                          <a:solidFill>
                            <a:srgbClr val="000000"/>
                          </a:solidFill>
                          <a:effectLst/>
                          <a:latin typeface=""/>
                        </a:rPr>
                        <a:t>4.5</a:t>
                      </a:r>
                    </a:p>
                  </a:txBody>
                  <a:tcPr marL="9525" marR="9525" marT="9525" marB="0" anchor="ctr"/>
                </a:tc>
                <a:tc>
                  <a:txBody>
                    <a:bodyPr/>
                    <a:lstStyle/>
                    <a:p>
                      <a:pPr algn="ctr" fontAlgn="ctr"/>
                      <a:r>
                        <a:rPr lang="en-IN" sz="1100" b="0" i="0" u="none" strike="noStrike" dirty="0">
                          <a:solidFill>
                            <a:srgbClr val="000000"/>
                          </a:solidFill>
                          <a:effectLst/>
                          <a:latin typeface=""/>
                        </a:rPr>
                        <a:t>289</a:t>
                      </a:r>
                    </a:p>
                  </a:txBody>
                  <a:tcPr marL="9525" marR="9525" marT="9525" marB="0" anchor="ctr"/>
                </a:tc>
                <a:tc>
                  <a:txBody>
                    <a:bodyPr/>
                    <a:lstStyle/>
                    <a:p>
                      <a:pPr algn="ctr" fontAlgn="ctr"/>
                      <a:r>
                        <a:rPr lang="en-IN" sz="1100" b="0" i="0" u="none" strike="noStrike" dirty="0">
                          <a:solidFill>
                            <a:srgbClr val="000000"/>
                          </a:solidFill>
                          <a:effectLst/>
                          <a:latin typeface=""/>
                        </a:rPr>
                        <a:t>866</a:t>
                      </a:r>
                    </a:p>
                  </a:txBody>
                  <a:tcPr marL="9525" marR="9525" marT="9525" marB="0" anchor="ctr"/>
                </a:tc>
                <a:extLst>
                  <a:ext uri="{0D108BD9-81ED-4DB2-BD59-A6C34878D82A}">
                    <a16:rowId xmlns:a16="http://schemas.microsoft.com/office/drawing/2014/main" val="2201096518"/>
                  </a:ext>
                </a:extLst>
              </a:tr>
            </a:tbl>
          </a:graphicData>
        </a:graphic>
      </p:graphicFrame>
      <p:pic>
        <p:nvPicPr>
          <p:cNvPr id="5" name="Picture 4">
            <a:extLst>
              <a:ext uri="{FF2B5EF4-FFF2-40B4-BE49-F238E27FC236}">
                <a16:creationId xmlns:a16="http://schemas.microsoft.com/office/drawing/2014/main" id="{6FA50110-28EC-F44B-A06C-F49484D2E1A9}"/>
              </a:ext>
            </a:extLst>
          </p:cNvPr>
          <p:cNvPicPr>
            <a:picLocks noChangeAspect="1"/>
          </p:cNvPicPr>
          <p:nvPr/>
        </p:nvPicPr>
        <p:blipFill rotWithShape="1">
          <a:blip r:embed="rId2">
            <a:alphaModFix amt="78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51191" t="5489" r="1411" b="1919"/>
          <a:stretch/>
        </p:blipFill>
        <p:spPr>
          <a:xfrm>
            <a:off x="4348490" y="3581265"/>
            <a:ext cx="3272217" cy="1438757"/>
          </a:xfrm>
          <a:prstGeom prst="rect">
            <a:avLst/>
          </a:prstGeom>
          <a:solidFill>
            <a:schemeClr val="bg1">
              <a:lumMod val="50000"/>
            </a:schemeClr>
          </a:solidFill>
          <a:ln>
            <a:noFill/>
          </a:ln>
        </p:spPr>
      </p:pic>
      <p:pic>
        <p:nvPicPr>
          <p:cNvPr id="30" name="Picture 29">
            <a:extLst>
              <a:ext uri="{FF2B5EF4-FFF2-40B4-BE49-F238E27FC236}">
                <a16:creationId xmlns:a16="http://schemas.microsoft.com/office/drawing/2014/main" id="{2B46BD16-B3A0-B048-B40C-41B0FD9EB88A}"/>
              </a:ext>
            </a:extLst>
          </p:cNvPr>
          <p:cNvPicPr/>
          <p:nvPr/>
        </p:nvPicPr>
        <p:blipFill>
          <a:blip r:embed="rId4" cstate="print"/>
          <a:stretch>
            <a:fillRect/>
          </a:stretch>
        </p:blipFill>
        <p:spPr>
          <a:xfrm>
            <a:off x="264097" y="3675268"/>
            <a:ext cx="3781967" cy="1358515"/>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0" y="0"/>
            <a:ext cx="9144000" cy="5164038"/>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dirty="0">
              <a:solidFill>
                <a:schemeClr val="tx1"/>
              </a:solidFill>
              <a:latin typeface="Lato-Bold"/>
            </a:endParaRPr>
          </a:p>
        </p:txBody>
      </p:sp>
      <p:graphicFrame>
        <p:nvGraphicFramePr>
          <p:cNvPr id="32" name="Table 31"/>
          <p:cNvGraphicFramePr>
            <a:graphicFrameLocks noGrp="1"/>
          </p:cNvGraphicFramePr>
          <p:nvPr>
            <p:extLst>
              <p:ext uri="{D42A27DB-BD31-4B8C-83A1-F6EECF244321}">
                <p14:modId xmlns:p14="http://schemas.microsoft.com/office/powerpoint/2010/main" val="2897659113"/>
              </p:ext>
            </p:extLst>
          </p:nvPr>
        </p:nvGraphicFramePr>
        <p:xfrm>
          <a:off x="179512" y="123478"/>
          <a:ext cx="8784976" cy="37084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0840">
                <a:tc>
                  <a:txBody>
                    <a:bodyPr/>
                    <a:lstStyle/>
                    <a:p>
                      <a:r>
                        <a:rPr lang="en-US" sz="1800" b="1" dirty="0">
                          <a:solidFill>
                            <a:srgbClr val="92D050"/>
                          </a:solidFill>
                          <a:latin typeface="Lato-Bold"/>
                        </a:rPr>
                        <a:t>CASE STUDY</a:t>
                      </a:r>
                      <a:endParaRPr lang="en-US" dirty="0">
                        <a:solidFill>
                          <a:srgbClr val="92D050"/>
                        </a:solidFill>
                        <a:latin typeface="Lato-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92D050"/>
                          </a:solidFill>
                          <a:latin typeface="Lato-Bold"/>
                          <a:ea typeface="+mn-ea"/>
                          <a:cs typeface="+mn-cs"/>
                        </a:rPr>
                        <a:t>Dudhani Poly </a:t>
                      </a:r>
                      <a:r>
                        <a:rPr lang="en-US" sz="1800" b="1" kern="1200" baseline="0" dirty="0">
                          <a:solidFill>
                            <a:schemeClr val="tx1">
                              <a:lumMod val="75000"/>
                              <a:lumOff val="25000"/>
                            </a:schemeClr>
                          </a:solidFill>
                          <a:latin typeface="Lato-Bold"/>
                          <a:ea typeface="+mn-ea"/>
                          <a:cs typeface="+mn-cs"/>
                        </a:rPr>
                        <a:t>– Extrusions Pvt Ltd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2" name="Group 87"/>
          <p:cNvGrpSpPr/>
          <p:nvPr/>
        </p:nvGrpSpPr>
        <p:grpSpPr>
          <a:xfrm>
            <a:off x="7708984" y="4772630"/>
            <a:ext cx="1351599" cy="285752"/>
            <a:chOff x="3670353" y="3209076"/>
            <a:chExt cx="4500951" cy="951581"/>
          </a:xfrm>
        </p:grpSpPr>
        <p:sp>
          <p:nvSpPr>
            <p:cNvPr id="40" name="Rectangle 7"/>
            <p:cNvSpPr>
              <a:spLocks noChangeArrowheads="1"/>
            </p:cNvSpPr>
            <p:nvPr/>
          </p:nvSpPr>
          <p:spPr bwMode="auto">
            <a:xfrm>
              <a:off x="6489164" y="3666357"/>
              <a:ext cx="71858" cy="311387"/>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1" name="Rectangle 8"/>
            <p:cNvSpPr>
              <a:spLocks noChangeArrowheads="1"/>
            </p:cNvSpPr>
            <p:nvPr/>
          </p:nvSpPr>
          <p:spPr bwMode="auto">
            <a:xfrm>
              <a:off x="6032971" y="3210165"/>
              <a:ext cx="72948" cy="767579"/>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2" name="Freeform 9"/>
            <p:cNvSpPr>
              <a:spLocks/>
            </p:cNvSpPr>
            <p:nvPr/>
          </p:nvSpPr>
          <p:spPr bwMode="auto">
            <a:xfrm>
              <a:off x="4707946" y="3410498"/>
              <a:ext cx="496476" cy="580312"/>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59" y="471"/>
                </a:cxn>
                <a:cxn ang="0">
                  <a:pos x="288" y="462"/>
                </a:cxn>
                <a:cxn ang="0">
                  <a:pos x="314" y="449"/>
                </a:cxn>
                <a:cxn ang="0">
                  <a:pos x="337" y="430"/>
                </a:cxn>
                <a:cxn ang="0">
                  <a:pos x="358" y="407"/>
                </a:cxn>
                <a:cxn ang="0">
                  <a:pos x="372" y="383"/>
                </a:cxn>
                <a:cxn ang="0">
                  <a:pos x="381" y="354"/>
                </a:cxn>
                <a:cxn ang="0">
                  <a:pos x="387" y="322"/>
                </a:cxn>
                <a:cxn ang="0">
                  <a:pos x="390" y="287"/>
                </a:cxn>
                <a:cxn ang="0">
                  <a:pos x="390" y="0"/>
                </a:cxn>
                <a:cxn ang="0">
                  <a:pos x="456" y="0"/>
                </a:cxn>
                <a:cxn ang="0">
                  <a:pos x="456" y="521"/>
                </a:cxn>
                <a:cxn ang="0">
                  <a:pos x="392" y="521"/>
                </a:cxn>
                <a:cxn ang="0">
                  <a:pos x="392" y="440"/>
                </a:cxn>
                <a:cxn ang="0">
                  <a:pos x="373" y="468"/>
                </a:cxn>
                <a:cxn ang="0">
                  <a:pos x="351" y="492"/>
                </a:cxn>
                <a:cxn ang="0">
                  <a:pos x="323" y="510"/>
                </a:cxn>
                <a:cxn ang="0">
                  <a:pos x="292" y="523"/>
                </a:cxn>
                <a:cxn ang="0">
                  <a:pos x="257" y="531"/>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456" h="533">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59" y="471"/>
                  </a:lnTo>
                  <a:lnTo>
                    <a:pt x="288" y="462"/>
                  </a:lnTo>
                  <a:lnTo>
                    <a:pt x="314" y="449"/>
                  </a:lnTo>
                  <a:lnTo>
                    <a:pt x="337" y="430"/>
                  </a:lnTo>
                  <a:lnTo>
                    <a:pt x="358" y="407"/>
                  </a:lnTo>
                  <a:lnTo>
                    <a:pt x="372" y="383"/>
                  </a:lnTo>
                  <a:lnTo>
                    <a:pt x="381" y="354"/>
                  </a:lnTo>
                  <a:lnTo>
                    <a:pt x="387" y="322"/>
                  </a:lnTo>
                  <a:lnTo>
                    <a:pt x="390" y="287"/>
                  </a:lnTo>
                  <a:lnTo>
                    <a:pt x="390" y="0"/>
                  </a:lnTo>
                  <a:lnTo>
                    <a:pt x="456" y="0"/>
                  </a:lnTo>
                  <a:lnTo>
                    <a:pt x="456" y="521"/>
                  </a:lnTo>
                  <a:lnTo>
                    <a:pt x="392" y="521"/>
                  </a:lnTo>
                  <a:lnTo>
                    <a:pt x="392" y="440"/>
                  </a:lnTo>
                  <a:lnTo>
                    <a:pt x="373" y="468"/>
                  </a:lnTo>
                  <a:lnTo>
                    <a:pt x="351" y="492"/>
                  </a:lnTo>
                  <a:lnTo>
                    <a:pt x="323" y="510"/>
                  </a:lnTo>
                  <a:lnTo>
                    <a:pt x="292" y="523"/>
                  </a:lnTo>
                  <a:lnTo>
                    <a:pt x="257" y="531"/>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 name="Freeform 10"/>
            <p:cNvSpPr>
              <a:spLocks noEditPoints="1"/>
            </p:cNvSpPr>
            <p:nvPr/>
          </p:nvSpPr>
          <p:spPr bwMode="auto">
            <a:xfrm>
              <a:off x="5319831" y="3210165"/>
              <a:ext cx="597732" cy="780644"/>
            </a:xfrm>
            <a:custGeom>
              <a:avLst/>
              <a:gdLst/>
              <a:ahLst/>
              <a:cxnLst>
                <a:cxn ang="0">
                  <a:pos x="241" y="234"/>
                </a:cxn>
                <a:cxn ang="0">
                  <a:pos x="181" y="254"/>
                </a:cxn>
                <a:cxn ang="0">
                  <a:pos x="128" y="293"/>
                </a:cxn>
                <a:cxn ang="0">
                  <a:pos x="88" y="347"/>
                </a:cxn>
                <a:cxn ang="0">
                  <a:pos x="69" y="408"/>
                </a:cxn>
                <a:cxn ang="0">
                  <a:pos x="69" y="476"/>
                </a:cxn>
                <a:cxn ang="0">
                  <a:pos x="88" y="539"/>
                </a:cxn>
                <a:cxn ang="0">
                  <a:pos x="127" y="594"/>
                </a:cxn>
                <a:cxn ang="0">
                  <a:pos x="181" y="635"/>
                </a:cxn>
                <a:cxn ang="0">
                  <a:pos x="241" y="655"/>
                </a:cxn>
                <a:cxn ang="0">
                  <a:pos x="309" y="655"/>
                </a:cxn>
                <a:cxn ang="0">
                  <a:pos x="369" y="635"/>
                </a:cxn>
                <a:cxn ang="0">
                  <a:pos x="422" y="594"/>
                </a:cxn>
                <a:cxn ang="0">
                  <a:pos x="461" y="540"/>
                </a:cxn>
                <a:cxn ang="0">
                  <a:pos x="480" y="476"/>
                </a:cxn>
                <a:cxn ang="0">
                  <a:pos x="480" y="407"/>
                </a:cxn>
                <a:cxn ang="0">
                  <a:pos x="461" y="346"/>
                </a:cxn>
                <a:cxn ang="0">
                  <a:pos x="422" y="293"/>
                </a:cxn>
                <a:cxn ang="0">
                  <a:pos x="368" y="253"/>
                </a:cxn>
                <a:cxn ang="0">
                  <a:pos x="308" y="234"/>
                </a:cxn>
                <a:cxn ang="0">
                  <a:pos x="482" y="0"/>
                </a:cxn>
                <a:cxn ang="0">
                  <a:pos x="549" y="705"/>
                </a:cxn>
                <a:cxn ang="0">
                  <a:pos x="486" y="611"/>
                </a:cxn>
                <a:cxn ang="0">
                  <a:pos x="434" y="667"/>
                </a:cxn>
                <a:cxn ang="0">
                  <a:pos x="378" y="700"/>
                </a:cxn>
                <a:cxn ang="0">
                  <a:pos x="315" y="715"/>
                </a:cxn>
                <a:cxn ang="0">
                  <a:pos x="235" y="714"/>
                </a:cxn>
                <a:cxn ang="0">
                  <a:pos x="152" y="689"/>
                </a:cxn>
                <a:cxn ang="0">
                  <a:pos x="81" y="638"/>
                </a:cxn>
                <a:cxn ang="0">
                  <a:pos x="30" y="569"/>
                </a:cxn>
                <a:cxn ang="0">
                  <a:pos x="4" y="488"/>
                </a:cxn>
                <a:cxn ang="0">
                  <a:pos x="4" y="398"/>
                </a:cxn>
                <a:cxn ang="0">
                  <a:pos x="30" y="319"/>
                </a:cxn>
                <a:cxn ang="0">
                  <a:pos x="81" y="250"/>
                </a:cxn>
                <a:cxn ang="0">
                  <a:pos x="152" y="200"/>
                </a:cxn>
                <a:cxn ang="0">
                  <a:pos x="235" y="175"/>
                </a:cxn>
                <a:cxn ang="0">
                  <a:pos x="321" y="174"/>
                </a:cxn>
                <a:cxn ang="0">
                  <a:pos x="393" y="195"/>
                </a:cxn>
                <a:cxn ang="0">
                  <a:pos x="455" y="238"/>
                </a:cxn>
                <a:cxn ang="0">
                  <a:pos x="482" y="0"/>
                </a:cxn>
              </a:cxnLst>
              <a:rect l="0" t="0" r="r" b="b"/>
              <a:pathLst>
                <a:path w="549" h="717">
                  <a:moveTo>
                    <a:pt x="274" y="231"/>
                  </a:moveTo>
                  <a:lnTo>
                    <a:pt x="241" y="234"/>
                  </a:lnTo>
                  <a:lnTo>
                    <a:pt x="210" y="241"/>
                  </a:lnTo>
                  <a:lnTo>
                    <a:pt x="181" y="254"/>
                  </a:lnTo>
                  <a:lnTo>
                    <a:pt x="153" y="272"/>
                  </a:lnTo>
                  <a:lnTo>
                    <a:pt x="128" y="293"/>
                  </a:lnTo>
                  <a:lnTo>
                    <a:pt x="105" y="319"/>
                  </a:lnTo>
                  <a:lnTo>
                    <a:pt x="88" y="347"/>
                  </a:lnTo>
                  <a:lnTo>
                    <a:pt x="76" y="377"/>
                  </a:lnTo>
                  <a:lnTo>
                    <a:pt x="69" y="408"/>
                  </a:lnTo>
                  <a:lnTo>
                    <a:pt x="66" y="441"/>
                  </a:lnTo>
                  <a:lnTo>
                    <a:pt x="69" y="476"/>
                  </a:lnTo>
                  <a:lnTo>
                    <a:pt x="76" y="509"/>
                  </a:lnTo>
                  <a:lnTo>
                    <a:pt x="88" y="539"/>
                  </a:lnTo>
                  <a:lnTo>
                    <a:pt x="105" y="568"/>
                  </a:lnTo>
                  <a:lnTo>
                    <a:pt x="127" y="594"/>
                  </a:lnTo>
                  <a:lnTo>
                    <a:pt x="153" y="617"/>
                  </a:lnTo>
                  <a:lnTo>
                    <a:pt x="181" y="635"/>
                  </a:lnTo>
                  <a:lnTo>
                    <a:pt x="210" y="647"/>
                  </a:lnTo>
                  <a:lnTo>
                    <a:pt x="241" y="655"/>
                  </a:lnTo>
                  <a:lnTo>
                    <a:pt x="275" y="657"/>
                  </a:lnTo>
                  <a:lnTo>
                    <a:pt x="309" y="655"/>
                  </a:lnTo>
                  <a:lnTo>
                    <a:pt x="340" y="647"/>
                  </a:lnTo>
                  <a:lnTo>
                    <a:pt x="369" y="635"/>
                  </a:lnTo>
                  <a:lnTo>
                    <a:pt x="397" y="617"/>
                  </a:lnTo>
                  <a:lnTo>
                    <a:pt x="422" y="594"/>
                  </a:lnTo>
                  <a:lnTo>
                    <a:pt x="443" y="568"/>
                  </a:lnTo>
                  <a:lnTo>
                    <a:pt x="461" y="540"/>
                  </a:lnTo>
                  <a:lnTo>
                    <a:pt x="472" y="509"/>
                  </a:lnTo>
                  <a:lnTo>
                    <a:pt x="480" y="476"/>
                  </a:lnTo>
                  <a:lnTo>
                    <a:pt x="482" y="441"/>
                  </a:lnTo>
                  <a:lnTo>
                    <a:pt x="480" y="407"/>
                  </a:lnTo>
                  <a:lnTo>
                    <a:pt x="472" y="376"/>
                  </a:lnTo>
                  <a:lnTo>
                    <a:pt x="461" y="346"/>
                  </a:lnTo>
                  <a:lnTo>
                    <a:pt x="443" y="318"/>
                  </a:lnTo>
                  <a:lnTo>
                    <a:pt x="422" y="293"/>
                  </a:lnTo>
                  <a:lnTo>
                    <a:pt x="395" y="270"/>
                  </a:lnTo>
                  <a:lnTo>
                    <a:pt x="368" y="253"/>
                  </a:lnTo>
                  <a:lnTo>
                    <a:pt x="339" y="241"/>
                  </a:lnTo>
                  <a:lnTo>
                    <a:pt x="308" y="234"/>
                  </a:lnTo>
                  <a:lnTo>
                    <a:pt x="274" y="231"/>
                  </a:lnTo>
                  <a:close/>
                  <a:moveTo>
                    <a:pt x="482" y="0"/>
                  </a:moveTo>
                  <a:lnTo>
                    <a:pt x="549" y="0"/>
                  </a:lnTo>
                  <a:lnTo>
                    <a:pt x="549" y="705"/>
                  </a:lnTo>
                  <a:lnTo>
                    <a:pt x="486" y="705"/>
                  </a:lnTo>
                  <a:lnTo>
                    <a:pt x="486" y="611"/>
                  </a:lnTo>
                  <a:lnTo>
                    <a:pt x="461" y="642"/>
                  </a:lnTo>
                  <a:lnTo>
                    <a:pt x="434" y="667"/>
                  </a:lnTo>
                  <a:lnTo>
                    <a:pt x="407" y="686"/>
                  </a:lnTo>
                  <a:lnTo>
                    <a:pt x="378" y="700"/>
                  </a:lnTo>
                  <a:lnTo>
                    <a:pt x="348" y="710"/>
                  </a:lnTo>
                  <a:lnTo>
                    <a:pt x="315" y="715"/>
                  </a:lnTo>
                  <a:lnTo>
                    <a:pt x="281" y="717"/>
                  </a:lnTo>
                  <a:lnTo>
                    <a:pt x="235" y="714"/>
                  </a:lnTo>
                  <a:lnTo>
                    <a:pt x="192" y="705"/>
                  </a:lnTo>
                  <a:lnTo>
                    <a:pt x="152" y="689"/>
                  </a:lnTo>
                  <a:lnTo>
                    <a:pt x="115" y="667"/>
                  </a:lnTo>
                  <a:lnTo>
                    <a:pt x="81" y="638"/>
                  </a:lnTo>
                  <a:lnTo>
                    <a:pt x="53" y="606"/>
                  </a:lnTo>
                  <a:lnTo>
                    <a:pt x="30" y="569"/>
                  </a:lnTo>
                  <a:lnTo>
                    <a:pt x="12" y="530"/>
                  </a:lnTo>
                  <a:lnTo>
                    <a:pt x="4" y="488"/>
                  </a:lnTo>
                  <a:lnTo>
                    <a:pt x="0" y="442"/>
                  </a:lnTo>
                  <a:lnTo>
                    <a:pt x="4" y="398"/>
                  </a:lnTo>
                  <a:lnTo>
                    <a:pt x="12" y="357"/>
                  </a:lnTo>
                  <a:lnTo>
                    <a:pt x="30" y="319"/>
                  </a:lnTo>
                  <a:lnTo>
                    <a:pt x="53" y="283"/>
                  </a:lnTo>
                  <a:lnTo>
                    <a:pt x="81" y="250"/>
                  </a:lnTo>
                  <a:lnTo>
                    <a:pt x="115" y="221"/>
                  </a:lnTo>
                  <a:lnTo>
                    <a:pt x="152" y="200"/>
                  </a:lnTo>
                  <a:lnTo>
                    <a:pt x="192" y="184"/>
                  </a:lnTo>
                  <a:lnTo>
                    <a:pt x="235" y="175"/>
                  </a:lnTo>
                  <a:lnTo>
                    <a:pt x="281" y="171"/>
                  </a:lnTo>
                  <a:lnTo>
                    <a:pt x="321" y="174"/>
                  </a:lnTo>
                  <a:lnTo>
                    <a:pt x="358" y="181"/>
                  </a:lnTo>
                  <a:lnTo>
                    <a:pt x="393" y="195"/>
                  </a:lnTo>
                  <a:lnTo>
                    <a:pt x="424" y="214"/>
                  </a:lnTo>
                  <a:lnTo>
                    <a:pt x="455" y="238"/>
                  </a:lnTo>
                  <a:lnTo>
                    <a:pt x="482" y="267"/>
                  </a:lnTo>
                  <a:lnTo>
                    <a:pt x="48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 name="Freeform 11"/>
            <p:cNvSpPr>
              <a:spLocks noEditPoints="1"/>
            </p:cNvSpPr>
            <p:nvPr/>
          </p:nvSpPr>
          <p:spPr bwMode="auto">
            <a:xfrm>
              <a:off x="6677520" y="3396343"/>
              <a:ext cx="599909" cy="594465"/>
            </a:xfrm>
            <a:custGeom>
              <a:avLst/>
              <a:gdLst/>
              <a:ahLst/>
              <a:cxnLst>
                <a:cxn ang="0">
                  <a:pos x="245" y="63"/>
                </a:cxn>
                <a:cxn ang="0">
                  <a:pos x="183" y="83"/>
                </a:cxn>
                <a:cxn ang="0">
                  <a:pos x="131" y="123"/>
                </a:cxn>
                <a:cxn ang="0">
                  <a:pos x="89" y="176"/>
                </a:cxn>
                <a:cxn ang="0">
                  <a:pos x="69" y="237"/>
                </a:cxn>
                <a:cxn ang="0">
                  <a:pos x="69" y="304"/>
                </a:cxn>
                <a:cxn ang="0">
                  <a:pos x="89" y="368"/>
                </a:cxn>
                <a:cxn ang="0">
                  <a:pos x="129" y="423"/>
                </a:cxn>
                <a:cxn ang="0">
                  <a:pos x="183" y="464"/>
                </a:cxn>
                <a:cxn ang="0">
                  <a:pos x="246" y="484"/>
                </a:cxn>
                <a:cxn ang="0">
                  <a:pos x="313" y="484"/>
                </a:cxn>
                <a:cxn ang="0">
                  <a:pos x="372" y="464"/>
                </a:cxn>
                <a:cxn ang="0">
                  <a:pos x="423" y="423"/>
                </a:cxn>
                <a:cxn ang="0">
                  <a:pos x="464" y="371"/>
                </a:cxn>
                <a:cxn ang="0">
                  <a:pos x="482" y="310"/>
                </a:cxn>
                <a:cxn ang="0">
                  <a:pos x="482" y="242"/>
                </a:cxn>
                <a:cxn ang="0">
                  <a:pos x="464" y="177"/>
                </a:cxn>
                <a:cxn ang="0">
                  <a:pos x="426" y="123"/>
                </a:cxn>
                <a:cxn ang="0">
                  <a:pos x="374" y="83"/>
                </a:cxn>
                <a:cxn ang="0">
                  <a:pos x="312" y="63"/>
                </a:cxn>
                <a:cxn ang="0">
                  <a:pos x="280" y="0"/>
                </a:cxn>
                <a:cxn ang="0">
                  <a:pos x="361" y="11"/>
                </a:cxn>
                <a:cxn ang="0">
                  <a:pos x="430" y="47"/>
                </a:cxn>
                <a:cxn ang="0">
                  <a:pos x="485" y="104"/>
                </a:cxn>
                <a:cxn ang="0">
                  <a:pos x="551" y="13"/>
                </a:cxn>
                <a:cxn ang="0">
                  <a:pos x="485" y="534"/>
                </a:cxn>
                <a:cxn ang="0">
                  <a:pos x="459" y="475"/>
                </a:cxn>
                <a:cxn ang="0">
                  <a:pos x="397" y="520"/>
                </a:cxn>
                <a:cxn ang="0">
                  <a:pos x="323" y="544"/>
                </a:cxn>
                <a:cxn ang="0">
                  <a:pos x="237" y="543"/>
                </a:cxn>
                <a:cxn ang="0">
                  <a:pos x="155" y="518"/>
                </a:cxn>
                <a:cxn ang="0">
                  <a:pos x="83" y="467"/>
                </a:cxn>
                <a:cxn ang="0">
                  <a:pos x="30" y="398"/>
                </a:cxn>
                <a:cxn ang="0">
                  <a:pos x="4" y="319"/>
                </a:cxn>
                <a:cxn ang="0">
                  <a:pos x="4" y="231"/>
                </a:cxn>
                <a:cxn ang="0">
                  <a:pos x="29" y="148"/>
                </a:cxn>
                <a:cxn ang="0">
                  <a:pos x="80" y="79"/>
                </a:cxn>
                <a:cxn ang="0">
                  <a:pos x="151" y="29"/>
                </a:cxn>
                <a:cxn ang="0">
                  <a:pos x="234" y="4"/>
                </a:cxn>
              </a:cxnLst>
              <a:rect l="0" t="0" r="r" b="b"/>
              <a:pathLst>
                <a:path w="551" h="546">
                  <a:moveTo>
                    <a:pt x="278" y="60"/>
                  </a:moveTo>
                  <a:lnTo>
                    <a:pt x="245" y="63"/>
                  </a:lnTo>
                  <a:lnTo>
                    <a:pt x="214" y="70"/>
                  </a:lnTo>
                  <a:lnTo>
                    <a:pt x="183" y="83"/>
                  </a:lnTo>
                  <a:lnTo>
                    <a:pt x="157" y="101"/>
                  </a:lnTo>
                  <a:lnTo>
                    <a:pt x="131" y="123"/>
                  </a:lnTo>
                  <a:lnTo>
                    <a:pt x="108" y="150"/>
                  </a:lnTo>
                  <a:lnTo>
                    <a:pt x="89" y="176"/>
                  </a:lnTo>
                  <a:lnTo>
                    <a:pt x="77" y="206"/>
                  </a:lnTo>
                  <a:lnTo>
                    <a:pt x="69" y="237"/>
                  </a:lnTo>
                  <a:lnTo>
                    <a:pt x="67" y="270"/>
                  </a:lnTo>
                  <a:lnTo>
                    <a:pt x="69" y="304"/>
                  </a:lnTo>
                  <a:lnTo>
                    <a:pt x="77" y="337"/>
                  </a:lnTo>
                  <a:lnTo>
                    <a:pt x="89" y="368"/>
                  </a:lnTo>
                  <a:lnTo>
                    <a:pt x="107" y="397"/>
                  </a:lnTo>
                  <a:lnTo>
                    <a:pt x="129" y="423"/>
                  </a:lnTo>
                  <a:lnTo>
                    <a:pt x="156" y="446"/>
                  </a:lnTo>
                  <a:lnTo>
                    <a:pt x="183" y="464"/>
                  </a:lnTo>
                  <a:lnTo>
                    <a:pt x="214" y="476"/>
                  </a:lnTo>
                  <a:lnTo>
                    <a:pt x="246" y="484"/>
                  </a:lnTo>
                  <a:lnTo>
                    <a:pt x="281" y="486"/>
                  </a:lnTo>
                  <a:lnTo>
                    <a:pt x="313" y="484"/>
                  </a:lnTo>
                  <a:lnTo>
                    <a:pt x="343" y="476"/>
                  </a:lnTo>
                  <a:lnTo>
                    <a:pt x="372" y="464"/>
                  </a:lnTo>
                  <a:lnTo>
                    <a:pt x="398" y="446"/>
                  </a:lnTo>
                  <a:lnTo>
                    <a:pt x="423" y="423"/>
                  </a:lnTo>
                  <a:lnTo>
                    <a:pt x="446" y="397"/>
                  </a:lnTo>
                  <a:lnTo>
                    <a:pt x="464" y="371"/>
                  </a:lnTo>
                  <a:lnTo>
                    <a:pt x="475" y="340"/>
                  </a:lnTo>
                  <a:lnTo>
                    <a:pt x="482" y="310"/>
                  </a:lnTo>
                  <a:lnTo>
                    <a:pt x="485" y="278"/>
                  </a:lnTo>
                  <a:lnTo>
                    <a:pt x="482" y="242"/>
                  </a:lnTo>
                  <a:lnTo>
                    <a:pt x="475" y="209"/>
                  </a:lnTo>
                  <a:lnTo>
                    <a:pt x="464" y="177"/>
                  </a:lnTo>
                  <a:lnTo>
                    <a:pt x="447" y="150"/>
                  </a:lnTo>
                  <a:lnTo>
                    <a:pt x="426" y="123"/>
                  </a:lnTo>
                  <a:lnTo>
                    <a:pt x="401" y="101"/>
                  </a:lnTo>
                  <a:lnTo>
                    <a:pt x="374" y="83"/>
                  </a:lnTo>
                  <a:lnTo>
                    <a:pt x="344" y="70"/>
                  </a:lnTo>
                  <a:lnTo>
                    <a:pt x="312" y="63"/>
                  </a:lnTo>
                  <a:lnTo>
                    <a:pt x="278" y="60"/>
                  </a:lnTo>
                  <a:close/>
                  <a:moveTo>
                    <a:pt x="280" y="0"/>
                  </a:moveTo>
                  <a:lnTo>
                    <a:pt x="322" y="3"/>
                  </a:lnTo>
                  <a:lnTo>
                    <a:pt x="361" y="11"/>
                  </a:lnTo>
                  <a:lnTo>
                    <a:pt x="397" y="26"/>
                  </a:lnTo>
                  <a:lnTo>
                    <a:pt x="430" y="47"/>
                  </a:lnTo>
                  <a:lnTo>
                    <a:pt x="459" y="73"/>
                  </a:lnTo>
                  <a:lnTo>
                    <a:pt x="485" y="104"/>
                  </a:lnTo>
                  <a:lnTo>
                    <a:pt x="485" y="13"/>
                  </a:lnTo>
                  <a:lnTo>
                    <a:pt x="551" y="13"/>
                  </a:lnTo>
                  <a:lnTo>
                    <a:pt x="551" y="534"/>
                  </a:lnTo>
                  <a:lnTo>
                    <a:pt x="485" y="534"/>
                  </a:lnTo>
                  <a:lnTo>
                    <a:pt x="485" y="443"/>
                  </a:lnTo>
                  <a:lnTo>
                    <a:pt x="459" y="475"/>
                  </a:lnTo>
                  <a:lnTo>
                    <a:pt x="428" y="500"/>
                  </a:lnTo>
                  <a:lnTo>
                    <a:pt x="397" y="520"/>
                  </a:lnTo>
                  <a:lnTo>
                    <a:pt x="362" y="535"/>
                  </a:lnTo>
                  <a:lnTo>
                    <a:pt x="323" y="544"/>
                  </a:lnTo>
                  <a:lnTo>
                    <a:pt x="283" y="546"/>
                  </a:lnTo>
                  <a:lnTo>
                    <a:pt x="237" y="543"/>
                  </a:lnTo>
                  <a:lnTo>
                    <a:pt x="195" y="534"/>
                  </a:lnTo>
                  <a:lnTo>
                    <a:pt x="155" y="518"/>
                  </a:lnTo>
                  <a:lnTo>
                    <a:pt x="117" y="496"/>
                  </a:lnTo>
                  <a:lnTo>
                    <a:pt x="83" y="467"/>
                  </a:lnTo>
                  <a:lnTo>
                    <a:pt x="53" y="435"/>
                  </a:lnTo>
                  <a:lnTo>
                    <a:pt x="30" y="398"/>
                  </a:lnTo>
                  <a:lnTo>
                    <a:pt x="14" y="361"/>
                  </a:lnTo>
                  <a:lnTo>
                    <a:pt x="4" y="319"/>
                  </a:lnTo>
                  <a:lnTo>
                    <a:pt x="0" y="276"/>
                  </a:lnTo>
                  <a:lnTo>
                    <a:pt x="4" y="231"/>
                  </a:lnTo>
                  <a:lnTo>
                    <a:pt x="13" y="188"/>
                  </a:lnTo>
                  <a:lnTo>
                    <a:pt x="29" y="148"/>
                  </a:lnTo>
                  <a:lnTo>
                    <a:pt x="52" y="112"/>
                  </a:lnTo>
                  <a:lnTo>
                    <a:pt x="80" y="79"/>
                  </a:lnTo>
                  <a:lnTo>
                    <a:pt x="114" y="50"/>
                  </a:lnTo>
                  <a:lnTo>
                    <a:pt x="151" y="29"/>
                  </a:lnTo>
                  <a:lnTo>
                    <a:pt x="191" y="13"/>
                  </a:lnTo>
                  <a:lnTo>
                    <a:pt x="234" y="4"/>
                  </a:lnTo>
                  <a:lnTo>
                    <a:pt x="28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 name="Freeform 12"/>
            <p:cNvSpPr>
              <a:spLocks/>
            </p:cNvSpPr>
            <p:nvPr/>
          </p:nvSpPr>
          <p:spPr bwMode="auto">
            <a:xfrm>
              <a:off x="7426590" y="3396343"/>
              <a:ext cx="499743" cy="581400"/>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534"/>
                </a:cxn>
                <a:cxn ang="0">
                  <a:pos x="392" y="534"/>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534"/>
                </a:cxn>
                <a:cxn ang="0">
                  <a:pos x="0" y="534"/>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59" h="534">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534"/>
                  </a:lnTo>
                  <a:lnTo>
                    <a:pt x="392" y="534"/>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534"/>
                  </a:lnTo>
                  <a:lnTo>
                    <a:pt x="0" y="534"/>
                  </a:lnTo>
                  <a:lnTo>
                    <a:pt x="0" y="13"/>
                  </a:lnTo>
                  <a:lnTo>
                    <a:pt x="67" y="13"/>
                  </a:lnTo>
                  <a:lnTo>
                    <a:pt x="67" y="80"/>
                  </a:lnTo>
                  <a:lnTo>
                    <a:pt x="93" y="55"/>
                  </a:lnTo>
                  <a:lnTo>
                    <a:pt x="118" y="34"/>
                  </a:lnTo>
                  <a:lnTo>
                    <a:pt x="144" y="19"/>
                  </a:lnTo>
                  <a:lnTo>
                    <a:pt x="170" y="9"/>
                  </a:lnTo>
                  <a:lnTo>
                    <a:pt x="198" y="3"/>
                  </a:lnTo>
                  <a:lnTo>
                    <a:pt x="228"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 name="Freeform 13"/>
            <p:cNvSpPr>
              <a:spLocks noEditPoints="1"/>
            </p:cNvSpPr>
            <p:nvPr/>
          </p:nvSpPr>
          <p:spPr bwMode="auto">
            <a:xfrm>
              <a:off x="8072227" y="3267869"/>
              <a:ext cx="72948" cy="709874"/>
            </a:xfrm>
            <a:custGeom>
              <a:avLst/>
              <a:gdLst/>
              <a:ahLst/>
              <a:cxnLst>
                <a:cxn ang="0">
                  <a:pos x="0" y="131"/>
                </a:cxn>
                <a:cxn ang="0">
                  <a:pos x="67" y="131"/>
                </a:cxn>
                <a:cxn ang="0">
                  <a:pos x="67" y="652"/>
                </a:cxn>
                <a:cxn ang="0">
                  <a:pos x="0" y="652"/>
                </a:cxn>
                <a:cxn ang="0">
                  <a:pos x="0" y="131"/>
                </a:cxn>
                <a:cxn ang="0">
                  <a:pos x="0" y="0"/>
                </a:cxn>
                <a:cxn ang="0">
                  <a:pos x="67" y="0"/>
                </a:cxn>
                <a:cxn ang="0">
                  <a:pos x="67" y="67"/>
                </a:cxn>
                <a:cxn ang="0">
                  <a:pos x="0" y="67"/>
                </a:cxn>
                <a:cxn ang="0">
                  <a:pos x="0" y="0"/>
                </a:cxn>
              </a:cxnLst>
              <a:rect l="0" t="0" r="r" b="b"/>
              <a:pathLst>
                <a:path w="67" h="652">
                  <a:moveTo>
                    <a:pt x="0" y="131"/>
                  </a:moveTo>
                  <a:lnTo>
                    <a:pt x="67" y="131"/>
                  </a:lnTo>
                  <a:lnTo>
                    <a:pt x="67" y="652"/>
                  </a:lnTo>
                  <a:lnTo>
                    <a:pt x="0" y="652"/>
                  </a:lnTo>
                  <a:lnTo>
                    <a:pt x="0" y="131"/>
                  </a:lnTo>
                  <a:close/>
                  <a:moveTo>
                    <a:pt x="0" y="0"/>
                  </a:moveTo>
                  <a:lnTo>
                    <a:pt x="67" y="0"/>
                  </a:lnTo>
                  <a:lnTo>
                    <a:pt x="67" y="67"/>
                  </a:lnTo>
                  <a:lnTo>
                    <a:pt x="0" y="6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 name="Freeform 14"/>
            <p:cNvSpPr>
              <a:spLocks/>
            </p:cNvSpPr>
            <p:nvPr/>
          </p:nvSpPr>
          <p:spPr bwMode="auto">
            <a:xfrm>
              <a:off x="5294789" y="3385456"/>
              <a:ext cx="1295629" cy="605353"/>
            </a:xfrm>
            <a:custGeom>
              <a:avLst/>
              <a:gdLst/>
              <a:ahLst/>
              <a:cxnLst>
                <a:cxn ang="0">
                  <a:pos x="928" y="4"/>
                </a:cxn>
                <a:cxn ang="0">
                  <a:pos x="1011" y="29"/>
                </a:cxn>
                <a:cxn ang="0">
                  <a:pos x="1083" y="79"/>
                </a:cxn>
                <a:cxn ang="0">
                  <a:pos x="1134" y="148"/>
                </a:cxn>
                <a:cxn ang="0">
                  <a:pos x="1160" y="227"/>
                </a:cxn>
                <a:cxn ang="0">
                  <a:pos x="1163" y="278"/>
                </a:cxn>
                <a:cxn ang="0">
                  <a:pos x="1131" y="337"/>
                </a:cxn>
                <a:cxn ang="0">
                  <a:pos x="1097" y="278"/>
                </a:cxn>
                <a:cxn ang="0">
                  <a:pos x="1094" y="236"/>
                </a:cxn>
                <a:cxn ang="0">
                  <a:pos x="1075" y="176"/>
                </a:cxn>
                <a:cxn ang="0">
                  <a:pos x="1035" y="122"/>
                </a:cxn>
                <a:cxn ang="0">
                  <a:pos x="982" y="82"/>
                </a:cxn>
                <a:cxn ang="0">
                  <a:pos x="922" y="63"/>
                </a:cxn>
                <a:cxn ang="0">
                  <a:pos x="862" y="62"/>
                </a:cxn>
                <a:cxn ang="0">
                  <a:pos x="810" y="75"/>
                </a:cxn>
                <a:cxn ang="0">
                  <a:pos x="764" y="102"/>
                </a:cxn>
                <a:cxn ang="0">
                  <a:pos x="729" y="136"/>
                </a:cxn>
                <a:cxn ang="0">
                  <a:pos x="699" y="180"/>
                </a:cxn>
                <a:cxn ang="0">
                  <a:pos x="678" y="215"/>
                </a:cxn>
                <a:cxn ang="0">
                  <a:pos x="652" y="259"/>
                </a:cxn>
                <a:cxn ang="0">
                  <a:pos x="621" y="306"/>
                </a:cxn>
                <a:cxn ang="0">
                  <a:pos x="593" y="350"/>
                </a:cxn>
                <a:cxn ang="0">
                  <a:pos x="573" y="378"/>
                </a:cxn>
                <a:cxn ang="0">
                  <a:pos x="521" y="441"/>
                </a:cxn>
                <a:cxn ang="0">
                  <a:pos x="470" y="494"/>
                </a:cxn>
                <a:cxn ang="0">
                  <a:pos x="430" y="524"/>
                </a:cxn>
                <a:cxn ang="0">
                  <a:pos x="371" y="548"/>
                </a:cxn>
                <a:cxn ang="0">
                  <a:pos x="304" y="556"/>
                </a:cxn>
                <a:cxn ang="0">
                  <a:pos x="215" y="544"/>
                </a:cxn>
                <a:cxn ang="0">
                  <a:pos x="138" y="505"/>
                </a:cxn>
                <a:cxn ang="0">
                  <a:pos x="76" y="443"/>
                </a:cxn>
                <a:cxn ang="0">
                  <a:pos x="35" y="369"/>
                </a:cxn>
                <a:cxn ang="0">
                  <a:pos x="23" y="284"/>
                </a:cxn>
                <a:cxn ang="0">
                  <a:pos x="59" y="225"/>
                </a:cxn>
                <a:cxn ang="0">
                  <a:pos x="89" y="284"/>
                </a:cxn>
                <a:cxn ang="0">
                  <a:pos x="99" y="349"/>
                </a:cxn>
                <a:cxn ang="0">
                  <a:pos x="128" y="406"/>
                </a:cxn>
                <a:cxn ang="0">
                  <a:pos x="176" y="455"/>
                </a:cxn>
                <a:cxn ang="0">
                  <a:pos x="233" y="486"/>
                </a:cxn>
                <a:cxn ang="0">
                  <a:pos x="298" y="496"/>
                </a:cxn>
                <a:cxn ang="0">
                  <a:pos x="363" y="486"/>
                </a:cxn>
                <a:cxn ang="0">
                  <a:pos x="421" y="455"/>
                </a:cxn>
                <a:cxn ang="0">
                  <a:pos x="431" y="446"/>
                </a:cxn>
                <a:cxn ang="0">
                  <a:pos x="478" y="398"/>
                </a:cxn>
                <a:cxn ang="0">
                  <a:pos x="524" y="342"/>
                </a:cxn>
                <a:cxn ang="0">
                  <a:pos x="540" y="318"/>
                </a:cxn>
                <a:cxn ang="0">
                  <a:pos x="579" y="260"/>
                </a:cxn>
                <a:cxn ang="0">
                  <a:pos x="609" y="211"/>
                </a:cxn>
                <a:cxn ang="0">
                  <a:pos x="635" y="168"/>
                </a:cxn>
                <a:cxn ang="0">
                  <a:pos x="663" y="121"/>
                </a:cxn>
                <a:cxn ang="0">
                  <a:pos x="686" y="89"/>
                </a:cxn>
                <a:cxn ang="0">
                  <a:pos x="743" y="39"/>
                </a:cxn>
                <a:cxn ang="0">
                  <a:pos x="809" y="10"/>
                </a:cxn>
                <a:cxn ang="0">
                  <a:pos x="883" y="0"/>
                </a:cxn>
              </a:cxnLst>
              <a:rect l="0" t="0" r="r" b="b"/>
              <a:pathLst>
                <a:path w="1190" h="556">
                  <a:moveTo>
                    <a:pt x="883" y="0"/>
                  </a:moveTo>
                  <a:lnTo>
                    <a:pt x="928" y="4"/>
                  </a:lnTo>
                  <a:lnTo>
                    <a:pt x="971" y="13"/>
                  </a:lnTo>
                  <a:lnTo>
                    <a:pt x="1011" y="29"/>
                  </a:lnTo>
                  <a:lnTo>
                    <a:pt x="1049" y="50"/>
                  </a:lnTo>
                  <a:lnTo>
                    <a:pt x="1083" y="79"/>
                  </a:lnTo>
                  <a:lnTo>
                    <a:pt x="1112" y="112"/>
                  </a:lnTo>
                  <a:lnTo>
                    <a:pt x="1134" y="148"/>
                  </a:lnTo>
                  <a:lnTo>
                    <a:pt x="1151" y="186"/>
                  </a:lnTo>
                  <a:lnTo>
                    <a:pt x="1160" y="227"/>
                  </a:lnTo>
                  <a:lnTo>
                    <a:pt x="1163" y="271"/>
                  </a:lnTo>
                  <a:lnTo>
                    <a:pt x="1163" y="278"/>
                  </a:lnTo>
                  <a:lnTo>
                    <a:pt x="1190" y="278"/>
                  </a:lnTo>
                  <a:lnTo>
                    <a:pt x="1131" y="337"/>
                  </a:lnTo>
                  <a:lnTo>
                    <a:pt x="1072" y="278"/>
                  </a:lnTo>
                  <a:lnTo>
                    <a:pt x="1097" y="278"/>
                  </a:lnTo>
                  <a:lnTo>
                    <a:pt x="1097" y="270"/>
                  </a:lnTo>
                  <a:lnTo>
                    <a:pt x="1094" y="236"/>
                  </a:lnTo>
                  <a:lnTo>
                    <a:pt x="1087" y="205"/>
                  </a:lnTo>
                  <a:lnTo>
                    <a:pt x="1075" y="176"/>
                  </a:lnTo>
                  <a:lnTo>
                    <a:pt x="1058" y="148"/>
                  </a:lnTo>
                  <a:lnTo>
                    <a:pt x="1035" y="122"/>
                  </a:lnTo>
                  <a:lnTo>
                    <a:pt x="1010" y="99"/>
                  </a:lnTo>
                  <a:lnTo>
                    <a:pt x="982" y="82"/>
                  </a:lnTo>
                  <a:lnTo>
                    <a:pt x="954" y="70"/>
                  </a:lnTo>
                  <a:lnTo>
                    <a:pt x="922" y="63"/>
                  </a:lnTo>
                  <a:lnTo>
                    <a:pt x="889" y="60"/>
                  </a:lnTo>
                  <a:lnTo>
                    <a:pt x="862" y="62"/>
                  </a:lnTo>
                  <a:lnTo>
                    <a:pt x="835" y="67"/>
                  </a:lnTo>
                  <a:lnTo>
                    <a:pt x="810" y="75"/>
                  </a:lnTo>
                  <a:lnTo>
                    <a:pt x="786" y="87"/>
                  </a:lnTo>
                  <a:lnTo>
                    <a:pt x="764" y="102"/>
                  </a:lnTo>
                  <a:lnTo>
                    <a:pt x="743" y="121"/>
                  </a:lnTo>
                  <a:lnTo>
                    <a:pt x="729" y="136"/>
                  </a:lnTo>
                  <a:lnTo>
                    <a:pt x="716" y="152"/>
                  </a:lnTo>
                  <a:lnTo>
                    <a:pt x="699" y="180"/>
                  </a:lnTo>
                  <a:lnTo>
                    <a:pt x="690" y="196"/>
                  </a:lnTo>
                  <a:lnTo>
                    <a:pt x="678" y="215"/>
                  </a:lnTo>
                  <a:lnTo>
                    <a:pt x="666" y="236"/>
                  </a:lnTo>
                  <a:lnTo>
                    <a:pt x="652" y="259"/>
                  </a:lnTo>
                  <a:lnTo>
                    <a:pt x="637" y="283"/>
                  </a:lnTo>
                  <a:lnTo>
                    <a:pt x="621" y="306"/>
                  </a:lnTo>
                  <a:lnTo>
                    <a:pt x="607" y="330"/>
                  </a:lnTo>
                  <a:lnTo>
                    <a:pt x="593" y="350"/>
                  </a:lnTo>
                  <a:lnTo>
                    <a:pt x="582" y="367"/>
                  </a:lnTo>
                  <a:lnTo>
                    <a:pt x="573" y="378"/>
                  </a:lnTo>
                  <a:lnTo>
                    <a:pt x="545" y="413"/>
                  </a:lnTo>
                  <a:lnTo>
                    <a:pt x="521" y="441"/>
                  </a:lnTo>
                  <a:lnTo>
                    <a:pt x="500" y="463"/>
                  </a:lnTo>
                  <a:lnTo>
                    <a:pt x="470" y="494"/>
                  </a:lnTo>
                  <a:lnTo>
                    <a:pt x="450" y="511"/>
                  </a:lnTo>
                  <a:lnTo>
                    <a:pt x="430" y="524"/>
                  </a:lnTo>
                  <a:lnTo>
                    <a:pt x="401" y="538"/>
                  </a:lnTo>
                  <a:lnTo>
                    <a:pt x="371" y="548"/>
                  </a:lnTo>
                  <a:lnTo>
                    <a:pt x="338" y="554"/>
                  </a:lnTo>
                  <a:lnTo>
                    <a:pt x="304" y="556"/>
                  </a:lnTo>
                  <a:lnTo>
                    <a:pt x="258" y="553"/>
                  </a:lnTo>
                  <a:lnTo>
                    <a:pt x="215" y="544"/>
                  </a:lnTo>
                  <a:lnTo>
                    <a:pt x="175" y="528"/>
                  </a:lnTo>
                  <a:lnTo>
                    <a:pt x="138" y="505"/>
                  </a:lnTo>
                  <a:lnTo>
                    <a:pt x="104" y="476"/>
                  </a:lnTo>
                  <a:lnTo>
                    <a:pt x="76" y="443"/>
                  </a:lnTo>
                  <a:lnTo>
                    <a:pt x="53" y="408"/>
                  </a:lnTo>
                  <a:lnTo>
                    <a:pt x="35" y="369"/>
                  </a:lnTo>
                  <a:lnTo>
                    <a:pt x="27" y="328"/>
                  </a:lnTo>
                  <a:lnTo>
                    <a:pt x="23" y="284"/>
                  </a:lnTo>
                  <a:lnTo>
                    <a:pt x="0" y="284"/>
                  </a:lnTo>
                  <a:lnTo>
                    <a:pt x="59" y="225"/>
                  </a:lnTo>
                  <a:lnTo>
                    <a:pt x="118" y="284"/>
                  </a:lnTo>
                  <a:lnTo>
                    <a:pt x="89" y="284"/>
                  </a:lnTo>
                  <a:lnTo>
                    <a:pt x="92" y="318"/>
                  </a:lnTo>
                  <a:lnTo>
                    <a:pt x="99" y="349"/>
                  </a:lnTo>
                  <a:lnTo>
                    <a:pt x="112" y="378"/>
                  </a:lnTo>
                  <a:lnTo>
                    <a:pt x="128" y="406"/>
                  </a:lnTo>
                  <a:lnTo>
                    <a:pt x="150" y="432"/>
                  </a:lnTo>
                  <a:lnTo>
                    <a:pt x="176" y="455"/>
                  </a:lnTo>
                  <a:lnTo>
                    <a:pt x="204" y="474"/>
                  </a:lnTo>
                  <a:lnTo>
                    <a:pt x="233" y="486"/>
                  </a:lnTo>
                  <a:lnTo>
                    <a:pt x="264" y="494"/>
                  </a:lnTo>
                  <a:lnTo>
                    <a:pt x="298" y="496"/>
                  </a:lnTo>
                  <a:lnTo>
                    <a:pt x="332" y="494"/>
                  </a:lnTo>
                  <a:lnTo>
                    <a:pt x="363" y="486"/>
                  </a:lnTo>
                  <a:lnTo>
                    <a:pt x="393" y="472"/>
                  </a:lnTo>
                  <a:lnTo>
                    <a:pt x="421" y="455"/>
                  </a:lnTo>
                  <a:lnTo>
                    <a:pt x="423" y="452"/>
                  </a:lnTo>
                  <a:lnTo>
                    <a:pt x="431" y="446"/>
                  </a:lnTo>
                  <a:lnTo>
                    <a:pt x="459" y="418"/>
                  </a:lnTo>
                  <a:lnTo>
                    <a:pt x="478" y="398"/>
                  </a:lnTo>
                  <a:lnTo>
                    <a:pt x="499" y="373"/>
                  </a:lnTo>
                  <a:lnTo>
                    <a:pt x="524" y="342"/>
                  </a:lnTo>
                  <a:lnTo>
                    <a:pt x="532" y="332"/>
                  </a:lnTo>
                  <a:lnTo>
                    <a:pt x="540" y="318"/>
                  </a:lnTo>
                  <a:lnTo>
                    <a:pt x="552" y="301"/>
                  </a:lnTo>
                  <a:lnTo>
                    <a:pt x="579" y="260"/>
                  </a:lnTo>
                  <a:lnTo>
                    <a:pt x="594" y="236"/>
                  </a:lnTo>
                  <a:lnTo>
                    <a:pt x="609" y="211"/>
                  </a:lnTo>
                  <a:lnTo>
                    <a:pt x="623" y="188"/>
                  </a:lnTo>
                  <a:lnTo>
                    <a:pt x="635" y="168"/>
                  </a:lnTo>
                  <a:lnTo>
                    <a:pt x="643" y="152"/>
                  </a:lnTo>
                  <a:lnTo>
                    <a:pt x="663" y="121"/>
                  </a:lnTo>
                  <a:lnTo>
                    <a:pt x="683" y="93"/>
                  </a:lnTo>
                  <a:lnTo>
                    <a:pt x="686" y="89"/>
                  </a:lnTo>
                  <a:lnTo>
                    <a:pt x="714" y="62"/>
                  </a:lnTo>
                  <a:lnTo>
                    <a:pt x="743" y="39"/>
                  </a:lnTo>
                  <a:lnTo>
                    <a:pt x="775" y="21"/>
                  </a:lnTo>
                  <a:lnTo>
                    <a:pt x="809" y="10"/>
                  </a:lnTo>
                  <a:lnTo>
                    <a:pt x="844" y="3"/>
                  </a:lnTo>
                  <a:lnTo>
                    <a:pt x="883"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5"/>
            <p:cNvSpPr>
              <a:spLocks/>
            </p:cNvSpPr>
            <p:nvPr/>
          </p:nvSpPr>
          <p:spPr bwMode="auto">
            <a:xfrm>
              <a:off x="4707946" y="3410498"/>
              <a:ext cx="317919" cy="614063"/>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33" y="473"/>
                </a:cxn>
                <a:cxn ang="0">
                  <a:pos x="233" y="446"/>
                </a:cxn>
                <a:cxn ang="0">
                  <a:pos x="292" y="505"/>
                </a:cxn>
                <a:cxn ang="0">
                  <a:pos x="233" y="564"/>
                </a:cxn>
                <a:cxn ang="0">
                  <a:pos x="233" y="533"/>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292" h="564">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33" y="473"/>
                  </a:lnTo>
                  <a:lnTo>
                    <a:pt x="233" y="446"/>
                  </a:lnTo>
                  <a:lnTo>
                    <a:pt x="292" y="505"/>
                  </a:lnTo>
                  <a:lnTo>
                    <a:pt x="233" y="564"/>
                  </a:lnTo>
                  <a:lnTo>
                    <a:pt x="233" y="533"/>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16"/>
            <p:cNvSpPr>
              <a:spLocks/>
            </p:cNvSpPr>
            <p:nvPr/>
          </p:nvSpPr>
          <p:spPr bwMode="auto">
            <a:xfrm>
              <a:off x="8042830" y="3493244"/>
              <a:ext cx="128474" cy="484500"/>
            </a:xfrm>
            <a:custGeom>
              <a:avLst/>
              <a:gdLst/>
              <a:ahLst/>
              <a:cxnLst>
                <a:cxn ang="0">
                  <a:pos x="59" y="0"/>
                </a:cxn>
                <a:cxn ang="0">
                  <a:pos x="118" y="59"/>
                </a:cxn>
                <a:cxn ang="0">
                  <a:pos x="94" y="59"/>
                </a:cxn>
                <a:cxn ang="0">
                  <a:pos x="94" y="445"/>
                </a:cxn>
                <a:cxn ang="0">
                  <a:pos x="27" y="445"/>
                </a:cxn>
                <a:cxn ang="0">
                  <a:pos x="27" y="59"/>
                </a:cxn>
                <a:cxn ang="0">
                  <a:pos x="0" y="59"/>
                </a:cxn>
                <a:cxn ang="0">
                  <a:pos x="59" y="0"/>
                </a:cxn>
              </a:cxnLst>
              <a:rect l="0" t="0" r="r" b="b"/>
              <a:pathLst>
                <a:path w="118" h="445">
                  <a:moveTo>
                    <a:pt x="59" y="0"/>
                  </a:moveTo>
                  <a:lnTo>
                    <a:pt x="118" y="59"/>
                  </a:lnTo>
                  <a:lnTo>
                    <a:pt x="94" y="59"/>
                  </a:lnTo>
                  <a:lnTo>
                    <a:pt x="94" y="445"/>
                  </a:lnTo>
                  <a:lnTo>
                    <a:pt x="27" y="445"/>
                  </a:lnTo>
                  <a:lnTo>
                    <a:pt x="27"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17"/>
            <p:cNvSpPr>
              <a:spLocks/>
            </p:cNvSpPr>
            <p:nvPr/>
          </p:nvSpPr>
          <p:spPr bwMode="auto">
            <a:xfrm>
              <a:off x="6641591" y="3631517"/>
              <a:ext cx="635838" cy="359292"/>
            </a:xfrm>
            <a:custGeom>
              <a:avLst/>
              <a:gdLst/>
              <a:ahLst/>
              <a:cxnLst>
                <a:cxn ang="0">
                  <a:pos x="59" y="0"/>
                </a:cxn>
                <a:cxn ang="0">
                  <a:pos x="120" y="58"/>
                </a:cxn>
                <a:cxn ang="0">
                  <a:pos x="100" y="58"/>
                </a:cxn>
                <a:cxn ang="0">
                  <a:pos x="102" y="92"/>
                </a:cxn>
                <a:cxn ang="0">
                  <a:pos x="111" y="123"/>
                </a:cxn>
                <a:cxn ang="0">
                  <a:pos x="122" y="153"/>
                </a:cxn>
                <a:cxn ang="0">
                  <a:pos x="140" y="181"/>
                </a:cxn>
                <a:cxn ang="0">
                  <a:pos x="162" y="207"/>
                </a:cxn>
                <a:cxn ang="0">
                  <a:pos x="189" y="230"/>
                </a:cxn>
                <a:cxn ang="0">
                  <a:pos x="216" y="248"/>
                </a:cxn>
                <a:cxn ang="0">
                  <a:pos x="247" y="260"/>
                </a:cxn>
                <a:cxn ang="0">
                  <a:pos x="279" y="268"/>
                </a:cxn>
                <a:cxn ang="0">
                  <a:pos x="314" y="270"/>
                </a:cxn>
                <a:cxn ang="0">
                  <a:pos x="346" y="268"/>
                </a:cxn>
                <a:cxn ang="0">
                  <a:pos x="376" y="260"/>
                </a:cxn>
                <a:cxn ang="0">
                  <a:pos x="405" y="248"/>
                </a:cxn>
                <a:cxn ang="0">
                  <a:pos x="431" y="230"/>
                </a:cxn>
                <a:cxn ang="0">
                  <a:pos x="456" y="207"/>
                </a:cxn>
                <a:cxn ang="0">
                  <a:pos x="479" y="181"/>
                </a:cxn>
                <a:cxn ang="0">
                  <a:pos x="497" y="155"/>
                </a:cxn>
                <a:cxn ang="0">
                  <a:pos x="508" y="124"/>
                </a:cxn>
                <a:cxn ang="0">
                  <a:pos x="515" y="94"/>
                </a:cxn>
                <a:cxn ang="0">
                  <a:pos x="518" y="62"/>
                </a:cxn>
                <a:cxn ang="0">
                  <a:pos x="518" y="52"/>
                </a:cxn>
                <a:cxn ang="0">
                  <a:pos x="584" y="52"/>
                </a:cxn>
                <a:cxn ang="0">
                  <a:pos x="584" y="318"/>
                </a:cxn>
                <a:cxn ang="0">
                  <a:pos x="518" y="318"/>
                </a:cxn>
                <a:cxn ang="0">
                  <a:pos x="518" y="227"/>
                </a:cxn>
                <a:cxn ang="0">
                  <a:pos x="492" y="259"/>
                </a:cxn>
                <a:cxn ang="0">
                  <a:pos x="461" y="284"/>
                </a:cxn>
                <a:cxn ang="0">
                  <a:pos x="430" y="304"/>
                </a:cxn>
                <a:cxn ang="0">
                  <a:pos x="395" y="319"/>
                </a:cxn>
                <a:cxn ang="0">
                  <a:pos x="356" y="328"/>
                </a:cxn>
                <a:cxn ang="0">
                  <a:pos x="316" y="330"/>
                </a:cxn>
                <a:cxn ang="0">
                  <a:pos x="270" y="327"/>
                </a:cxn>
                <a:cxn ang="0">
                  <a:pos x="228" y="318"/>
                </a:cxn>
                <a:cxn ang="0">
                  <a:pos x="188" y="302"/>
                </a:cxn>
                <a:cxn ang="0">
                  <a:pos x="150" y="280"/>
                </a:cxn>
                <a:cxn ang="0">
                  <a:pos x="116" y="251"/>
                </a:cxn>
                <a:cxn ang="0">
                  <a:pos x="86" y="219"/>
                </a:cxn>
                <a:cxn ang="0">
                  <a:pos x="63" y="182"/>
                </a:cxn>
                <a:cxn ang="0">
                  <a:pos x="47" y="145"/>
                </a:cxn>
                <a:cxn ang="0">
                  <a:pos x="37" y="103"/>
                </a:cxn>
                <a:cxn ang="0">
                  <a:pos x="33" y="60"/>
                </a:cxn>
                <a:cxn ang="0">
                  <a:pos x="33" y="58"/>
                </a:cxn>
                <a:cxn ang="0">
                  <a:pos x="0" y="58"/>
                </a:cxn>
                <a:cxn ang="0">
                  <a:pos x="59" y="0"/>
                </a:cxn>
              </a:cxnLst>
              <a:rect l="0" t="0" r="r" b="b"/>
              <a:pathLst>
                <a:path w="584" h="330">
                  <a:moveTo>
                    <a:pt x="59" y="0"/>
                  </a:moveTo>
                  <a:lnTo>
                    <a:pt x="120" y="58"/>
                  </a:lnTo>
                  <a:lnTo>
                    <a:pt x="100" y="58"/>
                  </a:lnTo>
                  <a:lnTo>
                    <a:pt x="102" y="92"/>
                  </a:lnTo>
                  <a:lnTo>
                    <a:pt x="111" y="123"/>
                  </a:lnTo>
                  <a:lnTo>
                    <a:pt x="122" y="153"/>
                  </a:lnTo>
                  <a:lnTo>
                    <a:pt x="140" y="181"/>
                  </a:lnTo>
                  <a:lnTo>
                    <a:pt x="162" y="207"/>
                  </a:lnTo>
                  <a:lnTo>
                    <a:pt x="189" y="230"/>
                  </a:lnTo>
                  <a:lnTo>
                    <a:pt x="216" y="248"/>
                  </a:lnTo>
                  <a:lnTo>
                    <a:pt x="247" y="260"/>
                  </a:lnTo>
                  <a:lnTo>
                    <a:pt x="279" y="268"/>
                  </a:lnTo>
                  <a:lnTo>
                    <a:pt x="314" y="270"/>
                  </a:lnTo>
                  <a:lnTo>
                    <a:pt x="346" y="268"/>
                  </a:lnTo>
                  <a:lnTo>
                    <a:pt x="376" y="260"/>
                  </a:lnTo>
                  <a:lnTo>
                    <a:pt x="405" y="248"/>
                  </a:lnTo>
                  <a:lnTo>
                    <a:pt x="431" y="230"/>
                  </a:lnTo>
                  <a:lnTo>
                    <a:pt x="456" y="207"/>
                  </a:lnTo>
                  <a:lnTo>
                    <a:pt x="479" y="181"/>
                  </a:lnTo>
                  <a:lnTo>
                    <a:pt x="497" y="155"/>
                  </a:lnTo>
                  <a:lnTo>
                    <a:pt x="508" y="124"/>
                  </a:lnTo>
                  <a:lnTo>
                    <a:pt x="515" y="94"/>
                  </a:lnTo>
                  <a:lnTo>
                    <a:pt x="518" y="62"/>
                  </a:lnTo>
                  <a:lnTo>
                    <a:pt x="518" y="52"/>
                  </a:lnTo>
                  <a:lnTo>
                    <a:pt x="584" y="52"/>
                  </a:lnTo>
                  <a:lnTo>
                    <a:pt x="584" y="318"/>
                  </a:lnTo>
                  <a:lnTo>
                    <a:pt x="518" y="318"/>
                  </a:lnTo>
                  <a:lnTo>
                    <a:pt x="518" y="227"/>
                  </a:lnTo>
                  <a:lnTo>
                    <a:pt x="492" y="259"/>
                  </a:lnTo>
                  <a:lnTo>
                    <a:pt x="461" y="284"/>
                  </a:lnTo>
                  <a:lnTo>
                    <a:pt x="430" y="304"/>
                  </a:lnTo>
                  <a:lnTo>
                    <a:pt x="395" y="319"/>
                  </a:lnTo>
                  <a:lnTo>
                    <a:pt x="356" y="328"/>
                  </a:lnTo>
                  <a:lnTo>
                    <a:pt x="316" y="330"/>
                  </a:lnTo>
                  <a:lnTo>
                    <a:pt x="270" y="327"/>
                  </a:lnTo>
                  <a:lnTo>
                    <a:pt x="228" y="318"/>
                  </a:lnTo>
                  <a:lnTo>
                    <a:pt x="188" y="302"/>
                  </a:lnTo>
                  <a:lnTo>
                    <a:pt x="150" y="280"/>
                  </a:lnTo>
                  <a:lnTo>
                    <a:pt x="116" y="251"/>
                  </a:lnTo>
                  <a:lnTo>
                    <a:pt x="86" y="219"/>
                  </a:lnTo>
                  <a:lnTo>
                    <a:pt x="63" y="182"/>
                  </a:lnTo>
                  <a:lnTo>
                    <a:pt x="47" y="145"/>
                  </a:lnTo>
                  <a:lnTo>
                    <a:pt x="37" y="103"/>
                  </a:lnTo>
                  <a:lnTo>
                    <a:pt x="33" y="60"/>
                  </a:lnTo>
                  <a:lnTo>
                    <a:pt x="33" y="58"/>
                  </a:lnTo>
                  <a:lnTo>
                    <a:pt x="0" y="58"/>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1" name="Freeform 18"/>
            <p:cNvSpPr>
              <a:spLocks/>
            </p:cNvSpPr>
            <p:nvPr/>
          </p:nvSpPr>
          <p:spPr bwMode="auto">
            <a:xfrm>
              <a:off x="7426590" y="3396343"/>
              <a:ext cx="523696" cy="345139"/>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259"/>
                </a:cxn>
                <a:cxn ang="0">
                  <a:pos x="481" y="259"/>
                </a:cxn>
                <a:cxn ang="0">
                  <a:pos x="422" y="317"/>
                </a:cxn>
                <a:cxn ang="0">
                  <a:pos x="363" y="259"/>
                </a:cxn>
                <a:cxn ang="0">
                  <a:pos x="392" y="259"/>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268"/>
                </a:cxn>
                <a:cxn ang="0">
                  <a:pos x="0" y="268"/>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81" h="317">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259"/>
                  </a:lnTo>
                  <a:lnTo>
                    <a:pt x="481" y="259"/>
                  </a:lnTo>
                  <a:lnTo>
                    <a:pt x="422" y="317"/>
                  </a:lnTo>
                  <a:lnTo>
                    <a:pt x="363" y="259"/>
                  </a:lnTo>
                  <a:lnTo>
                    <a:pt x="392" y="259"/>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268"/>
                  </a:lnTo>
                  <a:lnTo>
                    <a:pt x="0" y="268"/>
                  </a:lnTo>
                  <a:lnTo>
                    <a:pt x="0" y="13"/>
                  </a:lnTo>
                  <a:lnTo>
                    <a:pt x="67" y="13"/>
                  </a:lnTo>
                  <a:lnTo>
                    <a:pt x="67" y="80"/>
                  </a:lnTo>
                  <a:lnTo>
                    <a:pt x="93" y="55"/>
                  </a:lnTo>
                  <a:lnTo>
                    <a:pt x="118" y="34"/>
                  </a:lnTo>
                  <a:lnTo>
                    <a:pt x="144" y="19"/>
                  </a:lnTo>
                  <a:lnTo>
                    <a:pt x="170" y="9"/>
                  </a:lnTo>
                  <a:lnTo>
                    <a:pt x="198" y="3"/>
                  </a:lnTo>
                  <a:lnTo>
                    <a:pt x="22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 name="Freeform 19"/>
            <p:cNvSpPr>
              <a:spLocks/>
            </p:cNvSpPr>
            <p:nvPr/>
          </p:nvSpPr>
          <p:spPr bwMode="auto">
            <a:xfrm>
              <a:off x="3670353" y="3240651"/>
              <a:ext cx="920006" cy="920006"/>
            </a:xfrm>
            <a:custGeom>
              <a:avLst/>
              <a:gdLst/>
              <a:ahLst/>
              <a:cxnLst>
                <a:cxn ang="0">
                  <a:pos x="422" y="0"/>
                </a:cxn>
                <a:cxn ang="0">
                  <a:pos x="470" y="2"/>
                </a:cxn>
                <a:cxn ang="0">
                  <a:pos x="516" y="11"/>
                </a:cxn>
                <a:cxn ang="0">
                  <a:pos x="561" y="24"/>
                </a:cxn>
                <a:cxn ang="0">
                  <a:pos x="604" y="41"/>
                </a:cxn>
                <a:cxn ang="0">
                  <a:pos x="644" y="63"/>
                </a:cxn>
                <a:cxn ang="0">
                  <a:pos x="644" y="318"/>
                </a:cxn>
                <a:cxn ang="0">
                  <a:pos x="701" y="318"/>
                </a:cxn>
                <a:cxn ang="0">
                  <a:pos x="701" y="105"/>
                </a:cxn>
                <a:cxn ang="0">
                  <a:pos x="736" y="141"/>
                </a:cxn>
                <a:cxn ang="0">
                  <a:pos x="767" y="179"/>
                </a:cxn>
                <a:cxn ang="0">
                  <a:pos x="795" y="222"/>
                </a:cxn>
                <a:cxn ang="0">
                  <a:pos x="816" y="269"/>
                </a:cxn>
                <a:cxn ang="0">
                  <a:pos x="832" y="318"/>
                </a:cxn>
                <a:cxn ang="0">
                  <a:pos x="842" y="369"/>
                </a:cxn>
                <a:cxn ang="0">
                  <a:pos x="845" y="423"/>
                </a:cxn>
                <a:cxn ang="0">
                  <a:pos x="842" y="480"/>
                </a:cxn>
                <a:cxn ang="0">
                  <a:pos x="830" y="535"/>
                </a:cxn>
                <a:cxn ang="0">
                  <a:pos x="811" y="588"/>
                </a:cxn>
                <a:cxn ang="0">
                  <a:pos x="788" y="635"/>
                </a:cxn>
                <a:cxn ang="0">
                  <a:pos x="757" y="681"/>
                </a:cxn>
                <a:cxn ang="0">
                  <a:pos x="721" y="721"/>
                </a:cxn>
                <a:cxn ang="0">
                  <a:pos x="681" y="757"/>
                </a:cxn>
                <a:cxn ang="0">
                  <a:pos x="636" y="787"/>
                </a:cxn>
                <a:cxn ang="0">
                  <a:pos x="587" y="813"/>
                </a:cxn>
                <a:cxn ang="0">
                  <a:pos x="535" y="830"/>
                </a:cxn>
                <a:cxn ang="0">
                  <a:pos x="480" y="841"/>
                </a:cxn>
                <a:cxn ang="0">
                  <a:pos x="422" y="845"/>
                </a:cxn>
                <a:cxn ang="0">
                  <a:pos x="366" y="841"/>
                </a:cxn>
                <a:cxn ang="0">
                  <a:pos x="310" y="830"/>
                </a:cxn>
                <a:cxn ang="0">
                  <a:pos x="257" y="813"/>
                </a:cxn>
                <a:cxn ang="0">
                  <a:pos x="210" y="787"/>
                </a:cxn>
                <a:cxn ang="0">
                  <a:pos x="165" y="757"/>
                </a:cxn>
                <a:cxn ang="0">
                  <a:pos x="124" y="721"/>
                </a:cxn>
                <a:cxn ang="0">
                  <a:pos x="88" y="681"/>
                </a:cxn>
                <a:cxn ang="0">
                  <a:pos x="58" y="635"/>
                </a:cxn>
                <a:cxn ang="0">
                  <a:pos x="33" y="588"/>
                </a:cxn>
                <a:cxn ang="0">
                  <a:pos x="15" y="535"/>
                </a:cxn>
                <a:cxn ang="0">
                  <a:pos x="4" y="480"/>
                </a:cxn>
                <a:cxn ang="0">
                  <a:pos x="0" y="423"/>
                </a:cxn>
                <a:cxn ang="0">
                  <a:pos x="4" y="365"/>
                </a:cxn>
                <a:cxn ang="0">
                  <a:pos x="15" y="310"/>
                </a:cxn>
                <a:cxn ang="0">
                  <a:pos x="33" y="259"/>
                </a:cxn>
                <a:cxn ang="0">
                  <a:pos x="58" y="210"/>
                </a:cxn>
                <a:cxn ang="0">
                  <a:pos x="88" y="164"/>
                </a:cxn>
                <a:cxn ang="0">
                  <a:pos x="124" y="124"/>
                </a:cxn>
                <a:cxn ang="0">
                  <a:pos x="165" y="88"/>
                </a:cxn>
                <a:cxn ang="0">
                  <a:pos x="210" y="58"/>
                </a:cxn>
                <a:cxn ang="0">
                  <a:pos x="257" y="33"/>
                </a:cxn>
                <a:cxn ang="0">
                  <a:pos x="310" y="15"/>
                </a:cxn>
                <a:cxn ang="0">
                  <a:pos x="366" y="4"/>
                </a:cxn>
                <a:cxn ang="0">
                  <a:pos x="422" y="0"/>
                </a:cxn>
              </a:cxnLst>
              <a:rect l="0" t="0" r="r" b="b"/>
              <a:pathLst>
                <a:path w="845" h="845">
                  <a:moveTo>
                    <a:pt x="422" y="0"/>
                  </a:moveTo>
                  <a:lnTo>
                    <a:pt x="470" y="2"/>
                  </a:lnTo>
                  <a:lnTo>
                    <a:pt x="516" y="11"/>
                  </a:lnTo>
                  <a:lnTo>
                    <a:pt x="561" y="24"/>
                  </a:lnTo>
                  <a:lnTo>
                    <a:pt x="604" y="41"/>
                  </a:lnTo>
                  <a:lnTo>
                    <a:pt x="644" y="63"/>
                  </a:lnTo>
                  <a:lnTo>
                    <a:pt x="644" y="318"/>
                  </a:lnTo>
                  <a:lnTo>
                    <a:pt x="701" y="318"/>
                  </a:lnTo>
                  <a:lnTo>
                    <a:pt x="701" y="105"/>
                  </a:lnTo>
                  <a:lnTo>
                    <a:pt x="736" y="141"/>
                  </a:lnTo>
                  <a:lnTo>
                    <a:pt x="767" y="179"/>
                  </a:lnTo>
                  <a:lnTo>
                    <a:pt x="795" y="222"/>
                  </a:lnTo>
                  <a:lnTo>
                    <a:pt x="816" y="269"/>
                  </a:lnTo>
                  <a:lnTo>
                    <a:pt x="832" y="318"/>
                  </a:lnTo>
                  <a:lnTo>
                    <a:pt x="842" y="369"/>
                  </a:lnTo>
                  <a:lnTo>
                    <a:pt x="845" y="423"/>
                  </a:lnTo>
                  <a:lnTo>
                    <a:pt x="842" y="480"/>
                  </a:lnTo>
                  <a:lnTo>
                    <a:pt x="830" y="535"/>
                  </a:lnTo>
                  <a:lnTo>
                    <a:pt x="811" y="588"/>
                  </a:lnTo>
                  <a:lnTo>
                    <a:pt x="788" y="635"/>
                  </a:lnTo>
                  <a:lnTo>
                    <a:pt x="757" y="681"/>
                  </a:lnTo>
                  <a:lnTo>
                    <a:pt x="721" y="721"/>
                  </a:lnTo>
                  <a:lnTo>
                    <a:pt x="681" y="757"/>
                  </a:lnTo>
                  <a:lnTo>
                    <a:pt x="636" y="787"/>
                  </a:lnTo>
                  <a:lnTo>
                    <a:pt x="587" y="813"/>
                  </a:lnTo>
                  <a:lnTo>
                    <a:pt x="535" y="830"/>
                  </a:lnTo>
                  <a:lnTo>
                    <a:pt x="480" y="841"/>
                  </a:lnTo>
                  <a:lnTo>
                    <a:pt x="422" y="845"/>
                  </a:lnTo>
                  <a:lnTo>
                    <a:pt x="366" y="841"/>
                  </a:lnTo>
                  <a:lnTo>
                    <a:pt x="310" y="830"/>
                  </a:lnTo>
                  <a:lnTo>
                    <a:pt x="257" y="813"/>
                  </a:lnTo>
                  <a:lnTo>
                    <a:pt x="210" y="787"/>
                  </a:lnTo>
                  <a:lnTo>
                    <a:pt x="165" y="757"/>
                  </a:lnTo>
                  <a:lnTo>
                    <a:pt x="124" y="721"/>
                  </a:lnTo>
                  <a:lnTo>
                    <a:pt x="88" y="681"/>
                  </a:lnTo>
                  <a:lnTo>
                    <a:pt x="58" y="635"/>
                  </a:lnTo>
                  <a:lnTo>
                    <a:pt x="33" y="588"/>
                  </a:lnTo>
                  <a:lnTo>
                    <a:pt x="15" y="535"/>
                  </a:lnTo>
                  <a:lnTo>
                    <a:pt x="4" y="480"/>
                  </a:lnTo>
                  <a:lnTo>
                    <a:pt x="0" y="423"/>
                  </a:lnTo>
                  <a:lnTo>
                    <a:pt x="4" y="365"/>
                  </a:lnTo>
                  <a:lnTo>
                    <a:pt x="15" y="310"/>
                  </a:lnTo>
                  <a:lnTo>
                    <a:pt x="33" y="259"/>
                  </a:lnTo>
                  <a:lnTo>
                    <a:pt x="58" y="210"/>
                  </a:lnTo>
                  <a:lnTo>
                    <a:pt x="88" y="164"/>
                  </a:lnTo>
                  <a:lnTo>
                    <a:pt x="124" y="124"/>
                  </a:lnTo>
                  <a:lnTo>
                    <a:pt x="165" y="88"/>
                  </a:lnTo>
                  <a:lnTo>
                    <a:pt x="210" y="58"/>
                  </a:lnTo>
                  <a:lnTo>
                    <a:pt x="257" y="33"/>
                  </a:lnTo>
                  <a:lnTo>
                    <a:pt x="310" y="15"/>
                  </a:lnTo>
                  <a:lnTo>
                    <a:pt x="366" y="4"/>
                  </a:lnTo>
                  <a:lnTo>
                    <a:pt x="42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 name="Freeform 20"/>
            <p:cNvSpPr>
              <a:spLocks/>
            </p:cNvSpPr>
            <p:nvPr/>
          </p:nvSpPr>
          <p:spPr bwMode="auto">
            <a:xfrm>
              <a:off x="4371517" y="3253716"/>
              <a:ext cx="62060" cy="476879"/>
            </a:xfrm>
            <a:custGeom>
              <a:avLst/>
              <a:gdLst/>
              <a:ahLst/>
              <a:cxnLst>
                <a:cxn ang="0">
                  <a:pos x="0" y="0"/>
                </a:cxn>
                <a:cxn ang="0">
                  <a:pos x="57" y="0"/>
                </a:cxn>
                <a:cxn ang="0">
                  <a:pos x="57" y="409"/>
                </a:cxn>
                <a:cxn ang="0">
                  <a:pos x="28" y="438"/>
                </a:cxn>
                <a:cxn ang="0">
                  <a:pos x="0" y="438"/>
                </a:cxn>
                <a:cxn ang="0">
                  <a:pos x="0" y="0"/>
                </a:cxn>
              </a:cxnLst>
              <a:rect l="0" t="0" r="r" b="b"/>
              <a:pathLst>
                <a:path w="57" h="438">
                  <a:moveTo>
                    <a:pt x="0" y="0"/>
                  </a:moveTo>
                  <a:lnTo>
                    <a:pt x="57" y="0"/>
                  </a:lnTo>
                  <a:lnTo>
                    <a:pt x="57" y="409"/>
                  </a:lnTo>
                  <a:lnTo>
                    <a:pt x="28" y="438"/>
                  </a:lnTo>
                  <a:lnTo>
                    <a:pt x="0" y="438"/>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4" name="Rectangle 21"/>
            <p:cNvSpPr>
              <a:spLocks noChangeArrowheads="1"/>
            </p:cNvSpPr>
            <p:nvPr/>
          </p:nvSpPr>
          <p:spPr bwMode="auto">
            <a:xfrm>
              <a:off x="3827135" y="3701197"/>
              <a:ext cx="62060" cy="45343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5" name="Freeform 22"/>
            <p:cNvSpPr>
              <a:spLocks/>
            </p:cNvSpPr>
            <p:nvPr/>
          </p:nvSpPr>
          <p:spPr bwMode="auto">
            <a:xfrm>
              <a:off x="3857620" y="3429006"/>
              <a:ext cx="544382" cy="543294"/>
            </a:xfrm>
            <a:custGeom>
              <a:avLst/>
              <a:gdLst/>
              <a:ahLst/>
              <a:cxnLst>
                <a:cxn ang="0">
                  <a:pos x="250" y="0"/>
                </a:cxn>
                <a:cxn ang="0">
                  <a:pos x="290" y="4"/>
                </a:cxn>
                <a:cxn ang="0">
                  <a:pos x="329" y="13"/>
                </a:cxn>
                <a:cxn ang="0">
                  <a:pos x="364" y="28"/>
                </a:cxn>
                <a:cxn ang="0">
                  <a:pos x="398" y="48"/>
                </a:cxn>
                <a:cxn ang="0">
                  <a:pos x="427" y="73"/>
                </a:cxn>
                <a:cxn ang="0">
                  <a:pos x="452" y="102"/>
                </a:cxn>
                <a:cxn ang="0">
                  <a:pos x="472" y="136"/>
                </a:cxn>
                <a:cxn ang="0">
                  <a:pos x="487" y="171"/>
                </a:cxn>
                <a:cxn ang="0">
                  <a:pos x="496" y="210"/>
                </a:cxn>
                <a:cxn ang="0">
                  <a:pos x="500" y="250"/>
                </a:cxn>
                <a:cxn ang="0">
                  <a:pos x="496" y="290"/>
                </a:cxn>
                <a:cxn ang="0">
                  <a:pos x="487" y="328"/>
                </a:cxn>
                <a:cxn ang="0">
                  <a:pos x="472" y="364"/>
                </a:cxn>
                <a:cxn ang="0">
                  <a:pos x="452" y="397"/>
                </a:cxn>
                <a:cxn ang="0">
                  <a:pos x="427" y="426"/>
                </a:cxn>
                <a:cxn ang="0">
                  <a:pos x="398" y="451"/>
                </a:cxn>
                <a:cxn ang="0">
                  <a:pos x="364" y="471"/>
                </a:cxn>
                <a:cxn ang="0">
                  <a:pos x="329" y="486"/>
                </a:cxn>
                <a:cxn ang="0">
                  <a:pos x="290" y="495"/>
                </a:cxn>
                <a:cxn ang="0">
                  <a:pos x="250" y="499"/>
                </a:cxn>
                <a:cxn ang="0">
                  <a:pos x="210" y="495"/>
                </a:cxn>
                <a:cxn ang="0">
                  <a:pos x="171" y="486"/>
                </a:cxn>
                <a:cxn ang="0">
                  <a:pos x="136" y="471"/>
                </a:cxn>
                <a:cxn ang="0">
                  <a:pos x="102" y="451"/>
                </a:cxn>
                <a:cxn ang="0">
                  <a:pos x="73" y="426"/>
                </a:cxn>
                <a:cxn ang="0">
                  <a:pos x="48" y="397"/>
                </a:cxn>
                <a:cxn ang="0">
                  <a:pos x="28" y="364"/>
                </a:cxn>
                <a:cxn ang="0">
                  <a:pos x="13" y="328"/>
                </a:cxn>
                <a:cxn ang="0">
                  <a:pos x="4" y="290"/>
                </a:cxn>
                <a:cxn ang="0">
                  <a:pos x="0" y="250"/>
                </a:cxn>
                <a:cxn ang="0">
                  <a:pos x="4" y="210"/>
                </a:cxn>
                <a:cxn ang="0">
                  <a:pos x="13" y="171"/>
                </a:cxn>
                <a:cxn ang="0">
                  <a:pos x="28" y="136"/>
                </a:cxn>
                <a:cxn ang="0">
                  <a:pos x="48" y="102"/>
                </a:cxn>
                <a:cxn ang="0">
                  <a:pos x="73" y="73"/>
                </a:cxn>
                <a:cxn ang="0">
                  <a:pos x="102" y="48"/>
                </a:cxn>
                <a:cxn ang="0">
                  <a:pos x="136" y="28"/>
                </a:cxn>
                <a:cxn ang="0">
                  <a:pos x="171" y="13"/>
                </a:cxn>
                <a:cxn ang="0">
                  <a:pos x="210" y="4"/>
                </a:cxn>
                <a:cxn ang="0">
                  <a:pos x="250" y="0"/>
                </a:cxn>
              </a:cxnLst>
              <a:rect l="0" t="0" r="r" b="b"/>
              <a:pathLst>
                <a:path w="500" h="499">
                  <a:moveTo>
                    <a:pt x="250" y="0"/>
                  </a:moveTo>
                  <a:lnTo>
                    <a:pt x="290" y="4"/>
                  </a:lnTo>
                  <a:lnTo>
                    <a:pt x="329" y="13"/>
                  </a:lnTo>
                  <a:lnTo>
                    <a:pt x="364" y="28"/>
                  </a:lnTo>
                  <a:lnTo>
                    <a:pt x="398" y="48"/>
                  </a:lnTo>
                  <a:lnTo>
                    <a:pt x="427" y="73"/>
                  </a:lnTo>
                  <a:lnTo>
                    <a:pt x="452" y="102"/>
                  </a:lnTo>
                  <a:lnTo>
                    <a:pt x="472" y="136"/>
                  </a:lnTo>
                  <a:lnTo>
                    <a:pt x="487" y="171"/>
                  </a:lnTo>
                  <a:lnTo>
                    <a:pt x="496" y="210"/>
                  </a:lnTo>
                  <a:lnTo>
                    <a:pt x="500" y="250"/>
                  </a:lnTo>
                  <a:lnTo>
                    <a:pt x="496" y="290"/>
                  </a:lnTo>
                  <a:lnTo>
                    <a:pt x="487" y="328"/>
                  </a:lnTo>
                  <a:lnTo>
                    <a:pt x="472" y="364"/>
                  </a:lnTo>
                  <a:lnTo>
                    <a:pt x="452" y="397"/>
                  </a:lnTo>
                  <a:lnTo>
                    <a:pt x="427" y="426"/>
                  </a:lnTo>
                  <a:lnTo>
                    <a:pt x="398" y="451"/>
                  </a:lnTo>
                  <a:lnTo>
                    <a:pt x="364" y="471"/>
                  </a:lnTo>
                  <a:lnTo>
                    <a:pt x="329" y="486"/>
                  </a:lnTo>
                  <a:lnTo>
                    <a:pt x="290" y="495"/>
                  </a:lnTo>
                  <a:lnTo>
                    <a:pt x="250" y="499"/>
                  </a:lnTo>
                  <a:lnTo>
                    <a:pt x="210" y="495"/>
                  </a:lnTo>
                  <a:lnTo>
                    <a:pt x="171" y="486"/>
                  </a:lnTo>
                  <a:lnTo>
                    <a:pt x="136" y="471"/>
                  </a:lnTo>
                  <a:lnTo>
                    <a:pt x="102" y="451"/>
                  </a:lnTo>
                  <a:lnTo>
                    <a:pt x="73" y="426"/>
                  </a:lnTo>
                  <a:lnTo>
                    <a:pt x="48" y="397"/>
                  </a:lnTo>
                  <a:lnTo>
                    <a:pt x="28" y="364"/>
                  </a:lnTo>
                  <a:lnTo>
                    <a:pt x="13" y="328"/>
                  </a:lnTo>
                  <a:lnTo>
                    <a:pt x="4" y="290"/>
                  </a:lnTo>
                  <a:lnTo>
                    <a:pt x="0" y="250"/>
                  </a:lnTo>
                  <a:lnTo>
                    <a:pt x="4" y="210"/>
                  </a:lnTo>
                  <a:lnTo>
                    <a:pt x="13" y="171"/>
                  </a:lnTo>
                  <a:lnTo>
                    <a:pt x="28" y="136"/>
                  </a:lnTo>
                  <a:lnTo>
                    <a:pt x="48" y="102"/>
                  </a:lnTo>
                  <a:lnTo>
                    <a:pt x="73" y="73"/>
                  </a:lnTo>
                  <a:lnTo>
                    <a:pt x="102" y="48"/>
                  </a:lnTo>
                  <a:lnTo>
                    <a:pt x="136" y="28"/>
                  </a:lnTo>
                  <a:lnTo>
                    <a:pt x="171" y="13"/>
                  </a:lnTo>
                  <a:lnTo>
                    <a:pt x="210" y="4"/>
                  </a:lnTo>
                  <a:lnTo>
                    <a:pt x="250" y="0"/>
                  </a:lnTo>
                  <a:close/>
                </a:path>
              </a:pathLst>
            </a:custGeom>
            <a:solidFill>
              <a:srgbClr val="97CF94"/>
            </a:solidFill>
            <a:ln w="0">
              <a:solidFill>
                <a:srgbClr val="92FF74"/>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4" name="Freeform 23"/>
            <p:cNvSpPr>
              <a:spLocks noEditPoints="1"/>
            </p:cNvSpPr>
            <p:nvPr/>
          </p:nvSpPr>
          <p:spPr bwMode="auto">
            <a:xfrm>
              <a:off x="3827135" y="3397433"/>
              <a:ext cx="606442" cy="606442"/>
            </a:xfrm>
            <a:custGeom>
              <a:avLst/>
              <a:gdLst/>
              <a:ahLst/>
              <a:cxnLst>
                <a:cxn ang="0">
                  <a:pos x="238" y="61"/>
                </a:cxn>
                <a:cxn ang="0">
                  <a:pos x="166" y="87"/>
                </a:cxn>
                <a:cxn ang="0">
                  <a:pos x="108" y="136"/>
                </a:cxn>
                <a:cxn ang="0">
                  <a:pos x="71" y="201"/>
                </a:cxn>
                <a:cxn ang="0">
                  <a:pos x="57" y="279"/>
                </a:cxn>
                <a:cxn ang="0">
                  <a:pos x="71" y="356"/>
                </a:cxn>
                <a:cxn ang="0">
                  <a:pos x="108" y="421"/>
                </a:cxn>
                <a:cxn ang="0">
                  <a:pos x="166" y="470"/>
                </a:cxn>
                <a:cxn ang="0">
                  <a:pos x="238" y="496"/>
                </a:cxn>
                <a:cxn ang="0">
                  <a:pos x="318" y="496"/>
                </a:cxn>
                <a:cxn ang="0">
                  <a:pos x="390" y="470"/>
                </a:cxn>
                <a:cxn ang="0">
                  <a:pos x="448" y="421"/>
                </a:cxn>
                <a:cxn ang="0">
                  <a:pos x="487" y="356"/>
                </a:cxn>
                <a:cxn ang="0">
                  <a:pos x="500" y="279"/>
                </a:cxn>
                <a:cxn ang="0">
                  <a:pos x="487" y="201"/>
                </a:cxn>
                <a:cxn ang="0">
                  <a:pos x="448" y="136"/>
                </a:cxn>
                <a:cxn ang="0">
                  <a:pos x="390" y="87"/>
                </a:cxn>
                <a:cxn ang="0">
                  <a:pos x="318" y="61"/>
                </a:cxn>
                <a:cxn ang="0">
                  <a:pos x="278" y="0"/>
                </a:cxn>
                <a:cxn ang="0">
                  <a:pos x="366" y="14"/>
                </a:cxn>
                <a:cxn ang="0">
                  <a:pos x="443" y="54"/>
                </a:cxn>
                <a:cxn ang="0">
                  <a:pos x="503" y="115"/>
                </a:cxn>
                <a:cxn ang="0">
                  <a:pos x="543" y="191"/>
                </a:cxn>
                <a:cxn ang="0">
                  <a:pos x="557" y="279"/>
                </a:cxn>
                <a:cxn ang="0">
                  <a:pos x="543" y="367"/>
                </a:cxn>
                <a:cxn ang="0">
                  <a:pos x="503" y="442"/>
                </a:cxn>
                <a:cxn ang="0">
                  <a:pos x="443" y="503"/>
                </a:cxn>
                <a:cxn ang="0">
                  <a:pos x="366" y="543"/>
                </a:cxn>
                <a:cxn ang="0">
                  <a:pos x="278" y="557"/>
                </a:cxn>
                <a:cxn ang="0">
                  <a:pos x="190" y="543"/>
                </a:cxn>
                <a:cxn ang="0">
                  <a:pos x="115" y="503"/>
                </a:cxn>
                <a:cxn ang="0">
                  <a:pos x="54" y="442"/>
                </a:cxn>
                <a:cxn ang="0">
                  <a:pos x="14" y="367"/>
                </a:cxn>
                <a:cxn ang="0">
                  <a:pos x="0" y="279"/>
                </a:cxn>
                <a:cxn ang="0">
                  <a:pos x="14" y="191"/>
                </a:cxn>
                <a:cxn ang="0">
                  <a:pos x="54" y="115"/>
                </a:cxn>
                <a:cxn ang="0">
                  <a:pos x="115" y="54"/>
                </a:cxn>
                <a:cxn ang="0">
                  <a:pos x="190" y="14"/>
                </a:cxn>
                <a:cxn ang="0">
                  <a:pos x="278" y="0"/>
                </a:cxn>
              </a:cxnLst>
              <a:rect l="0" t="0" r="r" b="b"/>
              <a:pathLst>
                <a:path w="557" h="557">
                  <a:moveTo>
                    <a:pt x="278" y="57"/>
                  </a:moveTo>
                  <a:lnTo>
                    <a:pt x="238" y="61"/>
                  </a:lnTo>
                  <a:lnTo>
                    <a:pt x="201" y="71"/>
                  </a:lnTo>
                  <a:lnTo>
                    <a:pt x="166" y="87"/>
                  </a:lnTo>
                  <a:lnTo>
                    <a:pt x="136" y="110"/>
                  </a:lnTo>
                  <a:lnTo>
                    <a:pt x="108" y="136"/>
                  </a:lnTo>
                  <a:lnTo>
                    <a:pt x="87" y="167"/>
                  </a:lnTo>
                  <a:lnTo>
                    <a:pt x="71" y="201"/>
                  </a:lnTo>
                  <a:lnTo>
                    <a:pt x="61" y="239"/>
                  </a:lnTo>
                  <a:lnTo>
                    <a:pt x="57" y="279"/>
                  </a:lnTo>
                  <a:lnTo>
                    <a:pt x="61" y="319"/>
                  </a:lnTo>
                  <a:lnTo>
                    <a:pt x="71" y="356"/>
                  </a:lnTo>
                  <a:lnTo>
                    <a:pt x="87" y="391"/>
                  </a:lnTo>
                  <a:lnTo>
                    <a:pt x="108" y="421"/>
                  </a:lnTo>
                  <a:lnTo>
                    <a:pt x="136" y="449"/>
                  </a:lnTo>
                  <a:lnTo>
                    <a:pt x="166" y="470"/>
                  </a:lnTo>
                  <a:lnTo>
                    <a:pt x="201" y="486"/>
                  </a:lnTo>
                  <a:lnTo>
                    <a:pt x="238" y="496"/>
                  </a:lnTo>
                  <a:lnTo>
                    <a:pt x="278" y="500"/>
                  </a:lnTo>
                  <a:lnTo>
                    <a:pt x="318" y="496"/>
                  </a:lnTo>
                  <a:lnTo>
                    <a:pt x="355" y="486"/>
                  </a:lnTo>
                  <a:lnTo>
                    <a:pt x="390" y="470"/>
                  </a:lnTo>
                  <a:lnTo>
                    <a:pt x="421" y="449"/>
                  </a:lnTo>
                  <a:lnTo>
                    <a:pt x="448" y="421"/>
                  </a:lnTo>
                  <a:lnTo>
                    <a:pt x="470" y="391"/>
                  </a:lnTo>
                  <a:lnTo>
                    <a:pt x="487" y="356"/>
                  </a:lnTo>
                  <a:lnTo>
                    <a:pt x="497" y="319"/>
                  </a:lnTo>
                  <a:lnTo>
                    <a:pt x="500" y="279"/>
                  </a:lnTo>
                  <a:lnTo>
                    <a:pt x="497" y="239"/>
                  </a:lnTo>
                  <a:lnTo>
                    <a:pt x="487" y="201"/>
                  </a:lnTo>
                  <a:lnTo>
                    <a:pt x="470" y="167"/>
                  </a:lnTo>
                  <a:lnTo>
                    <a:pt x="448" y="136"/>
                  </a:lnTo>
                  <a:lnTo>
                    <a:pt x="421" y="110"/>
                  </a:lnTo>
                  <a:lnTo>
                    <a:pt x="390" y="87"/>
                  </a:lnTo>
                  <a:lnTo>
                    <a:pt x="355" y="71"/>
                  </a:lnTo>
                  <a:lnTo>
                    <a:pt x="318" y="61"/>
                  </a:lnTo>
                  <a:lnTo>
                    <a:pt x="278" y="57"/>
                  </a:lnTo>
                  <a:close/>
                  <a:moveTo>
                    <a:pt x="278" y="0"/>
                  </a:moveTo>
                  <a:lnTo>
                    <a:pt x="323" y="4"/>
                  </a:lnTo>
                  <a:lnTo>
                    <a:pt x="366" y="14"/>
                  </a:lnTo>
                  <a:lnTo>
                    <a:pt x="406" y="32"/>
                  </a:lnTo>
                  <a:lnTo>
                    <a:pt x="443" y="54"/>
                  </a:lnTo>
                  <a:lnTo>
                    <a:pt x="475" y="82"/>
                  </a:lnTo>
                  <a:lnTo>
                    <a:pt x="503" y="115"/>
                  </a:lnTo>
                  <a:lnTo>
                    <a:pt x="525" y="151"/>
                  </a:lnTo>
                  <a:lnTo>
                    <a:pt x="543" y="191"/>
                  </a:lnTo>
                  <a:lnTo>
                    <a:pt x="553" y="234"/>
                  </a:lnTo>
                  <a:lnTo>
                    <a:pt x="557" y="279"/>
                  </a:lnTo>
                  <a:lnTo>
                    <a:pt x="553" y="324"/>
                  </a:lnTo>
                  <a:lnTo>
                    <a:pt x="543" y="367"/>
                  </a:lnTo>
                  <a:lnTo>
                    <a:pt x="525" y="407"/>
                  </a:lnTo>
                  <a:lnTo>
                    <a:pt x="503" y="442"/>
                  </a:lnTo>
                  <a:lnTo>
                    <a:pt x="475" y="475"/>
                  </a:lnTo>
                  <a:lnTo>
                    <a:pt x="443" y="503"/>
                  </a:lnTo>
                  <a:lnTo>
                    <a:pt x="406" y="525"/>
                  </a:lnTo>
                  <a:lnTo>
                    <a:pt x="366" y="543"/>
                  </a:lnTo>
                  <a:lnTo>
                    <a:pt x="323" y="553"/>
                  </a:lnTo>
                  <a:lnTo>
                    <a:pt x="278" y="557"/>
                  </a:lnTo>
                  <a:lnTo>
                    <a:pt x="233" y="553"/>
                  </a:lnTo>
                  <a:lnTo>
                    <a:pt x="190" y="543"/>
                  </a:lnTo>
                  <a:lnTo>
                    <a:pt x="150" y="525"/>
                  </a:lnTo>
                  <a:lnTo>
                    <a:pt x="115" y="503"/>
                  </a:lnTo>
                  <a:lnTo>
                    <a:pt x="82" y="475"/>
                  </a:lnTo>
                  <a:lnTo>
                    <a:pt x="54" y="442"/>
                  </a:lnTo>
                  <a:lnTo>
                    <a:pt x="32" y="407"/>
                  </a:lnTo>
                  <a:lnTo>
                    <a:pt x="14" y="367"/>
                  </a:lnTo>
                  <a:lnTo>
                    <a:pt x="4" y="324"/>
                  </a:lnTo>
                  <a:lnTo>
                    <a:pt x="0" y="279"/>
                  </a:lnTo>
                  <a:lnTo>
                    <a:pt x="4" y="234"/>
                  </a:lnTo>
                  <a:lnTo>
                    <a:pt x="14" y="191"/>
                  </a:lnTo>
                  <a:lnTo>
                    <a:pt x="32" y="151"/>
                  </a:lnTo>
                  <a:lnTo>
                    <a:pt x="54" y="115"/>
                  </a:lnTo>
                  <a:lnTo>
                    <a:pt x="82" y="82"/>
                  </a:lnTo>
                  <a:lnTo>
                    <a:pt x="115" y="54"/>
                  </a:lnTo>
                  <a:lnTo>
                    <a:pt x="150" y="32"/>
                  </a:lnTo>
                  <a:lnTo>
                    <a:pt x="190" y="14"/>
                  </a:lnTo>
                  <a:lnTo>
                    <a:pt x="233" y="4"/>
                  </a:lnTo>
                  <a:lnTo>
                    <a:pt x="27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24"/>
            <p:cNvSpPr>
              <a:spLocks/>
            </p:cNvSpPr>
            <p:nvPr/>
          </p:nvSpPr>
          <p:spPr bwMode="auto">
            <a:xfrm>
              <a:off x="4337766" y="3209076"/>
              <a:ext cx="128474" cy="64237"/>
            </a:xfrm>
            <a:custGeom>
              <a:avLst/>
              <a:gdLst/>
              <a:ahLst/>
              <a:cxnLst>
                <a:cxn ang="0">
                  <a:pos x="59" y="0"/>
                </a:cxn>
                <a:cxn ang="0">
                  <a:pos x="118" y="59"/>
                </a:cxn>
                <a:cxn ang="0">
                  <a:pos x="0" y="59"/>
                </a:cxn>
                <a:cxn ang="0">
                  <a:pos x="59" y="0"/>
                </a:cxn>
              </a:cxnLst>
              <a:rect l="0" t="0" r="r" b="b"/>
              <a:pathLst>
                <a:path w="118" h="59">
                  <a:moveTo>
                    <a:pt x="59" y="0"/>
                  </a:moveTo>
                  <a:lnTo>
                    <a:pt x="118"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pic>
        <p:nvPicPr>
          <p:cNvPr id="4" name="Picture 3">
            <a:extLst>
              <a:ext uri="{FF2B5EF4-FFF2-40B4-BE49-F238E27FC236}">
                <a16:creationId xmlns:a16="http://schemas.microsoft.com/office/drawing/2014/main" id="{76874129-DEA2-6341-A50B-B0104A3A1A16}"/>
              </a:ext>
            </a:extLst>
          </p:cNvPr>
          <p:cNvPicPr>
            <a:picLocks noChangeAspect="1"/>
          </p:cNvPicPr>
          <p:nvPr/>
        </p:nvPicPr>
        <p:blipFill rotWithShape="1">
          <a:blip r:embed="rId2">
            <a:extLst>
              <a:ext uri="{28A0092B-C50C-407E-A947-70E740481C1C}">
                <a14:useLocalDpi xmlns:a14="http://schemas.microsoft.com/office/drawing/2010/main" val="0"/>
              </a:ext>
            </a:extLst>
          </a:blip>
          <a:srcRect l="34660" t="29152" r="24396" b="7684"/>
          <a:stretch/>
        </p:blipFill>
        <p:spPr>
          <a:xfrm>
            <a:off x="186642" y="617796"/>
            <a:ext cx="3420707" cy="2727398"/>
          </a:xfrm>
          <a:prstGeom prst="rect">
            <a:avLst/>
          </a:prstGeom>
        </p:spPr>
      </p:pic>
      <p:pic>
        <p:nvPicPr>
          <p:cNvPr id="6" name="Picture 5">
            <a:extLst>
              <a:ext uri="{FF2B5EF4-FFF2-40B4-BE49-F238E27FC236}">
                <a16:creationId xmlns:a16="http://schemas.microsoft.com/office/drawing/2014/main" id="{0A48AB95-DF7A-B945-B8F5-F7762AABB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348" y="617796"/>
            <a:ext cx="1789387" cy="2114781"/>
          </a:xfrm>
          <a:prstGeom prst="rect">
            <a:avLst/>
          </a:prstGeom>
        </p:spPr>
      </p:pic>
      <p:pic>
        <p:nvPicPr>
          <p:cNvPr id="8" name="Picture 7">
            <a:extLst>
              <a:ext uri="{FF2B5EF4-FFF2-40B4-BE49-F238E27FC236}">
                <a16:creationId xmlns:a16="http://schemas.microsoft.com/office/drawing/2014/main" id="{96B1CC85-BB7A-B14F-A073-59C2257D9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6675" y="2596284"/>
            <a:ext cx="1737705" cy="2404195"/>
          </a:xfrm>
          <a:prstGeom prst="rect">
            <a:avLst/>
          </a:prstGeom>
        </p:spPr>
      </p:pic>
      <p:pic>
        <p:nvPicPr>
          <p:cNvPr id="16" name="Picture 15">
            <a:extLst>
              <a:ext uri="{FF2B5EF4-FFF2-40B4-BE49-F238E27FC236}">
                <a16:creationId xmlns:a16="http://schemas.microsoft.com/office/drawing/2014/main" id="{491F36B0-98E7-204E-AFB5-875E3AEA5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7601" y="605926"/>
            <a:ext cx="2023893" cy="4382565"/>
          </a:xfrm>
          <a:prstGeom prst="rect">
            <a:avLst/>
          </a:prstGeom>
        </p:spPr>
      </p:pic>
      <p:pic>
        <p:nvPicPr>
          <p:cNvPr id="29" name="Picture 28">
            <a:extLst>
              <a:ext uri="{FF2B5EF4-FFF2-40B4-BE49-F238E27FC236}">
                <a16:creationId xmlns:a16="http://schemas.microsoft.com/office/drawing/2014/main" id="{2A523391-3BF4-2444-8359-686CC6D27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3813" y="617796"/>
            <a:ext cx="1502347" cy="4047216"/>
          </a:xfrm>
          <a:prstGeom prst="rect">
            <a:avLst/>
          </a:prstGeom>
        </p:spPr>
      </p:pic>
      <p:pic>
        <p:nvPicPr>
          <p:cNvPr id="35" name="Picture 34">
            <a:extLst>
              <a:ext uri="{FF2B5EF4-FFF2-40B4-BE49-F238E27FC236}">
                <a16:creationId xmlns:a16="http://schemas.microsoft.com/office/drawing/2014/main" id="{D27B5408-69ED-5148-90C2-77DCEEC5ABE2}"/>
              </a:ext>
            </a:extLst>
          </p:cNvPr>
          <p:cNvPicPr>
            <a:picLocks noChangeAspect="1"/>
          </p:cNvPicPr>
          <p:nvPr/>
        </p:nvPicPr>
        <p:blipFill rotWithShape="1">
          <a:blip r:embed="rId7">
            <a:extLst>
              <a:ext uri="{28A0092B-C50C-407E-A947-70E740481C1C}">
                <a14:useLocalDpi xmlns:a14="http://schemas.microsoft.com/office/drawing/2010/main" val="0"/>
              </a:ext>
            </a:extLst>
          </a:blip>
          <a:srcRect l="10698" t="14270"/>
          <a:stretch/>
        </p:blipFill>
        <p:spPr>
          <a:xfrm>
            <a:off x="190325" y="2582018"/>
            <a:ext cx="1826719" cy="2419801"/>
          </a:xfrm>
          <a:prstGeom prst="rect">
            <a:avLst/>
          </a:prstGeom>
        </p:spPr>
      </p:pic>
      <p:pic>
        <p:nvPicPr>
          <p:cNvPr id="57" name="Picture 56">
            <a:extLst>
              <a:ext uri="{FF2B5EF4-FFF2-40B4-BE49-F238E27FC236}">
                <a16:creationId xmlns:a16="http://schemas.microsoft.com/office/drawing/2014/main" id="{2388B01A-278A-5D4B-A946-A3593C5494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9712" y="2597624"/>
            <a:ext cx="1734242" cy="2404195"/>
          </a:xfrm>
          <a:prstGeom prst="rect">
            <a:avLst/>
          </a:prstGeom>
        </p:spPr>
      </p:pic>
    </p:spTree>
    <p:extLst>
      <p:ext uri="{BB962C8B-B14F-4D97-AF65-F5344CB8AC3E}">
        <p14:creationId xmlns:p14="http://schemas.microsoft.com/office/powerpoint/2010/main" val="1194085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0" y="0"/>
            <a:ext cx="9144000" cy="5143500"/>
            <a:chOff x="0" y="0"/>
            <a:chExt cx="9144000" cy="5143500"/>
          </a:xfrm>
        </p:grpSpPr>
        <p:pic>
          <p:nvPicPr>
            <p:cNvPr id="54" name="Picture 53" descr="Gratings.bmp"/>
            <p:cNvPicPr>
              <a:picLocks noChangeAspect="1"/>
            </p:cNvPicPr>
            <p:nvPr/>
          </p:nvPicPr>
          <p:blipFill>
            <a:blip r:embed="rId2" cstate="print"/>
            <a:srcRect t="37400" r="49213"/>
            <a:stretch>
              <a:fillRect/>
            </a:stretch>
          </p:blipFill>
          <p:spPr>
            <a:xfrm>
              <a:off x="0" y="2499742"/>
              <a:ext cx="4572000" cy="2643758"/>
            </a:xfrm>
            <a:prstGeom prst="rect">
              <a:avLst/>
            </a:prstGeom>
            <a:ln>
              <a:solidFill>
                <a:schemeClr val="tx1"/>
              </a:solidFill>
            </a:ln>
          </p:spPr>
        </p:pic>
        <p:pic>
          <p:nvPicPr>
            <p:cNvPr id="55" name="Picture 54" descr="New Picture (1).bmp"/>
            <p:cNvPicPr>
              <a:picLocks noChangeAspect="1"/>
            </p:cNvPicPr>
            <p:nvPr/>
          </p:nvPicPr>
          <p:blipFill>
            <a:blip r:embed="rId3" cstate="print"/>
            <a:stretch>
              <a:fillRect/>
            </a:stretch>
          </p:blipFill>
          <p:spPr>
            <a:xfrm>
              <a:off x="4572000" y="0"/>
              <a:ext cx="4572000" cy="2499742"/>
            </a:xfrm>
            <a:prstGeom prst="rect">
              <a:avLst/>
            </a:prstGeom>
            <a:ln>
              <a:solidFill>
                <a:schemeClr val="tx1"/>
              </a:solidFill>
            </a:ln>
          </p:spPr>
        </p:pic>
        <p:pic>
          <p:nvPicPr>
            <p:cNvPr id="78" name="Picture 2"/>
            <p:cNvPicPr>
              <a:picLocks noChangeAspect="1" noChangeArrowheads="1"/>
            </p:cNvPicPr>
            <p:nvPr/>
          </p:nvPicPr>
          <p:blipFill>
            <a:blip r:embed="rId4" cstate="print"/>
            <a:srcRect l="52296" t="37125" r="31101" b="48110"/>
            <a:stretch>
              <a:fillRect/>
            </a:stretch>
          </p:blipFill>
          <p:spPr bwMode="auto">
            <a:xfrm>
              <a:off x="4572000" y="2499742"/>
              <a:ext cx="4572000" cy="2643758"/>
            </a:xfrm>
            <a:prstGeom prst="rect">
              <a:avLst/>
            </a:prstGeom>
            <a:noFill/>
            <a:ln w="9525">
              <a:solidFill>
                <a:schemeClr val="tx1"/>
              </a:solidFill>
              <a:miter lim="800000"/>
              <a:headEnd/>
              <a:tailEnd/>
            </a:ln>
          </p:spPr>
        </p:pic>
        <p:pic>
          <p:nvPicPr>
            <p:cNvPr id="79" name="Picture 78" descr="Gratings3.bmp.png"/>
            <p:cNvPicPr>
              <a:picLocks noChangeAspect="1"/>
            </p:cNvPicPr>
            <p:nvPr/>
          </p:nvPicPr>
          <p:blipFill>
            <a:blip r:embed="rId5" cstate="print"/>
            <a:srcRect t="47200"/>
            <a:stretch>
              <a:fillRect/>
            </a:stretch>
          </p:blipFill>
          <p:spPr>
            <a:xfrm>
              <a:off x="9525" y="0"/>
              <a:ext cx="4572000" cy="2499742"/>
            </a:xfrm>
            <a:prstGeom prst="rect">
              <a:avLst/>
            </a:prstGeom>
            <a:ln>
              <a:solidFill>
                <a:schemeClr val="tx1"/>
              </a:solidFill>
            </a:ln>
          </p:spPr>
        </p:pic>
      </p:grpSp>
      <p:sp>
        <p:nvSpPr>
          <p:cNvPr id="128" name="Rectangle 127"/>
          <p:cNvSpPr/>
          <p:nvPr/>
        </p:nvSpPr>
        <p:spPr>
          <a:xfrm rot="5400000">
            <a:off x="6249085" y="2248586"/>
            <a:ext cx="5143500" cy="646331"/>
          </a:xfrm>
          <a:prstGeom prst="rect">
            <a:avLst/>
          </a:prstGeom>
        </p:spPr>
        <p:txBody>
          <a:bodyPr wrap="square">
            <a:spAutoFit/>
          </a:bodyPr>
          <a:lstStyle/>
          <a:p>
            <a:r>
              <a:rPr lang="en-US" sz="3600" b="1" dirty="0">
                <a:solidFill>
                  <a:srgbClr val="92D050"/>
                </a:solidFill>
                <a:latin typeface="Lato-Bold"/>
              </a:rPr>
              <a:t>MARKET SECTORS</a:t>
            </a:r>
          </a:p>
        </p:txBody>
      </p:sp>
      <p:sp>
        <p:nvSpPr>
          <p:cNvPr id="49" name="Rectangle 48"/>
          <p:cNvSpPr/>
          <p:nvPr/>
        </p:nvSpPr>
        <p:spPr>
          <a:xfrm>
            <a:off x="0" y="0"/>
            <a:ext cx="2808312" cy="1200329"/>
          </a:xfrm>
          <a:prstGeom prst="rect">
            <a:avLst/>
          </a:prstGeom>
        </p:spPr>
        <p:txBody>
          <a:bodyPr wrap="square">
            <a:spAutoFit/>
          </a:bodyPr>
          <a:lstStyle/>
          <a:p>
            <a:pPr>
              <a:defRPr/>
            </a:pPr>
            <a:r>
              <a:rPr lang="en-US" b="1" dirty="0">
                <a:solidFill>
                  <a:schemeClr val="bg1"/>
                </a:solidFill>
                <a:latin typeface="Lato-Bold"/>
              </a:rPr>
              <a:t>Oil &amp; Gas</a:t>
            </a:r>
          </a:p>
          <a:p>
            <a:r>
              <a:rPr lang="en-US" b="1" dirty="0">
                <a:solidFill>
                  <a:schemeClr val="bg1"/>
                </a:solidFill>
                <a:latin typeface="Lato-Bold"/>
              </a:rPr>
              <a:t>Pharmaceutical</a:t>
            </a:r>
          </a:p>
          <a:p>
            <a:r>
              <a:rPr lang="en-US" b="1" dirty="0">
                <a:solidFill>
                  <a:schemeClr val="bg1"/>
                </a:solidFill>
                <a:latin typeface="Lato-Bold"/>
              </a:rPr>
              <a:t>Power</a:t>
            </a:r>
          </a:p>
          <a:p>
            <a:r>
              <a:rPr lang="en-US" b="1" dirty="0">
                <a:solidFill>
                  <a:schemeClr val="bg1"/>
                </a:solidFill>
                <a:latin typeface="Lato-Bold"/>
              </a:rPr>
              <a:t>Pulp &amp; Paper</a:t>
            </a:r>
          </a:p>
        </p:txBody>
      </p:sp>
      <p:sp>
        <p:nvSpPr>
          <p:cNvPr id="50" name="Rectangle 49"/>
          <p:cNvSpPr/>
          <p:nvPr/>
        </p:nvSpPr>
        <p:spPr>
          <a:xfrm>
            <a:off x="0" y="2499742"/>
            <a:ext cx="4572000" cy="1200329"/>
          </a:xfrm>
          <a:prstGeom prst="rect">
            <a:avLst/>
          </a:prstGeom>
        </p:spPr>
        <p:txBody>
          <a:bodyPr>
            <a:spAutoFit/>
          </a:bodyPr>
          <a:lstStyle/>
          <a:p>
            <a:r>
              <a:rPr lang="en-US" b="1" dirty="0">
                <a:solidFill>
                  <a:schemeClr val="bg1"/>
                </a:solidFill>
                <a:latin typeface="Lato-Bold"/>
              </a:rPr>
              <a:t>Recreation</a:t>
            </a:r>
          </a:p>
          <a:p>
            <a:r>
              <a:rPr lang="en-US" b="1" dirty="0">
                <a:solidFill>
                  <a:schemeClr val="bg1"/>
                </a:solidFill>
                <a:latin typeface="Lato-Bold"/>
              </a:rPr>
              <a:t>Telecommunications</a:t>
            </a:r>
          </a:p>
          <a:p>
            <a:r>
              <a:rPr lang="en-US" b="1" dirty="0">
                <a:solidFill>
                  <a:schemeClr val="bg1"/>
                </a:solidFill>
                <a:latin typeface="Lato-Bold"/>
              </a:rPr>
              <a:t>Transportation</a:t>
            </a:r>
          </a:p>
          <a:p>
            <a:r>
              <a:rPr lang="en-US" b="1" dirty="0">
                <a:solidFill>
                  <a:schemeClr val="bg1"/>
                </a:solidFill>
                <a:latin typeface="Lato-Bold"/>
              </a:rPr>
              <a:t>Water &amp; Wastewater</a:t>
            </a:r>
            <a:endParaRPr lang="en-US" dirty="0">
              <a:solidFill>
                <a:schemeClr val="bg1"/>
              </a:solidFill>
            </a:endParaRPr>
          </a:p>
        </p:txBody>
      </p:sp>
      <p:sp>
        <p:nvSpPr>
          <p:cNvPr id="51" name="Rectangle 50"/>
          <p:cNvSpPr/>
          <p:nvPr/>
        </p:nvSpPr>
        <p:spPr>
          <a:xfrm>
            <a:off x="4572000" y="0"/>
            <a:ext cx="4572000" cy="1200329"/>
          </a:xfrm>
          <a:prstGeom prst="rect">
            <a:avLst/>
          </a:prstGeom>
        </p:spPr>
        <p:txBody>
          <a:bodyPr>
            <a:spAutoFit/>
          </a:bodyPr>
          <a:lstStyle/>
          <a:p>
            <a:r>
              <a:rPr lang="en-US" b="1" dirty="0">
                <a:solidFill>
                  <a:schemeClr val="lt1"/>
                </a:solidFill>
                <a:latin typeface="Lato-Bold"/>
              </a:rPr>
              <a:t>Architectural</a:t>
            </a:r>
          </a:p>
          <a:p>
            <a:r>
              <a:rPr lang="en-US" b="1" dirty="0">
                <a:solidFill>
                  <a:schemeClr val="lt1"/>
                </a:solidFill>
                <a:latin typeface="Lato-Bold"/>
              </a:rPr>
              <a:t>Bridge &amp; Highway</a:t>
            </a:r>
          </a:p>
          <a:p>
            <a:r>
              <a:rPr lang="en-US" b="1" dirty="0">
                <a:solidFill>
                  <a:schemeClr val="lt1"/>
                </a:solidFill>
                <a:latin typeface="Lato-Bold"/>
              </a:rPr>
              <a:t>Chemical</a:t>
            </a:r>
          </a:p>
          <a:p>
            <a:r>
              <a:rPr lang="en-US" b="1" dirty="0">
                <a:solidFill>
                  <a:schemeClr val="lt1"/>
                </a:solidFill>
                <a:latin typeface="Lato-Bold"/>
              </a:rPr>
              <a:t>Commercial</a:t>
            </a:r>
            <a:endParaRPr lang="en-US" dirty="0"/>
          </a:p>
        </p:txBody>
      </p:sp>
      <p:sp>
        <p:nvSpPr>
          <p:cNvPr id="52" name="Rectangle 51"/>
          <p:cNvSpPr/>
          <p:nvPr/>
        </p:nvSpPr>
        <p:spPr>
          <a:xfrm>
            <a:off x="4572000" y="2499742"/>
            <a:ext cx="4572000" cy="1200329"/>
          </a:xfrm>
          <a:prstGeom prst="rect">
            <a:avLst/>
          </a:prstGeom>
        </p:spPr>
        <p:txBody>
          <a:bodyPr>
            <a:spAutoFit/>
          </a:bodyPr>
          <a:lstStyle/>
          <a:p>
            <a:r>
              <a:rPr lang="en-US" b="1" dirty="0">
                <a:solidFill>
                  <a:schemeClr val="tx1">
                    <a:lumMod val="75000"/>
                    <a:lumOff val="25000"/>
                  </a:schemeClr>
                </a:solidFill>
                <a:latin typeface="Lato-Bold"/>
              </a:rPr>
              <a:t>Food &amp; Beverage</a:t>
            </a:r>
          </a:p>
          <a:p>
            <a:r>
              <a:rPr lang="en-US" b="1" dirty="0">
                <a:solidFill>
                  <a:schemeClr val="tx1">
                    <a:lumMod val="75000"/>
                    <a:lumOff val="25000"/>
                  </a:schemeClr>
                </a:solidFill>
                <a:latin typeface="Lato-Bold"/>
              </a:rPr>
              <a:t>Manufacturing</a:t>
            </a:r>
          </a:p>
          <a:p>
            <a:r>
              <a:rPr lang="en-US" b="1" dirty="0">
                <a:solidFill>
                  <a:schemeClr val="tx1">
                    <a:lumMod val="75000"/>
                    <a:lumOff val="25000"/>
                  </a:schemeClr>
                </a:solidFill>
                <a:latin typeface="Lato-Bold"/>
              </a:rPr>
              <a:t>Metals &amp; Mining</a:t>
            </a:r>
          </a:p>
          <a:p>
            <a:r>
              <a:rPr lang="en-US" b="1" dirty="0">
                <a:solidFill>
                  <a:schemeClr val="tx1">
                    <a:lumMod val="75000"/>
                    <a:lumOff val="25000"/>
                  </a:schemeClr>
                </a:solidFill>
                <a:latin typeface="Lato-Bold"/>
              </a:rPr>
              <a:t>Microelectronics</a:t>
            </a:r>
            <a:endParaRPr lang="en-US" dirty="0">
              <a:solidFill>
                <a:schemeClr val="tx1">
                  <a:lumMod val="75000"/>
                  <a:lumOff val="25000"/>
                </a:schemeClr>
              </a:solidFill>
            </a:endParaRPr>
          </a:p>
        </p:txBody>
      </p:sp>
      <p:grpSp>
        <p:nvGrpSpPr>
          <p:cNvPr id="53" name="Group 52"/>
          <p:cNvGrpSpPr/>
          <p:nvPr/>
        </p:nvGrpSpPr>
        <p:grpSpPr>
          <a:xfrm>
            <a:off x="7668344" y="4715934"/>
            <a:ext cx="1351599" cy="285752"/>
            <a:chOff x="3670353" y="3209076"/>
            <a:chExt cx="4500951" cy="951581"/>
          </a:xfrm>
        </p:grpSpPr>
        <p:sp>
          <p:nvSpPr>
            <p:cNvPr id="56" name="Rectangle 7"/>
            <p:cNvSpPr>
              <a:spLocks noChangeArrowheads="1"/>
            </p:cNvSpPr>
            <p:nvPr/>
          </p:nvSpPr>
          <p:spPr bwMode="auto">
            <a:xfrm>
              <a:off x="6489164" y="3666357"/>
              <a:ext cx="71858" cy="311387"/>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7" name="Rectangle 8"/>
            <p:cNvSpPr>
              <a:spLocks noChangeArrowheads="1"/>
            </p:cNvSpPr>
            <p:nvPr/>
          </p:nvSpPr>
          <p:spPr bwMode="auto">
            <a:xfrm>
              <a:off x="6032971" y="3210165"/>
              <a:ext cx="72948" cy="767579"/>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8" name="Freeform 9"/>
            <p:cNvSpPr>
              <a:spLocks/>
            </p:cNvSpPr>
            <p:nvPr/>
          </p:nvSpPr>
          <p:spPr bwMode="auto">
            <a:xfrm>
              <a:off x="4707946" y="3410498"/>
              <a:ext cx="496476" cy="580312"/>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59" y="471"/>
                </a:cxn>
                <a:cxn ang="0">
                  <a:pos x="288" y="462"/>
                </a:cxn>
                <a:cxn ang="0">
                  <a:pos x="314" y="449"/>
                </a:cxn>
                <a:cxn ang="0">
                  <a:pos x="337" y="430"/>
                </a:cxn>
                <a:cxn ang="0">
                  <a:pos x="358" y="407"/>
                </a:cxn>
                <a:cxn ang="0">
                  <a:pos x="372" y="383"/>
                </a:cxn>
                <a:cxn ang="0">
                  <a:pos x="381" y="354"/>
                </a:cxn>
                <a:cxn ang="0">
                  <a:pos x="387" y="322"/>
                </a:cxn>
                <a:cxn ang="0">
                  <a:pos x="390" y="287"/>
                </a:cxn>
                <a:cxn ang="0">
                  <a:pos x="390" y="0"/>
                </a:cxn>
                <a:cxn ang="0">
                  <a:pos x="456" y="0"/>
                </a:cxn>
                <a:cxn ang="0">
                  <a:pos x="456" y="521"/>
                </a:cxn>
                <a:cxn ang="0">
                  <a:pos x="392" y="521"/>
                </a:cxn>
                <a:cxn ang="0">
                  <a:pos x="392" y="440"/>
                </a:cxn>
                <a:cxn ang="0">
                  <a:pos x="373" y="468"/>
                </a:cxn>
                <a:cxn ang="0">
                  <a:pos x="351" y="492"/>
                </a:cxn>
                <a:cxn ang="0">
                  <a:pos x="323" y="510"/>
                </a:cxn>
                <a:cxn ang="0">
                  <a:pos x="292" y="523"/>
                </a:cxn>
                <a:cxn ang="0">
                  <a:pos x="257" y="531"/>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456" h="533">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59" y="471"/>
                  </a:lnTo>
                  <a:lnTo>
                    <a:pt x="288" y="462"/>
                  </a:lnTo>
                  <a:lnTo>
                    <a:pt x="314" y="449"/>
                  </a:lnTo>
                  <a:lnTo>
                    <a:pt x="337" y="430"/>
                  </a:lnTo>
                  <a:lnTo>
                    <a:pt x="358" y="407"/>
                  </a:lnTo>
                  <a:lnTo>
                    <a:pt x="372" y="383"/>
                  </a:lnTo>
                  <a:lnTo>
                    <a:pt x="381" y="354"/>
                  </a:lnTo>
                  <a:lnTo>
                    <a:pt x="387" y="322"/>
                  </a:lnTo>
                  <a:lnTo>
                    <a:pt x="390" y="287"/>
                  </a:lnTo>
                  <a:lnTo>
                    <a:pt x="390" y="0"/>
                  </a:lnTo>
                  <a:lnTo>
                    <a:pt x="456" y="0"/>
                  </a:lnTo>
                  <a:lnTo>
                    <a:pt x="456" y="521"/>
                  </a:lnTo>
                  <a:lnTo>
                    <a:pt x="392" y="521"/>
                  </a:lnTo>
                  <a:lnTo>
                    <a:pt x="392" y="440"/>
                  </a:lnTo>
                  <a:lnTo>
                    <a:pt x="373" y="468"/>
                  </a:lnTo>
                  <a:lnTo>
                    <a:pt x="351" y="492"/>
                  </a:lnTo>
                  <a:lnTo>
                    <a:pt x="323" y="510"/>
                  </a:lnTo>
                  <a:lnTo>
                    <a:pt x="292" y="523"/>
                  </a:lnTo>
                  <a:lnTo>
                    <a:pt x="257" y="531"/>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9" name="Freeform 10"/>
            <p:cNvSpPr>
              <a:spLocks noEditPoints="1"/>
            </p:cNvSpPr>
            <p:nvPr/>
          </p:nvSpPr>
          <p:spPr bwMode="auto">
            <a:xfrm>
              <a:off x="5319831" y="3210165"/>
              <a:ext cx="597732" cy="780644"/>
            </a:xfrm>
            <a:custGeom>
              <a:avLst/>
              <a:gdLst/>
              <a:ahLst/>
              <a:cxnLst>
                <a:cxn ang="0">
                  <a:pos x="241" y="234"/>
                </a:cxn>
                <a:cxn ang="0">
                  <a:pos x="181" y="254"/>
                </a:cxn>
                <a:cxn ang="0">
                  <a:pos x="128" y="293"/>
                </a:cxn>
                <a:cxn ang="0">
                  <a:pos x="88" y="347"/>
                </a:cxn>
                <a:cxn ang="0">
                  <a:pos x="69" y="408"/>
                </a:cxn>
                <a:cxn ang="0">
                  <a:pos x="69" y="476"/>
                </a:cxn>
                <a:cxn ang="0">
                  <a:pos x="88" y="539"/>
                </a:cxn>
                <a:cxn ang="0">
                  <a:pos x="127" y="594"/>
                </a:cxn>
                <a:cxn ang="0">
                  <a:pos x="181" y="635"/>
                </a:cxn>
                <a:cxn ang="0">
                  <a:pos x="241" y="655"/>
                </a:cxn>
                <a:cxn ang="0">
                  <a:pos x="309" y="655"/>
                </a:cxn>
                <a:cxn ang="0">
                  <a:pos x="369" y="635"/>
                </a:cxn>
                <a:cxn ang="0">
                  <a:pos x="422" y="594"/>
                </a:cxn>
                <a:cxn ang="0">
                  <a:pos x="461" y="540"/>
                </a:cxn>
                <a:cxn ang="0">
                  <a:pos x="480" y="476"/>
                </a:cxn>
                <a:cxn ang="0">
                  <a:pos x="480" y="407"/>
                </a:cxn>
                <a:cxn ang="0">
                  <a:pos x="461" y="346"/>
                </a:cxn>
                <a:cxn ang="0">
                  <a:pos x="422" y="293"/>
                </a:cxn>
                <a:cxn ang="0">
                  <a:pos x="368" y="253"/>
                </a:cxn>
                <a:cxn ang="0">
                  <a:pos x="308" y="234"/>
                </a:cxn>
                <a:cxn ang="0">
                  <a:pos x="482" y="0"/>
                </a:cxn>
                <a:cxn ang="0">
                  <a:pos x="549" y="705"/>
                </a:cxn>
                <a:cxn ang="0">
                  <a:pos x="486" y="611"/>
                </a:cxn>
                <a:cxn ang="0">
                  <a:pos x="434" y="667"/>
                </a:cxn>
                <a:cxn ang="0">
                  <a:pos x="378" y="700"/>
                </a:cxn>
                <a:cxn ang="0">
                  <a:pos x="315" y="715"/>
                </a:cxn>
                <a:cxn ang="0">
                  <a:pos x="235" y="714"/>
                </a:cxn>
                <a:cxn ang="0">
                  <a:pos x="152" y="689"/>
                </a:cxn>
                <a:cxn ang="0">
                  <a:pos x="81" y="638"/>
                </a:cxn>
                <a:cxn ang="0">
                  <a:pos x="30" y="569"/>
                </a:cxn>
                <a:cxn ang="0">
                  <a:pos x="4" y="488"/>
                </a:cxn>
                <a:cxn ang="0">
                  <a:pos x="4" y="398"/>
                </a:cxn>
                <a:cxn ang="0">
                  <a:pos x="30" y="319"/>
                </a:cxn>
                <a:cxn ang="0">
                  <a:pos x="81" y="250"/>
                </a:cxn>
                <a:cxn ang="0">
                  <a:pos x="152" y="200"/>
                </a:cxn>
                <a:cxn ang="0">
                  <a:pos x="235" y="175"/>
                </a:cxn>
                <a:cxn ang="0">
                  <a:pos x="321" y="174"/>
                </a:cxn>
                <a:cxn ang="0">
                  <a:pos x="393" y="195"/>
                </a:cxn>
                <a:cxn ang="0">
                  <a:pos x="455" y="238"/>
                </a:cxn>
                <a:cxn ang="0">
                  <a:pos x="482" y="0"/>
                </a:cxn>
              </a:cxnLst>
              <a:rect l="0" t="0" r="r" b="b"/>
              <a:pathLst>
                <a:path w="549" h="717">
                  <a:moveTo>
                    <a:pt x="274" y="231"/>
                  </a:moveTo>
                  <a:lnTo>
                    <a:pt x="241" y="234"/>
                  </a:lnTo>
                  <a:lnTo>
                    <a:pt x="210" y="241"/>
                  </a:lnTo>
                  <a:lnTo>
                    <a:pt x="181" y="254"/>
                  </a:lnTo>
                  <a:lnTo>
                    <a:pt x="153" y="272"/>
                  </a:lnTo>
                  <a:lnTo>
                    <a:pt x="128" y="293"/>
                  </a:lnTo>
                  <a:lnTo>
                    <a:pt x="105" y="319"/>
                  </a:lnTo>
                  <a:lnTo>
                    <a:pt x="88" y="347"/>
                  </a:lnTo>
                  <a:lnTo>
                    <a:pt x="76" y="377"/>
                  </a:lnTo>
                  <a:lnTo>
                    <a:pt x="69" y="408"/>
                  </a:lnTo>
                  <a:lnTo>
                    <a:pt x="66" y="441"/>
                  </a:lnTo>
                  <a:lnTo>
                    <a:pt x="69" y="476"/>
                  </a:lnTo>
                  <a:lnTo>
                    <a:pt x="76" y="509"/>
                  </a:lnTo>
                  <a:lnTo>
                    <a:pt x="88" y="539"/>
                  </a:lnTo>
                  <a:lnTo>
                    <a:pt x="105" y="568"/>
                  </a:lnTo>
                  <a:lnTo>
                    <a:pt x="127" y="594"/>
                  </a:lnTo>
                  <a:lnTo>
                    <a:pt x="153" y="617"/>
                  </a:lnTo>
                  <a:lnTo>
                    <a:pt x="181" y="635"/>
                  </a:lnTo>
                  <a:lnTo>
                    <a:pt x="210" y="647"/>
                  </a:lnTo>
                  <a:lnTo>
                    <a:pt x="241" y="655"/>
                  </a:lnTo>
                  <a:lnTo>
                    <a:pt x="275" y="657"/>
                  </a:lnTo>
                  <a:lnTo>
                    <a:pt x="309" y="655"/>
                  </a:lnTo>
                  <a:lnTo>
                    <a:pt x="340" y="647"/>
                  </a:lnTo>
                  <a:lnTo>
                    <a:pt x="369" y="635"/>
                  </a:lnTo>
                  <a:lnTo>
                    <a:pt x="397" y="617"/>
                  </a:lnTo>
                  <a:lnTo>
                    <a:pt x="422" y="594"/>
                  </a:lnTo>
                  <a:lnTo>
                    <a:pt x="443" y="568"/>
                  </a:lnTo>
                  <a:lnTo>
                    <a:pt x="461" y="540"/>
                  </a:lnTo>
                  <a:lnTo>
                    <a:pt x="472" y="509"/>
                  </a:lnTo>
                  <a:lnTo>
                    <a:pt x="480" y="476"/>
                  </a:lnTo>
                  <a:lnTo>
                    <a:pt x="482" y="441"/>
                  </a:lnTo>
                  <a:lnTo>
                    <a:pt x="480" y="407"/>
                  </a:lnTo>
                  <a:lnTo>
                    <a:pt x="472" y="376"/>
                  </a:lnTo>
                  <a:lnTo>
                    <a:pt x="461" y="346"/>
                  </a:lnTo>
                  <a:lnTo>
                    <a:pt x="443" y="318"/>
                  </a:lnTo>
                  <a:lnTo>
                    <a:pt x="422" y="293"/>
                  </a:lnTo>
                  <a:lnTo>
                    <a:pt x="395" y="270"/>
                  </a:lnTo>
                  <a:lnTo>
                    <a:pt x="368" y="253"/>
                  </a:lnTo>
                  <a:lnTo>
                    <a:pt x="339" y="241"/>
                  </a:lnTo>
                  <a:lnTo>
                    <a:pt x="308" y="234"/>
                  </a:lnTo>
                  <a:lnTo>
                    <a:pt x="274" y="231"/>
                  </a:lnTo>
                  <a:close/>
                  <a:moveTo>
                    <a:pt x="482" y="0"/>
                  </a:moveTo>
                  <a:lnTo>
                    <a:pt x="549" y="0"/>
                  </a:lnTo>
                  <a:lnTo>
                    <a:pt x="549" y="705"/>
                  </a:lnTo>
                  <a:lnTo>
                    <a:pt x="486" y="705"/>
                  </a:lnTo>
                  <a:lnTo>
                    <a:pt x="486" y="611"/>
                  </a:lnTo>
                  <a:lnTo>
                    <a:pt x="461" y="642"/>
                  </a:lnTo>
                  <a:lnTo>
                    <a:pt x="434" y="667"/>
                  </a:lnTo>
                  <a:lnTo>
                    <a:pt x="407" y="686"/>
                  </a:lnTo>
                  <a:lnTo>
                    <a:pt x="378" y="700"/>
                  </a:lnTo>
                  <a:lnTo>
                    <a:pt x="348" y="710"/>
                  </a:lnTo>
                  <a:lnTo>
                    <a:pt x="315" y="715"/>
                  </a:lnTo>
                  <a:lnTo>
                    <a:pt x="281" y="717"/>
                  </a:lnTo>
                  <a:lnTo>
                    <a:pt x="235" y="714"/>
                  </a:lnTo>
                  <a:lnTo>
                    <a:pt x="192" y="705"/>
                  </a:lnTo>
                  <a:lnTo>
                    <a:pt x="152" y="689"/>
                  </a:lnTo>
                  <a:lnTo>
                    <a:pt x="115" y="667"/>
                  </a:lnTo>
                  <a:lnTo>
                    <a:pt x="81" y="638"/>
                  </a:lnTo>
                  <a:lnTo>
                    <a:pt x="53" y="606"/>
                  </a:lnTo>
                  <a:lnTo>
                    <a:pt x="30" y="569"/>
                  </a:lnTo>
                  <a:lnTo>
                    <a:pt x="12" y="530"/>
                  </a:lnTo>
                  <a:lnTo>
                    <a:pt x="4" y="488"/>
                  </a:lnTo>
                  <a:lnTo>
                    <a:pt x="0" y="442"/>
                  </a:lnTo>
                  <a:lnTo>
                    <a:pt x="4" y="398"/>
                  </a:lnTo>
                  <a:lnTo>
                    <a:pt x="12" y="357"/>
                  </a:lnTo>
                  <a:lnTo>
                    <a:pt x="30" y="319"/>
                  </a:lnTo>
                  <a:lnTo>
                    <a:pt x="53" y="283"/>
                  </a:lnTo>
                  <a:lnTo>
                    <a:pt x="81" y="250"/>
                  </a:lnTo>
                  <a:lnTo>
                    <a:pt x="115" y="221"/>
                  </a:lnTo>
                  <a:lnTo>
                    <a:pt x="152" y="200"/>
                  </a:lnTo>
                  <a:lnTo>
                    <a:pt x="192" y="184"/>
                  </a:lnTo>
                  <a:lnTo>
                    <a:pt x="235" y="175"/>
                  </a:lnTo>
                  <a:lnTo>
                    <a:pt x="281" y="171"/>
                  </a:lnTo>
                  <a:lnTo>
                    <a:pt x="321" y="174"/>
                  </a:lnTo>
                  <a:lnTo>
                    <a:pt x="358" y="181"/>
                  </a:lnTo>
                  <a:lnTo>
                    <a:pt x="393" y="195"/>
                  </a:lnTo>
                  <a:lnTo>
                    <a:pt x="424" y="214"/>
                  </a:lnTo>
                  <a:lnTo>
                    <a:pt x="455" y="238"/>
                  </a:lnTo>
                  <a:lnTo>
                    <a:pt x="482" y="267"/>
                  </a:lnTo>
                  <a:lnTo>
                    <a:pt x="48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0" name="Freeform 11"/>
            <p:cNvSpPr>
              <a:spLocks noEditPoints="1"/>
            </p:cNvSpPr>
            <p:nvPr/>
          </p:nvSpPr>
          <p:spPr bwMode="auto">
            <a:xfrm>
              <a:off x="6677520" y="3396343"/>
              <a:ext cx="599909" cy="594465"/>
            </a:xfrm>
            <a:custGeom>
              <a:avLst/>
              <a:gdLst/>
              <a:ahLst/>
              <a:cxnLst>
                <a:cxn ang="0">
                  <a:pos x="245" y="63"/>
                </a:cxn>
                <a:cxn ang="0">
                  <a:pos x="183" y="83"/>
                </a:cxn>
                <a:cxn ang="0">
                  <a:pos x="131" y="123"/>
                </a:cxn>
                <a:cxn ang="0">
                  <a:pos x="89" y="176"/>
                </a:cxn>
                <a:cxn ang="0">
                  <a:pos x="69" y="237"/>
                </a:cxn>
                <a:cxn ang="0">
                  <a:pos x="69" y="304"/>
                </a:cxn>
                <a:cxn ang="0">
                  <a:pos x="89" y="368"/>
                </a:cxn>
                <a:cxn ang="0">
                  <a:pos x="129" y="423"/>
                </a:cxn>
                <a:cxn ang="0">
                  <a:pos x="183" y="464"/>
                </a:cxn>
                <a:cxn ang="0">
                  <a:pos x="246" y="484"/>
                </a:cxn>
                <a:cxn ang="0">
                  <a:pos x="313" y="484"/>
                </a:cxn>
                <a:cxn ang="0">
                  <a:pos x="372" y="464"/>
                </a:cxn>
                <a:cxn ang="0">
                  <a:pos x="423" y="423"/>
                </a:cxn>
                <a:cxn ang="0">
                  <a:pos x="464" y="371"/>
                </a:cxn>
                <a:cxn ang="0">
                  <a:pos x="482" y="310"/>
                </a:cxn>
                <a:cxn ang="0">
                  <a:pos x="482" y="242"/>
                </a:cxn>
                <a:cxn ang="0">
                  <a:pos x="464" y="177"/>
                </a:cxn>
                <a:cxn ang="0">
                  <a:pos x="426" y="123"/>
                </a:cxn>
                <a:cxn ang="0">
                  <a:pos x="374" y="83"/>
                </a:cxn>
                <a:cxn ang="0">
                  <a:pos x="312" y="63"/>
                </a:cxn>
                <a:cxn ang="0">
                  <a:pos x="280" y="0"/>
                </a:cxn>
                <a:cxn ang="0">
                  <a:pos x="361" y="11"/>
                </a:cxn>
                <a:cxn ang="0">
                  <a:pos x="430" y="47"/>
                </a:cxn>
                <a:cxn ang="0">
                  <a:pos x="485" y="104"/>
                </a:cxn>
                <a:cxn ang="0">
                  <a:pos x="551" y="13"/>
                </a:cxn>
                <a:cxn ang="0">
                  <a:pos x="485" y="534"/>
                </a:cxn>
                <a:cxn ang="0">
                  <a:pos x="459" y="475"/>
                </a:cxn>
                <a:cxn ang="0">
                  <a:pos x="397" y="520"/>
                </a:cxn>
                <a:cxn ang="0">
                  <a:pos x="323" y="544"/>
                </a:cxn>
                <a:cxn ang="0">
                  <a:pos x="237" y="543"/>
                </a:cxn>
                <a:cxn ang="0">
                  <a:pos x="155" y="518"/>
                </a:cxn>
                <a:cxn ang="0">
                  <a:pos x="83" y="467"/>
                </a:cxn>
                <a:cxn ang="0">
                  <a:pos x="30" y="398"/>
                </a:cxn>
                <a:cxn ang="0">
                  <a:pos x="4" y="319"/>
                </a:cxn>
                <a:cxn ang="0">
                  <a:pos x="4" y="231"/>
                </a:cxn>
                <a:cxn ang="0">
                  <a:pos x="29" y="148"/>
                </a:cxn>
                <a:cxn ang="0">
                  <a:pos x="80" y="79"/>
                </a:cxn>
                <a:cxn ang="0">
                  <a:pos x="151" y="29"/>
                </a:cxn>
                <a:cxn ang="0">
                  <a:pos x="234" y="4"/>
                </a:cxn>
              </a:cxnLst>
              <a:rect l="0" t="0" r="r" b="b"/>
              <a:pathLst>
                <a:path w="551" h="546">
                  <a:moveTo>
                    <a:pt x="278" y="60"/>
                  </a:moveTo>
                  <a:lnTo>
                    <a:pt x="245" y="63"/>
                  </a:lnTo>
                  <a:lnTo>
                    <a:pt x="214" y="70"/>
                  </a:lnTo>
                  <a:lnTo>
                    <a:pt x="183" y="83"/>
                  </a:lnTo>
                  <a:lnTo>
                    <a:pt x="157" y="101"/>
                  </a:lnTo>
                  <a:lnTo>
                    <a:pt x="131" y="123"/>
                  </a:lnTo>
                  <a:lnTo>
                    <a:pt x="108" y="150"/>
                  </a:lnTo>
                  <a:lnTo>
                    <a:pt x="89" y="176"/>
                  </a:lnTo>
                  <a:lnTo>
                    <a:pt x="77" y="206"/>
                  </a:lnTo>
                  <a:lnTo>
                    <a:pt x="69" y="237"/>
                  </a:lnTo>
                  <a:lnTo>
                    <a:pt x="67" y="270"/>
                  </a:lnTo>
                  <a:lnTo>
                    <a:pt x="69" y="304"/>
                  </a:lnTo>
                  <a:lnTo>
                    <a:pt x="77" y="337"/>
                  </a:lnTo>
                  <a:lnTo>
                    <a:pt x="89" y="368"/>
                  </a:lnTo>
                  <a:lnTo>
                    <a:pt x="107" y="397"/>
                  </a:lnTo>
                  <a:lnTo>
                    <a:pt x="129" y="423"/>
                  </a:lnTo>
                  <a:lnTo>
                    <a:pt x="156" y="446"/>
                  </a:lnTo>
                  <a:lnTo>
                    <a:pt x="183" y="464"/>
                  </a:lnTo>
                  <a:lnTo>
                    <a:pt x="214" y="476"/>
                  </a:lnTo>
                  <a:lnTo>
                    <a:pt x="246" y="484"/>
                  </a:lnTo>
                  <a:lnTo>
                    <a:pt x="281" y="486"/>
                  </a:lnTo>
                  <a:lnTo>
                    <a:pt x="313" y="484"/>
                  </a:lnTo>
                  <a:lnTo>
                    <a:pt x="343" y="476"/>
                  </a:lnTo>
                  <a:lnTo>
                    <a:pt x="372" y="464"/>
                  </a:lnTo>
                  <a:lnTo>
                    <a:pt x="398" y="446"/>
                  </a:lnTo>
                  <a:lnTo>
                    <a:pt x="423" y="423"/>
                  </a:lnTo>
                  <a:lnTo>
                    <a:pt x="446" y="397"/>
                  </a:lnTo>
                  <a:lnTo>
                    <a:pt x="464" y="371"/>
                  </a:lnTo>
                  <a:lnTo>
                    <a:pt x="475" y="340"/>
                  </a:lnTo>
                  <a:lnTo>
                    <a:pt x="482" y="310"/>
                  </a:lnTo>
                  <a:lnTo>
                    <a:pt x="485" y="278"/>
                  </a:lnTo>
                  <a:lnTo>
                    <a:pt x="482" y="242"/>
                  </a:lnTo>
                  <a:lnTo>
                    <a:pt x="475" y="209"/>
                  </a:lnTo>
                  <a:lnTo>
                    <a:pt x="464" y="177"/>
                  </a:lnTo>
                  <a:lnTo>
                    <a:pt x="447" y="150"/>
                  </a:lnTo>
                  <a:lnTo>
                    <a:pt x="426" y="123"/>
                  </a:lnTo>
                  <a:lnTo>
                    <a:pt x="401" y="101"/>
                  </a:lnTo>
                  <a:lnTo>
                    <a:pt x="374" y="83"/>
                  </a:lnTo>
                  <a:lnTo>
                    <a:pt x="344" y="70"/>
                  </a:lnTo>
                  <a:lnTo>
                    <a:pt x="312" y="63"/>
                  </a:lnTo>
                  <a:lnTo>
                    <a:pt x="278" y="60"/>
                  </a:lnTo>
                  <a:close/>
                  <a:moveTo>
                    <a:pt x="280" y="0"/>
                  </a:moveTo>
                  <a:lnTo>
                    <a:pt x="322" y="3"/>
                  </a:lnTo>
                  <a:lnTo>
                    <a:pt x="361" y="11"/>
                  </a:lnTo>
                  <a:lnTo>
                    <a:pt x="397" y="26"/>
                  </a:lnTo>
                  <a:lnTo>
                    <a:pt x="430" y="47"/>
                  </a:lnTo>
                  <a:lnTo>
                    <a:pt x="459" y="73"/>
                  </a:lnTo>
                  <a:lnTo>
                    <a:pt x="485" y="104"/>
                  </a:lnTo>
                  <a:lnTo>
                    <a:pt x="485" y="13"/>
                  </a:lnTo>
                  <a:lnTo>
                    <a:pt x="551" y="13"/>
                  </a:lnTo>
                  <a:lnTo>
                    <a:pt x="551" y="534"/>
                  </a:lnTo>
                  <a:lnTo>
                    <a:pt x="485" y="534"/>
                  </a:lnTo>
                  <a:lnTo>
                    <a:pt x="485" y="443"/>
                  </a:lnTo>
                  <a:lnTo>
                    <a:pt x="459" y="475"/>
                  </a:lnTo>
                  <a:lnTo>
                    <a:pt x="428" y="500"/>
                  </a:lnTo>
                  <a:lnTo>
                    <a:pt x="397" y="520"/>
                  </a:lnTo>
                  <a:lnTo>
                    <a:pt x="362" y="535"/>
                  </a:lnTo>
                  <a:lnTo>
                    <a:pt x="323" y="544"/>
                  </a:lnTo>
                  <a:lnTo>
                    <a:pt x="283" y="546"/>
                  </a:lnTo>
                  <a:lnTo>
                    <a:pt x="237" y="543"/>
                  </a:lnTo>
                  <a:lnTo>
                    <a:pt x="195" y="534"/>
                  </a:lnTo>
                  <a:lnTo>
                    <a:pt x="155" y="518"/>
                  </a:lnTo>
                  <a:lnTo>
                    <a:pt x="117" y="496"/>
                  </a:lnTo>
                  <a:lnTo>
                    <a:pt x="83" y="467"/>
                  </a:lnTo>
                  <a:lnTo>
                    <a:pt x="53" y="435"/>
                  </a:lnTo>
                  <a:lnTo>
                    <a:pt x="30" y="398"/>
                  </a:lnTo>
                  <a:lnTo>
                    <a:pt x="14" y="361"/>
                  </a:lnTo>
                  <a:lnTo>
                    <a:pt x="4" y="319"/>
                  </a:lnTo>
                  <a:lnTo>
                    <a:pt x="0" y="276"/>
                  </a:lnTo>
                  <a:lnTo>
                    <a:pt x="4" y="231"/>
                  </a:lnTo>
                  <a:lnTo>
                    <a:pt x="13" y="188"/>
                  </a:lnTo>
                  <a:lnTo>
                    <a:pt x="29" y="148"/>
                  </a:lnTo>
                  <a:lnTo>
                    <a:pt x="52" y="112"/>
                  </a:lnTo>
                  <a:lnTo>
                    <a:pt x="80" y="79"/>
                  </a:lnTo>
                  <a:lnTo>
                    <a:pt x="114" y="50"/>
                  </a:lnTo>
                  <a:lnTo>
                    <a:pt x="151" y="29"/>
                  </a:lnTo>
                  <a:lnTo>
                    <a:pt x="191" y="13"/>
                  </a:lnTo>
                  <a:lnTo>
                    <a:pt x="234" y="4"/>
                  </a:lnTo>
                  <a:lnTo>
                    <a:pt x="28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12"/>
            <p:cNvSpPr>
              <a:spLocks/>
            </p:cNvSpPr>
            <p:nvPr/>
          </p:nvSpPr>
          <p:spPr bwMode="auto">
            <a:xfrm>
              <a:off x="7426590" y="3396343"/>
              <a:ext cx="499743" cy="581400"/>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534"/>
                </a:cxn>
                <a:cxn ang="0">
                  <a:pos x="392" y="534"/>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534"/>
                </a:cxn>
                <a:cxn ang="0">
                  <a:pos x="0" y="534"/>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59" h="534">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534"/>
                  </a:lnTo>
                  <a:lnTo>
                    <a:pt x="392" y="534"/>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534"/>
                  </a:lnTo>
                  <a:lnTo>
                    <a:pt x="0" y="534"/>
                  </a:lnTo>
                  <a:lnTo>
                    <a:pt x="0" y="13"/>
                  </a:lnTo>
                  <a:lnTo>
                    <a:pt x="67" y="13"/>
                  </a:lnTo>
                  <a:lnTo>
                    <a:pt x="67" y="80"/>
                  </a:lnTo>
                  <a:lnTo>
                    <a:pt x="93" y="55"/>
                  </a:lnTo>
                  <a:lnTo>
                    <a:pt x="118" y="34"/>
                  </a:lnTo>
                  <a:lnTo>
                    <a:pt x="144" y="19"/>
                  </a:lnTo>
                  <a:lnTo>
                    <a:pt x="170" y="9"/>
                  </a:lnTo>
                  <a:lnTo>
                    <a:pt x="198" y="3"/>
                  </a:lnTo>
                  <a:lnTo>
                    <a:pt x="228"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13"/>
            <p:cNvSpPr>
              <a:spLocks noEditPoints="1"/>
            </p:cNvSpPr>
            <p:nvPr/>
          </p:nvSpPr>
          <p:spPr bwMode="auto">
            <a:xfrm>
              <a:off x="8072227" y="3267869"/>
              <a:ext cx="72948" cy="709874"/>
            </a:xfrm>
            <a:custGeom>
              <a:avLst/>
              <a:gdLst/>
              <a:ahLst/>
              <a:cxnLst>
                <a:cxn ang="0">
                  <a:pos x="0" y="131"/>
                </a:cxn>
                <a:cxn ang="0">
                  <a:pos x="67" y="131"/>
                </a:cxn>
                <a:cxn ang="0">
                  <a:pos x="67" y="652"/>
                </a:cxn>
                <a:cxn ang="0">
                  <a:pos x="0" y="652"/>
                </a:cxn>
                <a:cxn ang="0">
                  <a:pos x="0" y="131"/>
                </a:cxn>
                <a:cxn ang="0">
                  <a:pos x="0" y="0"/>
                </a:cxn>
                <a:cxn ang="0">
                  <a:pos x="67" y="0"/>
                </a:cxn>
                <a:cxn ang="0">
                  <a:pos x="67" y="67"/>
                </a:cxn>
                <a:cxn ang="0">
                  <a:pos x="0" y="67"/>
                </a:cxn>
                <a:cxn ang="0">
                  <a:pos x="0" y="0"/>
                </a:cxn>
              </a:cxnLst>
              <a:rect l="0" t="0" r="r" b="b"/>
              <a:pathLst>
                <a:path w="67" h="652">
                  <a:moveTo>
                    <a:pt x="0" y="131"/>
                  </a:moveTo>
                  <a:lnTo>
                    <a:pt x="67" y="131"/>
                  </a:lnTo>
                  <a:lnTo>
                    <a:pt x="67" y="652"/>
                  </a:lnTo>
                  <a:lnTo>
                    <a:pt x="0" y="652"/>
                  </a:lnTo>
                  <a:lnTo>
                    <a:pt x="0" y="131"/>
                  </a:lnTo>
                  <a:close/>
                  <a:moveTo>
                    <a:pt x="0" y="0"/>
                  </a:moveTo>
                  <a:lnTo>
                    <a:pt x="67" y="0"/>
                  </a:lnTo>
                  <a:lnTo>
                    <a:pt x="67" y="67"/>
                  </a:lnTo>
                  <a:lnTo>
                    <a:pt x="0" y="6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14"/>
            <p:cNvSpPr>
              <a:spLocks/>
            </p:cNvSpPr>
            <p:nvPr/>
          </p:nvSpPr>
          <p:spPr bwMode="auto">
            <a:xfrm>
              <a:off x="5294789" y="3385456"/>
              <a:ext cx="1295629" cy="605353"/>
            </a:xfrm>
            <a:custGeom>
              <a:avLst/>
              <a:gdLst/>
              <a:ahLst/>
              <a:cxnLst>
                <a:cxn ang="0">
                  <a:pos x="928" y="4"/>
                </a:cxn>
                <a:cxn ang="0">
                  <a:pos x="1011" y="29"/>
                </a:cxn>
                <a:cxn ang="0">
                  <a:pos x="1083" y="79"/>
                </a:cxn>
                <a:cxn ang="0">
                  <a:pos x="1134" y="148"/>
                </a:cxn>
                <a:cxn ang="0">
                  <a:pos x="1160" y="227"/>
                </a:cxn>
                <a:cxn ang="0">
                  <a:pos x="1163" y="278"/>
                </a:cxn>
                <a:cxn ang="0">
                  <a:pos x="1131" y="337"/>
                </a:cxn>
                <a:cxn ang="0">
                  <a:pos x="1097" y="278"/>
                </a:cxn>
                <a:cxn ang="0">
                  <a:pos x="1094" y="236"/>
                </a:cxn>
                <a:cxn ang="0">
                  <a:pos x="1075" y="176"/>
                </a:cxn>
                <a:cxn ang="0">
                  <a:pos x="1035" y="122"/>
                </a:cxn>
                <a:cxn ang="0">
                  <a:pos x="982" y="82"/>
                </a:cxn>
                <a:cxn ang="0">
                  <a:pos x="922" y="63"/>
                </a:cxn>
                <a:cxn ang="0">
                  <a:pos x="862" y="62"/>
                </a:cxn>
                <a:cxn ang="0">
                  <a:pos x="810" y="75"/>
                </a:cxn>
                <a:cxn ang="0">
                  <a:pos x="764" y="102"/>
                </a:cxn>
                <a:cxn ang="0">
                  <a:pos x="729" y="136"/>
                </a:cxn>
                <a:cxn ang="0">
                  <a:pos x="699" y="180"/>
                </a:cxn>
                <a:cxn ang="0">
                  <a:pos x="678" y="215"/>
                </a:cxn>
                <a:cxn ang="0">
                  <a:pos x="652" y="259"/>
                </a:cxn>
                <a:cxn ang="0">
                  <a:pos x="621" y="306"/>
                </a:cxn>
                <a:cxn ang="0">
                  <a:pos x="593" y="350"/>
                </a:cxn>
                <a:cxn ang="0">
                  <a:pos x="573" y="378"/>
                </a:cxn>
                <a:cxn ang="0">
                  <a:pos x="521" y="441"/>
                </a:cxn>
                <a:cxn ang="0">
                  <a:pos x="470" y="494"/>
                </a:cxn>
                <a:cxn ang="0">
                  <a:pos x="430" y="524"/>
                </a:cxn>
                <a:cxn ang="0">
                  <a:pos x="371" y="548"/>
                </a:cxn>
                <a:cxn ang="0">
                  <a:pos x="304" y="556"/>
                </a:cxn>
                <a:cxn ang="0">
                  <a:pos x="215" y="544"/>
                </a:cxn>
                <a:cxn ang="0">
                  <a:pos x="138" y="505"/>
                </a:cxn>
                <a:cxn ang="0">
                  <a:pos x="76" y="443"/>
                </a:cxn>
                <a:cxn ang="0">
                  <a:pos x="35" y="369"/>
                </a:cxn>
                <a:cxn ang="0">
                  <a:pos x="23" y="284"/>
                </a:cxn>
                <a:cxn ang="0">
                  <a:pos x="59" y="225"/>
                </a:cxn>
                <a:cxn ang="0">
                  <a:pos x="89" y="284"/>
                </a:cxn>
                <a:cxn ang="0">
                  <a:pos x="99" y="349"/>
                </a:cxn>
                <a:cxn ang="0">
                  <a:pos x="128" y="406"/>
                </a:cxn>
                <a:cxn ang="0">
                  <a:pos x="176" y="455"/>
                </a:cxn>
                <a:cxn ang="0">
                  <a:pos x="233" y="486"/>
                </a:cxn>
                <a:cxn ang="0">
                  <a:pos x="298" y="496"/>
                </a:cxn>
                <a:cxn ang="0">
                  <a:pos x="363" y="486"/>
                </a:cxn>
                <a:cxn ang="0">
                  <a:pos x="421" y="455"/>
                </a:cxn>
                <a:cxn ang="0">
                  <a:pos x="431" y="446"/>
                </a:cxn>
                <a:cxn ang="0">
                  <a:pos x="478" y="398"/>
                </a:cxn>
                <a:cxn ang="0">
                  <a:pos x="524" y="342"/>
                </a:cxn>
                <a:cxn ang="0">
                  <a:pos x="540" y="318"/>
                </a:cxn>
                <a:cxn ang="0">
                  <a:pos x="579" y="260"/>
                </a:cxn>
                <a:cxn ang="0">
                  <a:pos x="609" y="211"/>
                </a:cxn>
                <a:cxn ang="0">
                  <a:pos x="635" y="168"/>
                </a:cxn>
                <a:cxn ang="0">
                  <a:pos x="663" y="121"/>
                </a:cxn>
                <a:cxn ang="0">
                  <a:pos x="686" y="89"/>
                </a:cxn>
                <a:cxn ang="0">
                  <a:pos x="743" y="39"/>
                </a:cxn>
                <a:cxn ang="0">
                  <a:pos x="809" y="10"/>
                </a:cxn>
                <a:cxn ang="0">
                  <a:pos x="883" y="0"/>
                </a:cxn>
              </a:cxnLst>
              <a:rect l="0" t="0" r="r" b="b"/>
              <a:pathLst>
                <a:path w="1190" h="556">
                  <a:moveTo>
                    <a:pt x="883" y="0"/>
                  </a:moveTo>
                  <a:lnTo>
                    <a:pt x="928" y="4"/>
                  </a:lnTo>
                  <a:lnTo>
                    <a:pt x="971" y="13"/>
                  </a:lnTo>
                  <a:lnTo>
                    <a:pt x="1011" y="29"/>
                  </a:lnTo>
                  <a:lnTo>
                    <a:pt x="1049" y="50"/>
                  </a:lnTo>
                  <a:lnTo>
                    <a:pt x="1083" y="79"/>
                  </a:lnTo>
                  <a:lnTo>
                    <a:pt x="1112" y="112"/>
                  </a:lnTo>
                  <a:lnTo>
                    <a:pt x="1134" y="148"/>
                  </a:lnTo>
                  <a:lnTo>
                    <a:pt x="1151" y="186"/>
                  </a:lnTo>
                  <a:lnTo>
                    <a:pt x="1160" y="227"/>
                  </a:lnTo>
                  <a:lnTo>
                    <a:pt x="1163" y="271"/>
                  </a:lnTo>
                  <a:lnTo>
                    <a:pt x="1163" y="278"/>
                  </a:lnTo>
                  <a:lnTo>
                    <a:pt x="1190" y="278"/>
                  </a:lnTo>
                  <a:lnTo>
                    <a:pt x="1131" y="337"/>
                  </a:lnTo>
                  <a:lnTo>
                    <a:pt x="1072" y="278"/>
                  </a:lnTo>
                  <a:lnTo>
                    <a:pt x="1097" y="278"/>
                  </a:lnTo>
                  <a:lnTo>
                    <a:pt x="1097" y="270"/>
                  </a:lnTo>
                  <a:lnTo>
                    <a:pt x="1094" y="236"/>
                  </a:lnTo>
                  <a:lnTo>
                    <a:pt x="1087" y="205"/>
                  </a:lnTo>
                  <a:lnTo>
                    <a:pt x="1075" y="176"/>
                  </a:lnTo>
                  <a:lnTo>
                    <a:pt x="1058" y="148"/>
                  </a:lnTo>
                  <a:lnTo>
                    <a:pt x="1035" y="122"/>
                  </a:lnTo>
                  <a:lnTo>
                    <a:pt x="1010" y="99"/>
                  </a:lnTo>
                  <a:lnTo>
                    <a:pt x="982" y="82"/>
                  </a:lnTo>
                  <a:lnTo>
                    <a:pt x="954" y="70"/>
                  </a:lnTo>
                  <a:lnTo>
                    <a:pt x="922" y="63"/>
                  </a:lnTo>
                  <a:lnTo>
                    <a:pt x="889" y="60"/>
                  </a:lnTo>
                  <a:lnTo>
                    <a:pt x="862" y="62"/>
                  </a:lnTo>
                  <a:lnTo>
                    <a:pt x="835" y="67"/>
                  </a:lnTo>
                  <a:lnTo>
                    <a:pt x="810" y="75"/>
                  </a:lnTo>
                  <a:lnTo>
                    <a:pt x="786" y="87"/>
                  </a:lnTo>
                  <a:lnTo>
                    <a:pt x="764" y="102"/>
                  </a:lnTo>
                  <a:lnTo>
                    <a:pt x="743" y="121"/>
                  </a:lnTo>
                  <a:lnTo>
                    <a:pt x="729" y="136"/>
                  </a:lnTo>
                  <a:lnTo>
                    <a:pt x="716" y="152"/>
                  </a:lnTo>
                  <a:lnTo>
                    <a:pt x="699" y="180"/>
                  </a:lnTo>
                  <a:lnTo>
                    <a:pt x="690" y="196"/>
                  </a:lnTo>
                  <a:lnTo>
                    <a:pt x="678" y="215"/>
                  </a:lnTo>
                  <a:lnTo>
                    <a:pt x="666" y="236"/>
                  </a:lnTo>
                  <a:lnTo>
                    <a:pt x="652" y="259"/>
                  </a:lnTo>
                  <a:lnTo>
                    <a:pt x="637" y="283"/>
                  </a:lnTo>
                  <a:lnTo>
                    <a:pt x="621" y="306"/>
                  </a:lnTo>
                  <a:lnTo>
                    <a:pt x="607" y="330"/>
                  </a:lnTo>
                  <a:lnTo>
                    <a:pt x="593" y="350"/>
                  </a:lnTo>
                  <a:lnTo>
                    <a:pt x="582" y="367"/>
                  </a:lnTo>
                  <a:lnTo>
                    <a:pt x="573" y="378"/>
                  </a:lnTo>
                  <a:lnTo>
                    <a:pt x="545" y="413"/>
                  </a:lnTo>
                  <a:lnTo>
                    <a:pt x="521" y="441"/>
                  </a:lnTo>
                  <a:lnTo>
                    <a:pt x="500" y="463"/>
                  </a:lnTo>
                  <a:lnTo>
                    <a:pt x="470" y="494"/>
                  </a:lnTo>
                  <a:lnTo>
                    <a:pt x="450" y="511"/>
                  </a:lnTo>
                  <a:lnTo>
                    <a:pt x="430" y="524"/>
                  </a:lnTo>
                  <a:lnTo>
                    <a:pt x="401" y="538"/>
                  </a:lnTo>
                  <a:lnTo>
                    <a:pt x="371" y="548"/>
                  </a:lnTo>
                  <a:lnTo>
                    <a:pt x="338" y="554"/>
                  </a:lnTo>
                  <a:lnTo>
                    <a:pt x="304" y="556"/>
                  </a:lnTo>
                  <a:lnTo>
                    <a:pt x="258" y="553"/>
                  </a:lnTo>
                  <a:lnTo>
                    <a:pt x="215" y="544"/>
                  </a:lnTo>
                  <a:lnTo>
                    <a:pt x="175" y="528"/>
                  </a:lnTo>
                  <a:lnTo>
                    <a:pt x="138" y="505"/>
                  </a:lnTo>
                  <a:lnTo>
                    <a:pt x="104" y="476"/>
                  </a:lnTo>
                  <a:lnTo>
                    <a:pt x="76" y="443"/>
                  </a:lnTo>
                  <a:lnTo>
                    <a:pt x="53" y="408"/>
                  </a:lnTo>
                  <a:lnTo>
                    <a:pt x="35" y="369"/>
                  </a:lnTo>
                  <a:lnTo>
                    <a:pt x="27" y="328"/>
                  </a:lnTo>
                  <a:lnTo>
                    <a:pt x="23" y="284"/>
                  </a:lnTo>
                  <a:lnTo>
                    <a:pt x="0" y="284"/>
                  </a:lnTo>
                  <a:lnTo>
                    <a:pt x="59" y="225"/>
                  </a:lnTo>
                  <a:lnTo>
                    <a:pt x="118" y="284"/>
                  </a:lnTo>
                  <a:lnTo>
                    <a:pt x="89" y="284"/>
                  </a:lnTo>
                  <a:lnTo>
                    <a:pt x="92" y="318"/>
                  </a:lnTo>
                  <a:lnTo>
                    <a:pt x="99" y="349"/>
                  </a:lnTo>
                  <a:lnTo>
                    <a:pt x="112" y="378"/>
                  </a:lnTo>
                  <a:lnTo>
                    <a:pt x="128" y="406"/>
                  </a:lnTo>
                  <a:lnTo>
                    <a:pt x="150" y="432"/>
                  </a:lnTo>
                  <a:lnTo>
                    <a:pt x="176" y="455"/>
                  </a:lnTo>
                  <a:lnTo>
                    <a:pt x="204" y="474"/>
                  </a:lnTo>
                  <a:lnTo>
                    <a:pt x="233" y="486"/>
                  </a:lnTo>
                  <a:lnTo>
                    <a:pt x="264" y="494"/>
                  </a:lnTo>
                  <a:lnTo>
                    <a:pt x="298" y="496"/>
                  </a:lnTo>
                  <a:lnTo>
                    <a:pt x="332" y="494"/>
                  </a:lnTo>
                  <a:lnTo>
                    <a:pt x="363" y="486"/>
                  </a:lnTo>
                  <a:lnTo>
                    <a:pt x="393" y="472"/>
                  </a:lnTo>
                  <a:lnTo>
                    <a:pt x="421" y="455"/>
                  </a:lnTo>
                  <a:lnTo>
                    <a:pt x="423" y="452"/>
                  </a:lnTo>
                  <a:lnTo>
                    <a:pt x="431" y="446"/>
                  </a:lnTo>
                  <a:lnTo>
                    <a:pt x="459" y="418"/>
                  </a:lnTo>
                  <a:lnTo>
                    <a:pt x="478" y="398"/>
                  </a:lnTo>
                  <a:lnTo>
                    <a:pt x="499" y="373"/>
                  </a:lnTo>
                  <a:lnTo>
                    <a:pt x="524" y="342"/>
                  </a:lnTo>
                  <a:lnTo>
                    <a:pt x="532" y="332"/>
                  </a:lnTo>
                  <a:lnTo>
                    <a:pt x="540" y="318"/>
                  </a:lnTo>
                  <a:lnTo>
                    <a:pt x="552" y="301"/>
                  </a:lnTo>
                  <a:lnTo>
                    <a:pt x="579" y="260"/>
                  </a:lnTo>
                  <a:lnTo>
                    <a:pt x="594" y="236"/>
                  </a:lnTo>
                  <a:lnTo>
                    <a:pt x="609" y="211"/>
                  </a:lnTo>
                  <a:lnTo>
                    <a:pt x="623" y="188"/>
                  </a:lnTo>
                  <a:lnTo>
                    <a:pt x="635" y="168"/>
                  </a:lnTo>
                  <a:lnTo>
                    <a:pt x="643" y="152"/>
                  </a:lnTo>
                  <a:lnTo>
                    <a:pt x="663" y="121"/>
                  </a:lnTo>
                  <a:lnTo>
                    <a:pt x="683" y="93"/>
                  </a:lnTo>
                  <a:lnTo>
                    <a:pt x="686" y="89"/>
                  </a:lnTo>
                  <a:lnTo>
                    <a:pt x="714" y="62"/>
                  </a:lnTo>
                  <a:lnTo>
                    <a:pt x="743" y="39"/>
                  </a:lnTo>
                  <a:lnTo>
                    <a:pt x="775" y="21"/>
                  </a:lnTo>
                  <a:lnTo>
                    <a:pt x="809" y="10"/>
                  </a:lnTo>
                  <a:lnTo>
                    <a:pt x="844" y="3"/>
                  </a:lnTo>
                  <a:lnTo>
                    <a:pt x="883"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4" name="Freeform 15"/>
            <p:cNvSpPr>
              <a:spLocks/>
            </p:cNvSpPr>
            <p:nvPr/>
          </p:nvSpPr>
          <p:spPr bwMode="auto">
            <a:xfrm>
              <a:off x="4707946" y="3410498"/>
              <a:ext cx="317919" cy="614063"/>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33" y="473"/>
                </a:cxn>
                <a:cxn ang="0">
                  <a:pos x="233" y="446"/>
                </a:cxn>
                <a:cxn ang="0">
                  <a:pos x="292" y="505"/>
                </a:cxn>
                <a:cxn ang="0">
                  <a:pos x="233" y="564"/>
                </a:cxn>
                <a:cxn ang="0">
                  <a:pos x="233" y="533"/>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292" h="564">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33" y="473"/>
                  </a:lnTo>
                  <a:lnTo>
                    <a:pt x="233" y="446"/>
                  </a:lnTo>
                  <a:lnTo>
                    <a:pt x="292" y="505"/>
                  </a:lnTo>
                  <a:lnTo>
                    <a:pt x="233" y="564"/>
                  </a:lnTo>
                  <a:lnTo>
                    <a:pt x="233" y="533"/>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5" name="Freeform 16"/>
            <p:cNvSpPr>
              <a:spLocks/>
            </p:cNvSpPr>
            <p:nvPr/>
          </p:nvSpPr>
          <p:spPr bwMode="auto">
            <a:xfrm>
              <a:off x="8042830" y="3493244"/>
              <a:ext cx="128474" cy="484500"/>
            </a:xfrm>
            <a:custGeom>
              <a:avLst/>
              <a:gdLst/>
              <a:ahLst/>
              <a:cxnLst>
                <a:cxn ang="0">
                  <a:pos x="59" y="0"/>
                </a:cxn>
                <a:cxn ang="0">
                  <a:pos x="118" y="59"/>
                </a:cxn>
                <a:cxn ang="0">
                  <a:pos x="94" y="59"/>
                </a:cxn>
                <a:cxn ang="0">
                  <a:pos x="94" y="445"/>
                </a:cxn>
                <a:cxn ang="0">
                  <a:pos x="27" y="445"/>
                </a:cxn>
                <a:cxn ang="0">
                  <a:pos x="27" y="59"/>
                </a:cxn>
                <a:cxn ang="0">
                  <a:pos x="0" y="59"/>
                </a:cxn>
                <a:cxn ang="0">
                  <a:pos x="59" y="0"/>
                </a:cxn>
              </a:cxnLst>
              <a:rect l="0" t="0" r="r" b="b"/>
              <a:pathLst>
                <a:path w="118" h="445">
                  <a:moveTo>
                    <a:pt x="59" y="0"/>
                  </a:moveTo>
                  <a:lnTo>
                    <a:pt x="118" y="59"/>
                  </a:lnTo>
                  <a:lnTo>
                    <a:pt x="94" y="59"/>
                  </a:lnTo>
                  <a:lnTo>
                    <a:pt x="94" y="445"/>
                  </a:lnTo>
                  <a:lnTo>
                    <a:pt x="27" y="445"/>
                  </a:lnTo>
                  <a:lnTo>
                    <a:pt x="27"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6" name="Freeform 17"/>
            <p:cNvSpPr>
              <a:spLocks/>
            </p:cNvSpPr>
            <p:nvPr/>
          </p:nvSpPr>
          <p:spPr bwMode="auto">
            <a:xfrm>
              <a:off x="6641591" y="3631517"/>
              <a:ext cx="635838" cy="359292"/>
            </a:xfrm>
            <a:custGeom>
              <a:avLst/>
              <a:gdLst/>
              <a:ahLst/>
              <a:cxnLst>
                <a:cxn ang="0">
                  <a:pos x="59" y="0"/>
                </a:cxn>
                <a:cxn ang="0">
                  <a:pos x="120" y="58"/>
                </a:cxn>
                <a:cxn ang="0">
                  <a:pos x="100" y="58"/>
                </a:cxn>
                <a:cxn ang="0">
                  <a:pos x="102" y="92"/>
                </a:cxn>
                <a:cxn ang="0">
                  <a:pos x="111" y="123"/>
                </a:cxn>
                <a:cxn ang="0">
                  <a:pos x="122" y="153"/>
                </a:cxn>
                <a:cxn ang="0">
                  <a:pos x="140" y="181"/>
                </a:cxn>
                <a:cxn ang="0">
                  <a:pos x="162" y="207"/>
                </a:cxn>
                <a:cxn ang="0">
                  <a:pos x="189" y="230"/>
                </a:cxn>
                <a:cxn ang="0">
                  <a:pos x="216" y="248"/>
                </a:cxn>
                <a:cxn ang="0">
                  <a:pos x="247" y="260"/>
                </a:cxn>
                <a:cxn ang="0">
                  <a:pos x="279" y="268"/>
                </a:cxn>
                <a:cxn ang="0">
                  <a:pos x="314" y="270"/>
                </a:cxn>
                <a:cxn ang="0">
                  <a:pos x="346" y="268"/>
                </a:cxn>
                <a:cxn ang="0">
                  <a:pos x="376" y="260"/>
                </a:cxn>
                <a:cxn ang="0">
                  <a:pos x="405" y="248"/>
                </a:cxn>
                <a:cxn ang="0">
                  <a:pos x="431" y="230"/>
                </a:cxn>
                <a:cxn ang="0">
                  <a:pos x="456" y="207"/>
                </a:cxn>
                <a:cxn ang="0">
                  <a:pos x="479" y="181"/>
                </a:cxn>
                <a:cxn ang="0">
                  <a:pos x="497" y="155"/>
                </a:cxn>
                <a:cxn ang="0">
                  <a:pos x="508" y="124"/>
                </a:cxn>
                <a:cxn ang="0">
                  <a:pos x="515" y="94"/>
                </a:cxn>
                <a:cxn ang="0">
                  <a:pos x="518" y="62"/>
                </a:cxn>
                <a:cxn ang="0">
                  <a:pos x="518" y="52"/>
                </a:cxn>
                <a:cxn ang="0">
                  <a:pos x="584" y="52"/>
                </a:cxn>
                <a:cxn ang="0">
                  <a:pos x="584" y="318"/>
                </a:cxn>
                <a:cxn ang="0">
                  <a:pos x="518" y="318"/>
                </a:cxn>
                <a:cxn ang="0">
                  <a:pos x="518" y="227"/>
                </a:cxn>
                <a:cxn ang="0">
                  <a:pos x="492" y="259"/>
                </a:cxn>
                <a:cxn ang="0">
                  <a:pos x="461" y="284"/>
                </a:cxn>
                <a:cxn ang="0">
                  <a:pos x="430" y="304"/>
                </a:cxn>
                <a:cxn ang="0">
                  <a:pos x="395" y="319"/>
                </a:cxn>
                <a:cxn ang="0">
                  <a:pos x="356" y="328"/>
                </a:cxn>
                <a:cxn ang="0">
                  <a:pos x="316" y="330"/>
                </a:cxn>
                <a:cxn ang="0">
                  <a:pos x="270" y="327"/>
                </a:cxn>
                <a:cxn ang="0">
                  <a:pos x="228" y="318"/>
                </a:cxn>
                <a:cxn ang="0">
                  <a:pos x="188" y="302"/>
                </a:cxn>
                <a:cxn ang="0">
                  <a:pos x="150" y="280"/>
                </a:cxn>
                <a:cxn ang="0">
                  <a:pos x="116" y="251"/>
                </a:cxn>
                <a:cxn ang="0">
                  <a:pos x="86" y="219"/>
                </a:cxn>
                <a:cxn ang="0">
                  <a:pos x="63" y="182"/>
                </a:cxn>
                <a:cxn ang="0">
                  <a:pos x="47" y="145"/>
                </a:cxn>
                <a:cxn ang="0">
                  <a:pos x="37" y="103"/>
                </a:cxn>
                <a:cxn ang="0">
                  <a:pos x="33" y="60"/>
                </a:cxn>
                <a:cxn ang="0">
                  <a:pos x="33" y="58"/>
                </a:cxn>
                <a:cxn ang="0">
                  <a:pos x="0" y="58"/>
                </a:cxn>
                <a:cxn ang="0">
                  <a:pos x="59" y="0"/>
                </a:cxn>
              </a:cxnLst>
              <a:rect l="0" t="0" r="r" b="b"/>
              <a:pathLst>
                <a:path w="584" h="330">
                  <a:moveTo>
                    <a:pt x="59" y="0"/>
                  </a:moveTo>
                  <a:lnTo>
                    <a:pt x="120" y="58"/>
                  </a:lnTo>
                  <a:lnTo>
                    <a:pt x="100" y="58"/>
                  </a:lnTo>
                  <a:lnTo>
                    <a:pt x="102" y="92"/>
                  </a:lnTo>
                  <a:lnTo>
                    <a:pt x="111" y="123"/>
                  </a:lnTo>
                  <a:lnTo>
                    <a:pt x="122" y="153"/>
                  </a:lnTo>
                  <a:lnTo>
                    <a:pt x="140" y="181"/>
                  </a:lnTo>
                  <a:lnTo>
                    <a:pt x="162" y="207"/>
                  </a:lnTo>
                  <a:lnTo>
                    <a:pt x="189" y="230"/>
                  </a:lnTo>
                  <a:lnTo>
                    <a:pt x="216" y="248"/>
                  </a:lnTo>
                  <a:lnTo>
                    <a:pt x="247" y="260"/>
                  </a:lnTo>
                  <a:lnTo>
                    <a:pt x="279" y="268"/>
                  </a:lnTo>
                  <a:lnTo>
                    <a:pt x="314" y="270"/>
                  </a:lnTo>
                  <a:lnTo>
                    <a:pt x="346" y="268"/>
                  </a:lnTo>
                  <a:lnTo>
                    <a:pt x="376" y="260"/>
                  </a:lnTo>
                  <a:lnTo>
                    <a:pt x="405" y="248"/>
                  </a:lnTo>
                  <a:lnTo>
                    <a:pt x="431" y="230"/>
                  </a:lnTo>
                  <a:lnTo>
                    <a:pt x="456" y="207"/>
                  </a:lnTo>
                  <a:lnTo>
                    <a:pt x="479" y="181"/>
                  </a:lnTo>
                  <a:lnTo>
                    <a:pt x="497" y="155"/>
                  </a:lnTo>
                  <a:lnTo>
                    <a:pt x="508" y="124"/>
                  </a:lnTo>
                  <a:lnTo>
                    <a:pt x="515" y="94"/>
                  </a:lnTo>
                  <a:lnTo>
                    <a:pt x="518" y="62"/>
                  </a:lnTo>
                  <a:lnTo>
                    <a:pt x="518" y="52"/>
                  </a:lnTo>
                  <a:lnTo>
                    <a:pt x="584" y="52"/>
                  </a:lnTo>
                  <a:lnTo>
                    <a:pt x="584" y="318"/>
                  </a:lnTo>
                  <a:lnTo>
                    <a:pt x="518" y="318"/>
                  </a:lnTo>
                  <a:lnTo>
                    <a:pt x="518" y="227"/>
                  </a:lnTo>
                  <a:lnTo>
                    <a:pt x="492" y="259"/>
                  </a:lnTo>
                  <a:lnTo>
                    <a:pt x="461" y="284"/>
                  </a:lnTo>
                  <a:lnTo>
                    <a:pt x="430" y="304"/>
                  </a:lnTo>
                  <a:lnTo>
                    <a:pt x="395" y="319"/>
                  </a:lnTo>
                  <a:lnTo>
                    <a:pt x="356" y="328"/>
                  </a:lnTo>
                  <a:lnTo>
                    <a:pt x="316" y="330"/>
                  </a:lnTo>
                  <a:lnTo>
                    <a:pt x="270" y="327"/>
                  </a:lnTo>
                  <a:lnTo>
                    <a:pt x="228" y="318"/>
                  </a:lnTo>
                  <a:lnTo>
                    <a:pt x="188" y="302"/>
                  </a:lnTo>
                  <a:lnTo>
                    <a:pt x="150" y="280"/>
                  </a:lnTo>
                  <a:lnTo>
                    <a:pt x="116" y="251"/>
                  </a:lnTo>
                  <a:lnTo>
                    <a:pt x="86" y="219"/>
                  </a:lnTo>
                  <a:lnTo>
                    <a:pt x="63" y="182"/>
                  </a:lnTo>
                  <a:lnTo>
                    <a:pt x="47" y="145"/>
                  </a:lnTo>
                  <a:lnTo>
                    <a:pt x="37" y="103"/>
                  </a:lnTo>
                  <a:lnTo>
                    <a:pt x="33" y="60"/>
                  </a:lnTo>
                  <a:lnTo>
                    <a:pt x="33" y="58"/>
                  </a:lnTo>
                  <a:lnTo>
                    <a:pt x="0" y="58"/>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7" name="Freeform 18"/>
            <p:cNvSpPr>
              <a:spLocks/>
            </p:cNvSpPr>
            <p:nvPr/>
          </p:nvSpPr>
          <p:spPr bwMode="auto">
            <a:xfrm>
              <a:off x="7426590" y="3396343"/>
              <a:ext cx="523696" cy="345139"/>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259"/>
                </a:cxn>
                <a:cxn ang="0">
                  <a:pos x="481" y="259"/>
                </a:cxn>
                <a:cxn ang="0">
                  <a:pos x="422" y="317"/>
                </a:cxn>
                <a:cxn ang="0">
                  <a:pos x="363" y="259"/>
                </a:cxn>
                <a:cxn ang="0">
                  <a:pos x="392" y="259"/>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268"/>
                </a:cxn>
                <a:cxn ang="0">
                  <a:pos x="0" y="268"/>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81" h="317">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259"/>
                  </a:lnTo>
                  <a:lnTo>
                    <a:pt x="481" y="259"/>
                  </a:lnTo>
                  <a:lnTo>
                    <a:pt x="422" y="317"/>
                  </a:lnTo>
                  <a:lnTo>
                    <a:pt x="363" y="259"/>
                  </a:lnTo>
                  <a:lnTo>
                    <a:pt x="392" y="259"/>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268"/>
                  </a:lnTo>
                  <a:lnTo>
                    <a:pt x="0" y="268"/>
                  </a:lnTo>
                  <a:lnTo>
                    <a:pt x="0" y="13"/>
                  </a:lnTo>
                  <a:lnTo>
                    <a:pt x="67" y="13"/>
                  </a:lnTo>
                  <a:lnTo>
                    <a:pt x="67" y="80"/>
                  </a:lnTo>
                  <a:lnTo>
                    <a:pt x="93" y="55"/>
                  </a:lnTo>
                  <a:lnTo>
                    <a:pt x="118" y="34"/>
                  </a:lnTo>
                  <a:lnTo>
                    <a:pt x="144" y="19"/>
                  </a:lnTo>
                  <a:lnTo>
                    <a:pt x="170" y="9"/>
                  </a:lnTo>
                  <a:lnTo>
                    <a:pt x="198" y="3"/>
                  </a:lnTo>
                  <a:lnTo>
                    <a:pt x="22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8" name="Freeform 19"/>
            <p:cNvSpPr>
              <a:spLocks/>
            </p:cNvSpPr>
            <p:nvPr/>
          </p:nvSpPr>
          <p:spPr bwMode="auto">
            <a:xfrm>
              <a:off x="3670353" y="3240651"/>
              <a:ext cx="920006" cy="920006"/>
            </a:xfrm>
            <a:custGeom>
              <a:avLst/>
              <a:gdLst/>
              <a:ahLst/>
              <a:cxnLst>
                <a:cxn ang="0">
                  <a:pos x="422" y="0"/>
                </a:cxn>
                <a:cxn ang="0">
                  <a:pos x="470" y="2"/>
                </a:cxn>
                <a:cxn ang="0">
                  <a:pos x="516" y="11"/>
                </a:cxn>
                <a:cxn ang="0">
                  <a:pos x="561" y="24"/>
                </a:cxn>
                <a:cxn ang="0">
                  <a:pos x="604" y="41"/>
                </a:cxn>
                <a:cxn ang="0">
                  <a:pos x="644" y="63"/>
                </a:cxn>
                <a:cxn ang="0">
                  <a:pos x="644" y="318"/>
                </a:cxn>
                <a:cxn ang="0">
                  <a:pos x="701" y="318"/>
                </a:cxn>
                <a:cxn ang="0">
                  <a:pos x="701" y="105"/>
                </a:cxn>
                <a:cxn ang="0">
                  <a:pos x="736" y="141"/>
                </a:cxn>
                <a:cxn ang="0">
                  <a:pos x="767" y="179"/>
                </a:cxn>
                <a:cxn ang="0">
                  <a:pos x="795" y="222"/>
                </a:cxn>
                <a:cxn ang="0">
                  <a:pos x="816" y="269"/>
                </a:cxn>
                <a:cxn ang="0">
                  <a:pos x="832" y="318"/>
                </a:cxn>
                <a:cxn ang="0">
                  <a:pos x="842" y="369"/>
                </a:cxn>
                <a:cxn ang="0">
                  <a:pos x="845" y="423"/>
                </a:cxn>
                <a:cxn ang="0">
                  <a:pos x="842" y="480"/>
                </a:cxn>
                <a:cxn ang="0">
                  <a:pos x="830" y="535"/>
                </a:cxn>
                <a:cxn ang="0">
                  <a:pos x="811" y="588"/>
                </a:cxn>
                <a:cxn ang="0">
                  <a:pos x="788" y="635"/>
                </a:cxn>
                <a:cxn ang="0">
                  <a:pos x="757" y="681"/>
                </a:cxn>
                <a:cxn ang="0">
                  <a:pos x="721" y="721"/>
                </a:cxn>
                <a:cxn ang="0">
                  <a:pos x="681" y="757"/>
                </a:cxn>
                <a:cxn ang="0">
                  <a:pos x="636" y="787"/>
                </a:cxn>
                <a:cxn ang="0">
                  <a:pos x="587" y="813"/>
                </a:cxn>
                <a:cxn ang="0">
                  <a:pos x="535" y="830"/>
                </a:cxn>
                <a:cxn ang="0">
                  <a:pos x="480" y="841"/>
                </a:cxn>
                <a:cxn ang="0">
                  <a:pos x="422" y="845"/>
                </a:cxn>
                <a:cxn ang="0">
                  <a:pos x="366" y="841"/>
                </a:cxn>
                <a:cxn ang="0">
                  <a:pos x="310" y="830"/>
                </a:cxn>
                <a:cxn ang="0">
                  <a:pos x="257" y="813"/>
                </a:cxn>
                <a:cxn ang="0">
                  <a:pos x="210" y="787"/>
                </a:cxn>
                <a:cxn ang="0">
                  <a:pos x="165" y="757"/>
                </a:cxn>
                <a:cxn ang="0">
                  <a:pos x="124" y="721"/>
                </a:cxn>
                <a:cxn ang="0">
                  <a:pos x="88" y="681"/>
                </a:cxn>
                <a:cxn ang="0">
                  <a:pos x="58" y="635"/>
                </a:cxn>
                <a:cxn ang="0">
                  <a:pos x="33" y="588"/>
                </a:cxn>
                <a:cxn ang="0">
                  <a:pos x="15" y="535"/>
                </a:cxn>
                <a:cxn ang="0">
                  <a:pos x="4" y="480"/>
                </a:cxn>
                <a:cxn ang="0">
                  <a:pos x="0" y="423"/>
                </a:cxn>
                <a:cxn ang="0">
                  <a:pos x="4" y="365"/>
                </a:cxn>
                <a:cxn ang="0">
                  <a:pos x="15" y="310"/>
                </a:cxn>
                <a:cxn ang="0">
                  <a:pos x="33" y="259"/>
                </a:cxn>
                <a:cxn ang="0">
                  <a:pos x="58" y="210"/>
                </a:cxn>
                <a:cxn ang="0">
                  <a:pos x="88" y="164"/>
                </a:cxn>
                <a:cxn ang="0">
                  <a:pos x="124" y="124"/>
                </a:cxn>
                <a:cxn ang="0">
                  <a:pos x="165" y="88"/>
                </a:cxn>
                <a:cxn ang="0">
                  <a:pos x="210" y="58"/>
                </a:cxn>
                <a:cxn ang="0">
                  <a:pos x="257" y="33"/>
                </a:cxn>
                <a:cxn ang="0">
                  <a:pos x="310" y="15"/>
                </a:cxn>
                <a:cxn ang="0">
                  <a:pos x="366" y="4"/>
                </a:cxn>
                <a:cxn ang="0">
                  <a:pos x="422" y="0"/>
                </a:cxn>
              </a:cxnLst>
              <a:rect l="0" t="0" r="r" b="b"/>
              <a:pathLst>
                <a:path w="845" h="845">
                  <a:moveTo>
                    <a:pt x="422" y="0"/>
                  </a:moveTo>
                  <a:lnTo>
                    <a:pt x="470" y="2"/>
                  </a:lnTo>
                  <a:lnTo>
                    <a:pt x="516" y="11"/>
                  </a:lnTo>
                  <a:lnTo>
                    <a:pt x="561" y="24"/>
                  </a:lnTo>
                  <a:lnTo>
                    <a:pt x="604" y="41"/>
                  </a:lnTo>
                  <a:lnTo>
                    <a:pt x="644" y="63"/>
                  </a:lnTo>
                  <a:lnTo>
                    <a:pt x="644" y="318"/>
                  </a:lnTo>
                  <a:lnTo>
                    <a:pt x="701" y="318"/>
                  </a:lnTo>
                  <a:lnTo>
                    <a:pt x="701" y="105"/>
                  </a:lnTo>
                  <a:lnTo>
                    <a:pt x="736" y="141"/>
                  </a:lnTo>
                  <a:lnTo>
                    <a:pt x="767" y="179"/>
                  </a:lnTo>
                  <a:lnTo>
                    <a:pt x="795" y="222"/>
                  </a:lnTo>
                  <a:lnTo>
                    <a:pt x="816" y="269"/>
                  </a:lnTo>
                  <a:lnTo>
                    <a:pt x="832" y="318"/>
                  </a:lnTo>
                  <a:lnTo>
                    <a:pt x="842" y="369"/>
                  </a:lnTo>
                  <a:lnTo>
                    <a:pt x="845" y="423"/>
                  </a:lnTo>
                  <a:lnTo>
                    <a:pt x="842" y="480"/>
                  </a:lnTo>
                  <a:lnTo>
                    <a:pt x="830" y="535"/>
                  </a:lnTo>
                  <a:lnTo>
                    <a:pt x="811" y="588"/>
                  </a:lnTo>
                  <a:lnTo>
                    <a:pt x="788" y="635"/>
                  </a:lnTo>
                  <a:lnTo>
                    <a:pt x="757" y="681"/>
                  </a:lnTo>
                  <a:lnTo>
                    <a:pt x="721" y="721"/>
                  </a:lnTo>
                  <a:lnTo>
                    <a:pt x="681" y="757"/>
                  </a:lnTo>
                  <a:lnTo>
                    <a:pt x="636" y="787"/>
                  </a:lnTo>
                  <a:lnTo>
                    <a:pt x="587" y="813"/>
                  </a:lnTo>
                  <a:lnTo>
                    <a:pt x="535" y="830"/>
                  </a:lnTo>
                  <a:lnTo>
                    <a:pt x="480" y="841"/>
                  </a:lnTo>
                  <a:lnTo>
                    <a:pt x="422" y="845"/>
                  </a:lnTo>
                  <a:lnTo>
                    <a:pt x="366" y="841"/>
                  </a:lnTo>
                  <a:lnTo>
                    <a:pt x="310" y="830"/>
                  </a:lnTo>
                  <a:lnTo>
                    <a:pt x="257" y="813"/>
                  </a:lnTo>
                  <a:lnTo>
                    <a:pt x="210" y="787"/>
                  </a:lnTo>
                  <a:lnTo>
                    <a:pt x="165" y="757"/>
                  </a:lnTo>
                  <a:lnTo>
                    <a:pt x="124" y="721"/>
                  </a:lnTo>
                  <a:lnTo>
                    <a:pt x="88" y="681"/>
                  </a:lnTo>
                  <a:lnTo>
                    <a:pt x="58" y="635"/>
                  </a:lnTo>
                  <a:lnTo>
                    <a:pt x="33" y="588"/>
                  </a:lnTo>
                  <a:lnTo>
                    <a:pt x="15" y="535"/>
                  </a:lnTo>
                  <a:lnTo>
                    <a:pt x="4" y="480"/>
                  </a:lnTo>
                  <a:lnTo>
                    <a:pt x="0" y="423"/>
                  </a:lnTo>
                  <a:lnTo>
                    <a:pt x="4" y="365"/>
                  </a:lnTo>
                  <a:lnTo>
                    <a:pt x="15" y="310"/>
                  </a:lnTo>
                  <a:lnTo>
                    <a:pt x="33" y="259"/>
                  </a:lnTo>
                  <a:lnTo>
                    <a:pt x="58" y="210"/>
                  </a:lnTo>
                  <a:lnTo>
                    <a:pt x="88" y="164"/>
                  </a:lnTo>
                  <a:lnTo>
                    <a:pt x="124" y="124"/>
                  </a:lnTo>
                  <a:lnTo>
                    <a:pt x="165" y="88"/>
                  </a:lnTo>
                  <a:lnTo>
                    <a:pt x="210" y="58"/>
                  </a:lnTo>
                  <a:lnTo>
                    <a:pt x="257" y="33"/>
                  </a:lnTo>
                  <a:lnTo>
                    <a:pt x="310" y="15"/>
                  </a:lnTo>
                  <a:lnTo>
                    <a:pt x="366" y="4"/>
                  </a:lnTo>
                  <a:lnTo>
                    <a:pt x="42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9" name="Freeform 20"/>
            <p:cNvSpPr>
              <a:spLocks/>
            </p:cNvSpPr>
            <p:nvPr/>
          </p:nvSpPr>
          <p:spPr bwMode="auto">
            <a:xfrm>
              <a:off x="4371517" y="3253716"/>
              <a:ext cx="62060" cy="476879"/>
            </a:xfrm>
            <a:custGeom>
              <a:avLst/>
              <a:gdLst/>
              <a:ahLst/>
              <a:cxnLst>
                <a:cxn ang="0">
                  <a:pos x="0" y="0"/>
                </a:cxn>
                <a:cxn ang="0">
                  <a:pos x="57" y="0"/>
                </a:cxn>
                <a:cxn ang="0">
                  <a:pos x="57" y="409"/>
                </a:cxn>
                <a:cxn ang="0">
                  <a:pos x="28" y="438"/>
                </a:cxn>
                <a:cxn ang="0">
                  <a:pos x="0" y="438"/>
                </a:cxn>
                <a:cxn ang="0">
                  <a:pos x="0" y="0"/>
                </a:cxn>
              </a:cxnLst>
              <a:rect l="0" t="0" r="r" b="b"/>
              <a:pathLst>
                <a:path w="57" h="438">
                  <a:moveTo>
                    <a:pt x="0" y="0"/>
                  </a:moveTo>
                  <a:lnTo>
                    <a:pt x="57" y="0"/>
                  </a:lnTo>
                  <a:lnTo>
                    <a:pt x="57" y="409"/>
                  </a:lnTo>
                  <a:lnTo>
                    <a:pt x="28" y="438"/>
                  </a:lnTo>
                  <a:lnTo>
                    <a:pt x="0" y="438"/>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0" name="Rectangle 21"/>
            <p:cNvSpPr>
              <a:spLocks noChangeArrowheads="1"/>
            </p:cNvSpPr>
            <p:nvPr/>
          </p:nvSpPr>
          <p:spPr bwMode="auto">
            <a:xfrm>
              <a:off x="3827135" y="3701197"/>
              <a:ext cx="62060" cy="45343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1" name="Freeform 22"/>
            <p:cNvSpPr>
              <a:spLocks/>
            </p:cNvSpPr>
            <p:nvPr/>
          </p:nvSpPr>
          <p:spPr bwMode="auto">
            <a:xfrm>
              <a:off x="3857620" y="3429006"/>
              <a:ext cx="544382" cy="543294"/>
            </a:xfrm>
            <a:custGeom>
              <a:avLst/>
              <a:gdLst/>
              <a:ahLst/>
              <a:cxnLst>
                <a:cxn ang="0">
                  <a:pos x="250" y="0"/>
                </a:cxn>
                <a:cxn ang="0">
                  <a:pos x="290" y="4"/>
                </a:cxn>
                <a:cxn ang="0">
                  <a:pos x="329" y="13"/>
                </a:cxn>
                <a:cxn ang="0">
                  <a:pos x="364" y="28"/>
                </a:cxn>
                <a:cxn ang="0">
                  <a:pos x="398" y="48"/>
                </a:cxn>
                <a:cxn ang="0">
                  <a:pos x="427" y="73"/>
                </a:cxn>
                <a:cxn ang="0">
                  <a:pos x="452" y="102"/>
                </a:cxn>
                <a:cxn ang="0">
                  <a:pos x="472" y="136"/>
                </a:cxn>
                <a:cxn ang="0">
                  <a:pos x="487" y="171"/>
                </a:cxn>
                <a:cxn ang="0">
                  <a:pos x="496" y="210"/>
                </a:cxn>
                <a:cxn ang="0">
                  <a:pos x="500" y="250"/>
                </a:cxn>
                <a:cxn ang="0">
                  <a:pos x="496" y="290"/>
                </a:cxn>
                <a:cxn ang="0">
                  <a:pos x="487" y="328"/>
                </a:cxn>
                <a:cxn ang="0">
                  <a:pos x="472" y="364"/>
                </a:cxn>
                <a:cxn ang="0">
                  <a:pos x="452" y="397"/>
                </a:cxn>
                <a:cxn ang="0">
                  <a:pos x="427" y="426"/>
                </a:cxn>
                <a:cxn ang="0">
                  <a:pos x="398" y="451"/>
                </a:cxn>
                <a:cxn ang="0">
                  <a:pos x="364" y="471"/>
                </a:cxn>
                <a:cxn ang="0">
                  <a:pos x="329" y="486"/>
                </a:cxn>
                <a:cxn ang="0">
                  <a:pos x="290" y="495"/>
                </a:cxn>
                <a:cxn ang="0">
                  <a:pos x="250" y="499"/>
                </a:cxn>
                <a:cxn ang="0">
                  <a:pos x="210" y="495"/>
                </a:cxn>
                <a:cxn ang="0">
                  <a:pos x="171" y="486"/>
                </a:cxn>
                <a:cxn ang="0">
                  <a:pos x="136" y="471"/>
                </a:cxn>
                <a:cxn ang="0">
                  <a:pos x="102" y="451"/>
                </a:cxn>
                <a:cxn ang="0">
                  <a:pos x="73" y="426"/>
                </a:cxn>
                <a:cxn ang="0">
                  <a:pos x="48" y="397"/>
                </a:cxn>
                <a:cxn ang="0">
                  <a:pos x="28" y="364"/>
                </a:cxn>
                <a:cxn ang="0">
                  <a:pos x="13" y="328"/>
                </a:cxn>
                <a:cxn ang="0">
                  <a:pos x="4" y="290"/>
                </a:cxn>
                <a:cxn ang="0">
                  <a:pos x="0" y="250"/>
                </a:cxn>
                <a:cxn ang="0">
                  <a:pos x="4" y="210"/>
                </a:cxn>
                <a:cxn ang="0">
                  <a:pos x="13" y="171"/>
                </a:cxn>
                <a:cxn ang="0">
                  <a:pos x="28" y="136"/>
                </a:cxn>
                <a:cxn ang="0">
                  <a:pos x="48" y="102"/>
                </a:cxn>
                <a:cxn ang="0">
                  <a:pos x="73" y="73"/>
                </a:cxn>
                <a:cxn ang="0">
                  <a:pos x="102" y="48"/>
                </a:cxn>
                <a:cxn ang="0">
                  <a:pos x="136" y="28"/>
                </a:cxn>
                <a:cxn ang="0">
                  <a:pos x="171" y="13"/>
                </a:cxn>
                <a:cxn ang="0">
                  <a:pos x="210" y="4"/>
                </a:cxn>
                <a:cxn ang="0">
                  <a:pos x="250" y="0"/>
                </a:cxn>
              </a:cxnLst>
              <a:rect l="0" t="0" r="r" b="b"/>
              <a:pathLst>
                <a:path w="500" h="499">
                  <a:moveTo>
                    <a:pt x="250" y="0"/>
                  </a:moveTo>
                  <a:lnTo>
                    <a:pt x="290" y="4"/>
                  </a:lnTo>
                  <a:lnTo>
                    <a:pt x="329" y="13"/>
                  </a:lnTo>
                  <a:lnTo>
                    <a:pt x="364" y="28"/>
                  </a:lnTo>
                  <a:lnTo>
                    <a:pt x="398" y="48"/>
                  </a:lnTo>
                  <a:lnTo>
                    <a:pt x="427" y="73"/>
                  </a:lnTo>
                  <a:lnTo>
                    <a:pt x="452" y="102"/>
                  </a:lnTo>
                  <a:lnTo>
                    <a:pt x="472" y="136"/>
                  </a:lnTo>
                  <a:lnTo>
                    <a:pt x="487" y="171"/>
                  </a:lnTo>
                  <a:lnTo>
                    <a:pt x="496" y="210"/>
                  </a:lnTo>
                  <a:lnTo>
                    <a:pt x="500" y="250"/>
                  </a:lnTo>
                  <a:lnTo>
                    <a:pt x="496" y="290"/>
                  </a:lnTo>
                  <a:lnTo>
                    <a:pt x="487" y="328"/>
                  </a:lnTo>
                  <a:lnTo>
                    <a:pt x="472" y="364"/>
                  </a:lnTo>
                  <a:lnTo>
                    <a:pt x="452" y="397"/>
                  </a:lnTo>
                  <a:lnTo>
                    <a:pt x="427" y="426"/>
                  </a:lnTo>
                  <a:lnTo>
                    <a:pt x="398" y="451"/>
                  </a:lnTo>
                  <a:lnTo>
                    <a:pt x="364" y="471"/>
                  </a:lnTo>
                  <a:lnTo>
                    <a:pt x="329" y="486"/>
                  </a:lnTo>
                  <a:lnTo>
                    <a:pt x="290" y="495"/>
                  </a:lnTo>
                  <a:lnTo>
                    <a:pt x="250" y="499"/>
                  </a:lnTo>
                  <a:lnTo>
                    <a:pt x="210" y="495"/>
                  </a:lnTo>
                  <a:lnTo>
                    <a:pt x="171" y="486"/>
                  </a:lnTo>
                  <a:lnTo>
                    <a:pt x="136" y="471"/>
                  </a:lnTo>
                  <a:lnTo>
                    <a:pt x="102" y="451"/>
                  </a:lnTo>
                  <a:lnTo>
                    <a:pt x="73" y="426"/>
                  </a:lnTo>
                  <a:lnTo>
                    <a:pt x="48" y="397"/>
                  </a:lnTo>
                  <a:lnTo>
                    <a:pt x="28" y="364"/>
                  </a:lnTo>
                  <a:lnTo>
                    <a:pt x="13" y="328"/>
                  </a:lnTo>
                  <a:lnTo>
                    <a:pt x="4" y="290"/>
                  </a:lnTo>
                  <a:lnTo>
                    <a:pt x="0" y="250"/>
                  </a:lnTo>
                  <a:lnTo>
                    <a:pt x="4" y="210"/>
                  </a:lnTo>
                  <a:lnTo>
                    <a:pt x="13" y="171"/>
                  </a:lnTo>
                  <a:lnTo>
                    <a:pt x="28" y="136"/>
                  </a:lnTo>
                  <a:lnTo>
                    <a:pt x="48" y="102"/>
                  </a:lnTo>
                  <a:lnTo>
                    <a:pt x="73" y="73"/>
                  </a:lnTo>
                  <a:lnTo>
                    <a:pt x="102" y="48"/>
                  </a:lnTo>
                  <a:lnTo>
                    <a:pt x="136" y="28"/>
                  </a:lnTo>
                  <a:lnTo>
                    <a:pt x="171" y="13"/>
                  </a:lnTo>
                  <a:lnTo>
                    <a:pt x="210" y="4"/>
                  </a:lnTo>
                  <a:lnTo>
                    <a:pt x="250" y="0"/>
                  </a:lnTo>
                  <a:close/>
                </a:path>
              </a:pathLst>
            </a:custGeom>
            <a:solidFill>
              <a:srgbClr val="97CF94"/>
            </a:solidFill>
            <a:ln w="0">
              <a:solidFill>
                <a:srgbClr val="92FF74"/>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2" name="Freeform 23"/>
            <p:cNvSpPr>
              <a:spLocks noEditPoints="1"/>
            </p:cNvSpPr>
            <p:nvPr/>
          </p:nvSpPr>
          <p:spPr bwMode="auto">
            <a:xfrm>
              <a:off x="3827135" y="3397433"/>
              <a:ext cx="606442" cy="606442"/>
            </a:xfrm>
            <a:custGeom>
              <a:avLst/>
              <a:gdLst/>
              <a:ahLst/>
              <a:cxnLst>
                <a:cxn ang="0">
                  <a:pos x="238" y="61"/>
                </a:cxn>
                <a:cxn ang="0">
                  <a:pos x="166" y="87"/>
                </a:cxn>
                <a:cxn ang="0">
                  <a:pos x="108" y="136"/>
                </a:cxn>
                <a:cxn ang="0">
                  <a:pos x="71" y="201"/>
                </a:cxn>
                <a:cxn ang="0">
                  <a:pos x="57" y="279"/>
                </a:cxn>
                <a:cxn ang="0">
                  <a:pos x="71" y="356"/>
                </a:cxn>
                <a:cxn ang="0">
                  <a:pos x="108" y="421"/>
                </a:cxn>
                <a:cxn ang="0">
                  <a:pos x="166" y="470"/>
                </a:cxn>
                <a:cxn ang="0">
                  <a:pos x="238" y="496"/>
                </a:cxn>
                <a:cxn ang="0">
                  <a:pos x="318" y="496"/>
                </a:cxn>
                <a:cxn ang="0">
                  <a:pos x="390" y="470"/>
                </a:cxn>
                <a:cxn ang="0">
                  <a:pos x="448" y="421"/>
                </a:cxn>
                <a:cxn ang="0">
                  <a:pos x="487" y="356"/>
                </a:cxn>
                <a:cxn ang="0">
                  <a:pos x="500" y="279"/>
                </a:cxn>
                <a:cxn ang="0">
                  <a:pos x="487" y="201"/>
                </a:cxn>
                <a:cxn ang="0">
                  <a:pos x="448" y="136"/>
                </a:cxn>
                <a:cxn ang="0">
                  <a:pos x="390" y="87"/>
                </a:cxn>
                <a:cxn ang="0">
                  <a:pos x="318" y="61"/>
                </a:cxn>
                <a:cxn ang="0">
                  <a:pos x="278" y="0"/>
                </a:cxn>
                <a:cxn ang="0">
                  <a:pos x="366" y="14"/>
                </a:cxn>
                <a:cxn ang="0">
                  <a:pos x="443" y="54"/>
                </a:cxn>
                <a:cxn ang="0">
                  <a:pos x="503" y="115"/>
                </a:cxn>
                <a:cxn ang="0">
                  <a:pos x="543" y="191"/>
                </a:cxn>
                <a:cxn ang="0">
                  <a:pos x="557" y="279"/>
                </a:cxn>
                <a:cxn ang="0">
                  <a:pos x="543" y="367"/>
                </a:cxn>
                <a:cxn ang="0">
                  <a:pos x="503" y="442"/>
                </a:cxn>
                <a:cxn ang="0">
                  <a:pos x="443" y="503"/>
                </a:cxn>
                <a:cxn ang="0">
                  <a:pos x="366" y="543"/>
                </a:cxn>
                <a:cxn ang="0">
                  <a:pos x="278" y="557"/>
                </a:cxn>
                <a:cxn ang="0">
                  <a:pos x="190" y="543"/>
                </a:cxn>
                <a:cxn ang="0">
                  <a:pos x="115" y="503"/>
                </a:cxn>
                <a:cxn ang="0">
                  <a:pos x="54" y="442"/>
                </a:cxn>
                <a:cxn ang="0">
                  <a:pos x="14" y="367"/>
                </a:cxn>
                <a:cxn ang="0">
                  <a:pos x="0" y="279"/>
                </a:cxn>
                <a:cxn ang="0">
                  <a:pos x="14" y="191"/>
                </a:cxn>
                <a:cxn ang="0">
                  <a:pos x="54" y="115"/>
                </a:cxn>
                <a:cxn ang="0">
                  <a:pos x="115" y="54"/>
                </a:cxn>
                <a:cxn ang="0">
                  <a:pos x="190" y="14"/>
                </a:cxn>
                <a:cxn ang="0">
                  <a:pos x="278" y="0"/>
                </a:cxn>
              </a:cxnLst>
              <a:rect l="0" t="0" r="r" b="b"/>
              <a:pathLst>
                <a:path w="557" h="557">
                  <a:moveTo>
                    <a:pt x="278" y="57"/>
                  </a:moveTo>
                  <a:lnTo>
                    <a:pt x="238" y="61"/>
                  </a:lnTo>
                  <a:lnTo>
                    <a:pt x="201" y="71"/>
                  </a:lnTo>
                  <a:lnTo>
                    <a:pt x="166" y="87"/>
                  </a:lnTo>
                  <a:lnTo>
                    <a:pt x="136" y="110"/>
                  </a:lnTo>
                  <a:lnTo>
                    <a:pt x="108" y="136"/>
                  </a:lnTo>
                  <a:lnTo>
                    <a:pt x="87" y="167"/>
                  </a:lnTo>
                  <a:lnTo>
                    <a:pt x="71" y="201"/>
                  </a:lnTo>
                  <a:lnTo>
                    <a:pt x="61" y="239"/>
                  </a:lnTo>
                  <a:lnTo>
                    <a:pt x="57" y="279"/>
                  </a:lnTo>
                  <a:lnTo>
                    <a:pt x="61" y="319"/>
                  </a:lnTo>
                  <a:lnTo>
                    <a:pt x="71" y="356"/>
                  </a:lnTo>
                  <a:lnTo>
                    <a:pt x="87" y="391"/>
                  </a:lnTo>
                  <a:lnTo>
                    <a:pt x="108" y="421"/>
                  </a:lnTo>
                  <a:lnTo>
                    <a:pt x="136" y="449"/>
                  </a:lnTo>
                  <a:lnTo>
                    <a:pt x="166" y="470"/>
                  </a:lnTo>
                  <a:lnTo>
                    <a:pt x="201" y="486"/>
                  </a:lnTo>
                  <a:lnTo>
                    <a:pt x="238" y="496"/>
                  </a:lnTo>
                  <a:lnTo>
                    <a:pt x="278" y="500"/>
                  </a:lnTo>
                  <a:lnTo>
                    <a:pt x="318" y="496"/>
                  </a:lnTo>
                  <a:lnTo>
                    <a:pt x="355" y="486"/>
                  </a:lnTo>
                  <a:lnTo>
                    <a:pt x="390" y="470"/>
                  </a:lnTo>
                  <a:lnTo>
                    <a:pt x="421" y="449"/>
                  </a:lnTo>
                  <a:lnTo>
                    <a:pt x="448" y="421"/>
                  </a:lnTo>
                  <a:lnTo>
                    <a:pt x="470" y="391"/>
                  </a:lnTo>
                  <a:lnTo>
                    <a:pt x="487" y="356"/>
                  </a:lnTo>
                  <a:lnTo>
                    <a:pt x="497" y="319"/>
                  </a:lnTo>
                  <a:lnTo>
                    <a:pt x="500" y="279"/>
                  </a:lnTo>
                  <a:lnTo>
                    <a:pt x="497" y="239"/>
                  </a:lnTo>
                  <a:lnTo>
                    <a:pt x="487" y="201"/>
                  </a:lnTo>
                  <a:lnTo>
                    <a:pt x="470" y="167"/>
                  </a:lnTo>
                  <a:lnTo>
                    <a:pt x="448" y="136"/>
                  </a:lnTo>
                  <a:lnTo>
                    <a:pt x="421" y="110"/>
                  </a:lnTo>
                  <a:lnTo>
                    <a:pt x="390" y="87"/>
                  </a:lnTo>
                  <a:lnTo>
                    <a:pt x="355" y="71"/>
                  </a:lnTo>
                  <a:lnTo>
                    <a:pt x="318" y="61"/>
                  </a:lnTo>
                  <a:lnTo>
                    <a:pt x="278" y="57"/>
                  </a:lnTo>
                  <a:close/>
                  <a:moveTo>
                    <a:pt x="278" y="0"/>
                  </a:moveTo>
                  <a:lnTo>
                    <a:pt x="323" y="4"/>
                  </a:lnTo>
                  <a:lnTo>
                    <a:pt x="366" y="14"/>
                  </a:lnTo>
                  <a:lnTo>
                    <a:pt x="406" y="32"/>
                  </a:lnTo>
                  <a:lnTo>
                    <a:pt x="443" y="54"/>
                  </a:lnTo>
                  <a:lnTo>
                    <a:pt x="475" y="82"/>
                  </a:lnTo>
                  <a:lnTo>
                    <a:pt x="503" y="115"/>
                  </a:lnTo>
                  <a:lnTo>
                    <a:pt x="525" y="151"/>
                  </a:lnTo>
                  <a:lnTo>
                    <a:pt x="543" y="191"/>
                  </a:lnTo>
                  <a:lnTo>
                    <a:pt x="553" y="234"/>
                  </a:lnTo>
                  <a:lnTo>
                    <a:pt x="557" y="279"/>
                  </a:lnTo>
                  <a:lnTo>
                    <a:pt x="553" y="324"/>
                  </a:lnTo>
                  <a:lnTo>
                    <a:pt x="543" y="367"/>
                  </a:lnTo>
                  <a:lnTo>
                    <a:pt x="525" y="407"/>
                  </a:lnTo>
                  <a:lnTo>
                    <a:pt x="503" y="442"/>
                  </a:lnTo>
                  <a:lnTo>
                    <a:pt x="475" y="475"/>
                  </a:lnTo>
                  <a:lnTo>
                    <a:pt x="443" y="503"/>
                  </a:lnTo>
                  <a:lnTo>
                    <a:pt x="406" y="525"/>
                  </a:lnTo>
                  <a:lnTo>
                    <a:pt x="366" y="543"/>
                  </a:lnTo>
                  <a:lnTo>
                    <a:pt x="323" y="553"/>
                  </a:lnTo>
                  <a:lnTo>
                    <a:pt x="278" y="557"/>
                  </a:lnTo>
                  <a:lnTo>
                    <a:pt x="233" y="553"/>
                  </a:lnTo>
                  <a:lnTo>
                    <a:pt x="190" y="543"/>
                  </a:lnTo>
                  <a:lnTo>
                    <a:pt x="150" y="525"/>
                  </a:lnTo>
                  <a:lnTo>
                    <a:pt x="115" y="503"/>
                  </a:lnTo>
                  <a:lnTo>
                    <a:pt x="82" y="475"/>
                  </a:lnTo>
                  <a:lnTo>
                    <a:pt x="54" y="442"/>
                  </a:lnTo>
                  <a:lnTo>
                    <a:pt x="32" y="407"/>
                  </a:lnTo>
                  <a:lnTo>
                    <a:pt x="14" y="367"/>
                  </a:lnTo>
                  <a:lnTo>
                    <a:pt x="4" y="324"/>
                  </a:lnTo>
                  <a:lnTo>
                    <a:pt x="0" y="279"/>
                  </a:lnTo>
                  <a:lnTo>
                    <a:pt x="4" y="234"/>
                  </a:lnTo>
                  <a:lnTo>
                    <a:pt x="14" y="191"/>
                  </a:lnTo>
                  <a:lnTo>
                    <a:pt x="32" y="151"/>
                  </a:lnTo>
                  <a:lnTo>
                    <a:pt x="54" y="115"/>
                  </a:lnTo>
                  <a:lnTo>
                    <a:pt x="82" y="82"/>
                  </a:lnTo>
                  <a:lnTo>
                    <a:pt x="115" y="54"/>
                  </a:lnTo>
                  <a:lnTo>
                    <a:pt x="150" y="32"/>
                  </a:lnTo>
                  <a:lnTo>
                    <a:pt x="190" y="14"/>
                  </a:lnTo>
                  <a:lnTo>
                    <a:pt x="233" y="4"/>
                  </a:lnTo>
                  <a:lnTo>
                    <a:pt x="27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3" name="Freeform 24"/>
            <p:cNvSpPr>
              <a:spLocks/>
            </p:cNvSpPr>
            <p:nvPr/>
          </p:nvSpPr>
          <p:spPr bwMode="auto">
            <a:xfrm>
              <a:off x="4337766" y="3209076"/>
              <a:ext cx="128474" cy="64237"/>
            </a:xfrm>
            <a:custGeom>
              <a:avLst/>
              <a:gdLst/>
              <a:ahLst/>
              <a:cxnLst>
                <a:cxn ang="0">
                  <a:pos x="59" y="0"/>
                </a:cxn>
                <a:cxn ang="0">
                  <a:pos x="118" y="59"/>
                </a:cxn>
                <a:cxn ang="0">
                  <a:pos x="0" y="59"/>
                </a:cxn>
                <a:cxn ang="0">
                  <a:pos x="59" y="0"/>
                </a:cxn>
              </a:cxnLst>
              <a:rect l="0" t="0" r="r" b="b"/>
              <a:pathLst>
                <a:path w="118" h="59">
                  <a:moveTo>
                    <a:pt x="59" y="0"/>
                  </a:moveTo>
                  <a:lnTo>
                    <a:pt x="118"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0" y="0"/>
            <a:ext cx="9144000" cy="5164038"/>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32" name="Table 31"/>
          <p:cNvGraphicFramePr>
            <a:graphicFrameLocks noGrp="1"/>
          </p:cNvGraphicFramePr>
          <p:nvPr>
            <p:extLst>
              <p:ext uri="{D42A27DB-BD31-4B8C-83A1-F6EECF244321}">
                <p14:modId xmlns:p14="http://schemas.microsoft.com/office/powerpoint/2010/main" val="1709836903"/>
              </p:ext>
            </p:extLst>
          </p:nvPr>
        </p:nvGraphicFramePr>
        <p:xfrm>
          <a:off x="179512" y="123478"/>
          <a:ext cx="8784976" cy="37084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0840">
                <a:tc>
                  <a:txBody>
                    <a:bodyPr/>
                    <a:lstStyle/>
                    <a:p>
                      <a:r>
                        <a:rPr lang="en-US" sz="1800" b="1" dirty="0">
                          <a:solidFill>
                            <a:srgbClr val="92D050"/>
                          </a:solidFill>
                          <a:latin typeface="Lato-Bold"/>
                        </a:rPr>
                        <a:t>FRP VS TRADITIONAL</a:t>
                      </a:r>
                      <a:r>
                        <a:rPr lang="en-US" sz="1800" b="1" baseline="0" dirty="0">
                          <a:solidFill>
                            <a:srgbClr val="92D050"/>
                          </a:solidFill>
                          <a:latin typeface="Lato-Bold"/>
                        </a:rPr>
                        <a:t> MATERIAL</a:t>
                      </a:r>
                      <a:endParaRPr lang="en-US" dirty="0">
                        <a:solidFill>
                          <a:srgbClr val="92D050"/>
                        </a:solidFill>
                        <a:latin typeface="Lato-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r>
                        <a:rPr lang="en-US" sz="1800" b="1" kern="1200" baseline="0" dirty="0">
                          <a:solidFill>
                            <a:srgbClr val="92D050"/>
                          </a:solidFill>
                          <a:latin typeface="Lato-Bold"/>
                          <a:ea typeface="+mn-ea"/>
                          <a:cs typeface="+mn-cs"/>
                        </a:rPr>
                        <a:t>Dudhani Poly </a:t>
                      </a:r>
                      <a:r>
                        <a:rPr lang="en-US" sz="1800" b="1" kern="1200" baseline="0" dirty="0">
                          <a:solidFill>
                            <a:schemeClr val="tx1">
                              <a:lumMod val="75000"/>
                              <a:lumOff val="25000"/>
                            </a:schemeClr>
                          </a:solidFill>
                          <a:latin typeface="Lato-Bold"/>
                          <a:ea typeface="+mn-ea"/>
                          <a:cs typeface="+mn-cs"/>
                        </a:rPr>
                        <a:t>– Extrusions Pvt Ltd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173296634"/>
              </p:ext>
            </p:extLst>
          </p:nvPr>
        </p:nvGraphicFramePr>
        <p:xfrm>
          <a:off x="179513" y="598506"/>
          <a:ext cx="8784977" cy="4219952"/>
        </p:xfrm>
        <a:graphic>
          <a:graphicData uri="http://schemas.openxmlformats.org/drawingml/2006/table">
            <a:tbl>
              <a:tblPr firstRow="1" bandRow="1">
                <a:tableStyleId>{073A0DAA-6AF3-43AB-8588-CEC1D06C72B9}</a:tableStyleId>
              </a:tblPr>
              <a:tblGrid>
                <a:gridCol w="916693">
                  <a:extLst>
                    <a:ext uri="{9D8B030D-6E8A-4147-A177-3AD203B41FA5}">
                      <a16:colId xmlns:a16="http://schemas.microsoft.com/office/drawing/2014/main" val="20000"/>
                    </a:ext>
                  </a:extLst>
                </a:gridCol>
                <a:gridCol w="1967071">
                  <a:extLst>
                    <a:ext uri="{9D8B030D-6E8A-4147-A177-3AD203B41FA5}">
                      <a16:colId xmlns:a16="http://schemas.microsoft.com/office/drawing/2014/main" val="20001"/>
                    </a:ext>
                  </a:extLst>
                </a:gridCol>
                <a:gridCol w="1967071">
                  <a:extLst>
                    <a:ext uri="{9D8B030D-6E8A-4147-A177-3AD203B41FA5}">
                      <a16:colId xmlns:a16="http://schemas.microsoft.com/office/drawing/2014/main" val="20002"/>
                    </a:ext>
                  </a:extLst>
                </a:gridCol>
                <a:gridCol w="1967071">
                  <a:extLst>
                    <a:ext uri="{9D8B030D-6E8A-4147-A177-3AD203B41FA5}">
                      <a16:colId xmlns:a16="http://schemas.microsoft.com/office/drawing/2014/main" val="20003"/>
                    </a:ext>
                  </a:extLst>
                </a:gridCol>
                <a:gridCol w="1967071">
                  <a:extLst>
                    <a:ext uri="{9D8B030D-6E8A-4147-A177-3AD203B41FA5}">
                      <a16:colId xmlns:a16="http://schemas.microsoft.com/office/drawing/2014/main" val="20004"/>
                    </a:ext>
                  </a:extLst>
                </a:gridCol>
              </a:tblGrid>
              <a:tr h="288032">
                <a:tc>
                  <a:txBody>
                    <a:bodyPr/>
                    <a:lstStyle/>
                    <a:p>
                      <a:pPr algn="ctr"/>
                      <a:r>
                        <a:rPr lang="en-US" sz="1000" b="1" kern="1200" baseline="0" dirty="0">
                          <a:solidFill>
                            <a:schemeClr val="bg1"/>
                          </a:solidFill>
                          <a:latin typeface=""/>
                          <a:ea typeface="+mn-ea"/>
                          <a:cs typeface="+mn-cs"/>
                        </a:rPr>
                        <a:t>COMPAIR</a:t>
                      </a:r>
                    </a:p>
                  </a:txBody>
                  <a:tcPr/>
                </a:tc>
                <a:tc>
                  <a:txBody>
                    <a:bodyPr/>
                    <a:lstStyle/>
                    <a:p>
                      <a:pPr algn="ctr"/>
                      <a:r>
                        <a:rPr lang="en-US" sz="1000" b="1" kern="1200" baseline="0" dirty="0">
                          <a:solidFill>
                            <a:schemeClr val="bg1"/>
                          </a:solidFill>
                          <a:latin typeface=""/>
                          <a:ea typeface="+mn-ea"/>
                          <a:cs typeface="+mn-cs"/>
                        </a:rPr>
                        <a:t>FRP</a:t>
                      </a:r>
                    </a:p>
                  </a:txBody>
                  <a:tcPr/>
                </a:tc>
                <a:tc>
                  <a:txBody>
                    <a:bodyPr/>
                    <a:lstStyle/>
                    <a:p>
                      <a:pPr algn="ctr"/>
                      <a:r>
                        <a:rPr lang="en-US" sz="1000" b="1" kern="1200" baseline="0" dirty="0">
                          <a:solidFill>
                            <a:schemeClr val="bg1"/>
                          </a:solidFill>
                          <a:latin typeface=""/>
                          <a:ea typeface="+mn-ea"/>
                          <a:cs typeface="+mn-cs"/>
                        </a:rPr>
                        <a:t>STEEL</a:t>
                      </a:r>
                    </a:p>
                  </a:txBody>
                  <a:tcPr/>
                </a:tc>
                <a:tc>
                  <a:txBody>
                    <a:bodyPr/>
                    <a:lstStyle/>
                    <a:p>
                      <a:pPr algn="ctr"/>
                      <a:r>
                        <a:rPr lang="en-US" sz="1000" b="1" kern="1200" baseline="0" dirty="0">
                          <a:solidFill>
                            <a:schemeClr val="bg1"/>
                          </a:solidFill>
                          <a:latin typeface=""/>
                          <a:ea typeface="+mn-ea"/>
                          <a:cs typeface="+mn-cs"/>
                        </a:rPr>
                        <a:t>ALUMINIUM</a:t>
                      </a:r>
                    </a:p>
                  </a:txBody>
                  <a:tcPr/>
                </a:tc>
                <a:tc>
                  <a:txBody>
                    <a:bodyPr/>
                    <a:lstStyle/>
                    <a:p>
                      <a:pPr algn="ctr"/>
                      <a:r>
                        <a:rPr lang="en-US" sz="1000" b="1" kern="1200" baseline="0" dirty="0">
                          <a:solidFill>
                            <a:schemeClr val="bg1"/>
                          </a:solidFill>
                          <a:latin typeface=""/>
                          <a:ea typeface="+mn-ea"/>
                          <a:cs typeface="+mn-cs"/>
                        </a:rPr>
                        <a:t>TIMBER</a:t>
                      </a:r>
                    </a:p>
                  </a:txBody>
                  <a:tcPr/>
                </a:tc>
                <a:extLst>
                  <a:ext uri="{0D108BD9-81ED-4DB2-BD59-A6C34878D82A}">
                    <a16:rowId xmlns:a16="http://schemas.microsoft.com/office/drawing/2014/main" val="10000"/>
                  </a:ext>
                </a:extLst>
              </a:tr>
              <a:tr h="218285">
                <a:tc>
                  <a:txBody>
                    <a:bodyPr/>
                    <a:lstStyle/>
                    <a:p>
                      <a:pPr algn="ctr"/>
                      <a:r>
                        <a:rPr lang="en-US" sz="800" b="1" baseline="0" dirty="0">
                          <a:solidFill>
                            <a:srgbClr val="1A1A1A"/>
                          </a:solidFill>
                          <a:latin typeface=""/>
                        </a:rPr>
                        <a:t>Corrosion Resistance</a:t>
                      </a:r>
                    </a:p>
                  </a:txBody>
                  <a:tcPr/>
                </a:tc>
                <a:tc>
                  <a:txBody>
                    <a:bodyPr/>
                    <a:lstStyle/>
                    <a:p>
                      <a:pPr marL="0" algn="ctr" defTabSz="914400" rtl="0" eaLnBrk="1" latinLnBrk="0" hangingPunct="1"/>
                      <a:r>
                        <a:rPr lang="en-US" sz="800" kern="1200" baseline="0" dirty="0">
                          <a:solidFill>
                            <a:srgbClr val="1A1A1A"/>
                          </a:solidFill>
                          <a:latin typeface=""/>
                          <a:ea typeface="+mn-ea"/>
                          <a:cs typeface="+mn-cs"/>
                        </a:rPr>
                        <a:t>Excellent Corrosion Resistance. Can be designed to suit most chemical environments</a:t>
                      </a:r>
                    </a:p>
                  </a:txBody>
                  <a:tcPr/>
                </a:tc>
                <a:tc>
                  <a:txBody>
                    <a:bodyPr/>
                    <a:lstStyle/>
                    <a:p>
                      <a:pPr marL="0" algn="ctr" defTabSz="914400" rtl="0" eaLnBrk="1" latinLnBrk="0" hangingPunct="1"/>
                      <a:r>
                        <a:rPr lang="en-US" sz="800" kern="1200" baseline="0" dirty="0">
                          <a:solidFill>
                            <a:srgbClr val="1A1A1A"/>
                          </a:solidFill>
                          <a:latin typeface=""/>
                          <a:ea typeface="+mn-ea"/>
                          <a:cs typeface="+mn-cs"/>
                        </a:rPr>
                        <a:t>Low Corrosion Resistance. Subject to oxidation and corrosion. Requires painting or galvanizing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aseline="0" dirty="0">
                          <a:solidFill>
                            <a:srgbClr val="1A1A1A"/>
                          </a:solidFill>
                          <a:latin typeface=""/>
                        </a:rPr>
                        <a:t>Low Corrosion Resistance. Subject to galvanic corrosion. </a:t>
                      </a:r>
                      <a:r>
                        <a:rPr lang="en-US" sz="800" kern="1200" baseline="0" dirty="0">
                          <a:solidFill>
                            <a:srgbClr val="1A1A1A"/>
                          </a:solidFill>
                          <a:latin typeface=""/>
                          <a:ea typeface="+mn-ea"/>
                          <a:cs typeface="+mn-cs"/>
                        </a:rPr>
                        <a:t>Requires anodizing or other coatings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Low Corrosion Resistance. Can warp, rot and decay from exposure</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to moisture, water and chemicals. Requires coating or preservatives.</a:t>
                      </a:r>
                    </a:p>
                  </a:txBody>
                  <a:tcPr/>
                </a:tc>
                <a:extLst>
                  <a:ext uri="{0D108BD9-81ED-4DB2-BD59-A6C34878D82A}">
                    <a16:rowId xmlns:a16="http://schemas.microsoft.com/office/drawing/2014/main" val="10001"/>
                  </a:ext>
                </a:extLst>
              </a:tr>
              <a:tr h="199648">
                <a:tc>
                  <a:txBody>
                    <a:bodyPr/>
                    <a:lstStyle/>
                    <a:p>
                      <a:pPr algn="ctr"/>
                      <a:r>
                        <a:rPr lang="en-US" sz="800" b="1" baseline="0" dirty="0">
                          <a:solidFill>
                            <a:srgbClr val="1A1A1A"/>
                          </a:solidFill>
                          <a:latin typeface=""/>
                        </a:rPr>
                        <a:t>Weight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Lightweight. (up to 80% lighter than steel &amp; approx. 30% the weight of aluminum)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Extremely Heavy. Requires heavy lifting gear to maneuver</a:t>
                      </a:r>
                    </a:p>
                    <a:p>
                      <a:pPr marL="0" algn="ctr" defTabSz="914400" rtl="0" eaLnBrk="1" latinLnBrk="0" hangingPunct="1"/>
                      <a:endParaRPr lang="en-US" sz="800" kern="1200" baseline="0" dirty="0">
                        <a:solidFill>
                          <a:srgbClr val="1A1A1A"/>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Lightweight. (about 1/3 that of copper or steel)</a:t>
                      </a:r>
                    </a:p>
                    <a:p>
                      <a:pPr marL="0" algn="ctr" defTabSz="914400" rtl="0" eaLnBrk="1" latinLnBrk="0" hangingPunct="1"/>
                      <a:endParaRPr lang="en-US" sz="800" b="0" kern="1200" baseline="0" dirty="0">
                        <a:solidFill>
                          <a:schemeClr val="tx1"/>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Dependent on size.</a:t>
                      </a:r>
                    </a:p>
                    <a:p>
                      <a:pPr marL="0" algn="ctr" defTabSz="914400" rtl="0" eaLnBrk="1" latinLnBrk="0" hangingPunct="1"/>
                      <a:endParaRPr lang="en-US" sz="800" kern="1200" baseline="0" dirty="0">
                        <a:solidFill>
                          <a:srgbClr val="1A1A1A"/>
                        </a:solidFill>
                        <a:latin typeface=""/>
                        <a:ea typeface="+mn-ea"/>
                        <a:cs typeface="+mn-cs"/>
                      </a:endParaRPr>
                    </a:p>
                  </a:txBody>
                  <a:tcPr/>
                </a:tc>
                <a:extLst>
                  <a:ext uri="{0D108BD9-81ED-4DB2-BD59-A6C34878D82A}">
                    <a16:rowId xmlns:a16="http://schemas.microsoft.com/office/drawing/2014/main" val="10002"/>
                  </a:ext>
                </a:extLst>
              </a:tr>
              <a:tr h="234661">
                <a:tc>
                  <a:txBody>
                    <a:bodyPr/>
                    <a:lstStyle/>
                    <a:p>
                      <a:pPr algn="ctr"/>
                      <a:r>
                        <a:rPr lang="en-US" sz="800" b="1" baseline="0" dirty="0">
                          <a:solidFill>
                            <a:srgbClr val="1A1A1A"/>
                          </a:solidFill>
                          <a:latin typeface=""/>
                        </a:rPr>
                        <a:t>Slip Resistance</a:t>
                      </a:r>
                    </a:p>
                  </a:txBody>
                  <a:tcPr/>
                </a:tc>
                <a:tc>
                  <a:txBody>
                    <a:bodyPr/>
                    <a:lstStyle/>
                    <a:p>
                      <a:pPr algn="ctr"/>
                      <a:r>
                        <a:rPr lang="en-US" sz="800" kern="1200" baseline="0" dirty="0">
                          <a:solidFill>
                            <a:srgbClr val="1A1A1A"/>
                          </a:solidFill>
                          <a:latin typeface=""/>
                          <a:ea typeface="+mn-ea"/>
                          <a:cs typeface="+mn-cs"/>
                        </a:rPr>
                        <a:t>Extremely High Slip Resistance. Engineered Composites integral grit finish offers slip resistance for a walking surface even in wet or oily conditions</a:t>
                      </a:r>
                    </a:p>
                  </a:txBody>
                  <a:tcPr/>
                </a:tc>
                <a:tc>
                  <a:txBody>
                    <a:bodyPr/>
                    <a:lstStyle/>
                    <a:p>
                      <a:pPr marL="0" algn="ctr" defTabSz="914400" rtl="0" eaLnBrk="1" latinLnBrk="0" hangingPunct="1"/>
                      <a:r>
                        <a:rPr lang="en-US" sz="800" kern="1200" baseline="0" dirty="0">
                          <a:solidFill>
                            <a:srgbClr val="1A1A1A"/>
                          </a:solidFill>
                          <a:latin typeface=""/>
                          <a:ea typeface="+mn-ea"/>
                          <a:cs typeface="+mn-cs"/>
                        </a:rPr>
                        <a:t>Little or No Slip Resistance. A major health &amp; safety risk for companies</a:t>
                      </a:r>
                    </a:p>
                    <a:p>
                      <a:pPr marL="0" algn="ctr" defTabSz="914400" rtl="0" eaLnBrk="1" latinLnBrk="0" hangingPunct="1"/>
                      <a:endParaRPr lang="en-US" sz="800" kern="1200" baseline="0" dirty="0">
                        <a:solidFill>
                          <a:srgbClr val="1A1A1A"/>
                        </a:solidFill>
                        <a:latin typeface=""/>
                        <a:ea typeface="+mn-ea"/>
                        <a:cs typeface="+mn-cs"/>
                      </a:endParaRPr>
                    </a:p>
                  </a:txBody>
                  <a:tcPr/>
                </a:tc>
                <a:tc>
                  <a:txBody>
                    <a:bodyPr/>
                    <a:lstStyle/>
                    <a:p>
                      <a:pPr marL="0" algn="ctr" defTabSz="914400" rtl="0" eaLnBrk="1" latinLnBrk="0" hangingPunct="1"/>
                      <a:r>
                        <a:rPr lang="en-US" sz="800" kern="1200" baseline="0" dirty="0">
                          <a:solidFill>
                            <a:srgbClr val="1A1A1A"/>
                          </a:solidFill>
                          <a:latin typeface=""/>
                          <a:ea typeface="+mn-ea"/>
                          <a:cs typeface="+mn-cs"/>
                        </a:rPr>
                        <a:t>Little or No Slip Resistance. A major health &amp; safety risk for companies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0" kern="1200" baseline="0" dirty="0">
                        <a:solidFill>
                          <a:schemeClr val="tx1"/>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Little or No Slip Resistance. A major health &amp; Safety risk for companies</a:t>
                      </a:r>
                    </a:p>
                    <a:p>
                      <a:pPr marL="0" algn="ctr" defTabSz="914400" rtl="0" eaLnBrk="1" latinLnBrk="0" hangingPunct="1"/>
                      <a:endParaRPr lang="en-US" sz="800" kern="1200" baseline="0" dirty="0">
                        <a:solidFill>
                          <a:srgbClr val="1A1A1A"/>
                        </a:solidFill>
                        <a:latin typeface=""/>
                        <a:ea typeface="+mn-ea"/>
                        <a:cs typeface="+mn-cs"/>
                      </a:endParaRPr>
                    </a:p>
                  </a:txBody>
                  <a:tcPr/>
                </a:tc>
                <a:extLst>
                  <a:ext uri="{0D108BD9-81ED-4DB2-BD59-A6C34878D82A}">
                    <a16:rowId xmlns:a16="http://schemas.microsoft.com/office/drawing/2014/main" val="10003"/>
                  </a:ext>
                </a:extLst>
              </a:tr>
              <a:tr h="234661">
                <a:tc>
                  <a:txBody>
                    <a:bodyPr/>
                    <a:lstStyle/>
                    <a:p>
                      <a:pPr algn="ctr"/>
                      <a:r>
                        <a:rPr lang="en-US" sz="800" b="1" kern="1200" baseline="0" dirty="0">
                          <a:solidFill>
                            <a:srgbClr val="1A1A1A"/>
                          </a:solidFill>
                          <a:latin typeface=""/>
                          <a:ea typeface="+mn-ea"/>
                          <a:cs typeface="+mn-cs"/>
                        </a:rPr>
                        <a:t>Conductivity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Non-Conductive. No earthing required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Conducts Electricity. Earthing required</a:t>
                      </a:r>
                    </a:p>
                    <a:p>
                      <a:pPr marL="0" algn="ctr" defTabSz="914400" rtl="0" eaLnBrk="1" latinLnBrk="0" hangingPunct="1"/>
                      <a:endParaRPr lang="en-US" sz="800" kern="1200" baseline="0" dirty="0">
                        <a:solidFill>
                          <a:srgbClr val="1A1A1A"/>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Conducts Electricity. Earthing required</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0" kern="1200" baseline="0" dirty="0">
                        <a:solidFill>
                          <a:schemeClr val="tx1"/>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Non-Conductive. No earthing required</a:t>
                      </a:r>
                    </a:p>
                    <a:p>
                      <a:pPr marL="0" algn="ctr" defTabSz="914400" rtl="0" eaLnBrk="1" latinLnBrk="0" hangingPunct="1"/>
                      <a:endParaRPr lang="en-US" sz="800" kern="1200" baseline="0" dirty="0">
                        <a:solidFill>
                          <a:srgbClr val="1A1A1A"/>
                        </a:solidFill>
                        <a:latin typeface=""/>
                        <a:ea typeface="+mn-ea"/>
                        <a:cs typeface="+mn-cs"/>
                      </a:endParaRPr>
                    </a:p>
                  </a:txBody>
                  <a:tcPr/>
                </a:tc>
                <a:extLst>
                  <a:ext uri="{0D108BD9-81ED-4DB2-BD59-A6C34878D82A}">
                    <a16:rowId xmlns:a16="http://schemas.microsoft.com/office/drawing/2014/main" val="10004"/>
                  </a:ext>
                </a:extLst>
              </a:tr>
              <a:tr h="234661">
                <a:tc>
                  <a:txBody>
                    <a:bodyPr/>
                    <a:lstStyle/>
                    <a:p>
                      <a:pPr algn="ctr"/>
                      <a:r>
                        <a:rPr lang="en-US" sz="800" b="1" kern="1200" baseline="0" dirty="0">
                          <a:solidFill>
                            <a:srgbClr val="1A1A1A"/>
                          </a:solidFill>
                          <a:latin typeface=""/>
                          <a:ea typeface="+mn-ea"/>
                          <a:cs typeface="+mn-cs"/>
                        </a:rPr>
                        <a:t>Strength</a:t>
                      </a:r>
                    </a:p>
                  </a:txBody>
                  <a:tcPr/>
                </a:tc>
                <a:tc>
                  <a:txBody>
                    <a:bodyPr/>
                    <a:lstStyle/>
                    <a:p>
                      <a:pPr marL="0" algn="ctr" defTabSz="914400" rtl="0" eaLnBrk="1" latinLnBrk="0" hangingPunct="1"/>
                      <a:r>
                        <a:rPr lang="en-US" sz="800" kern="1200" baseline="0" dirty="0">
                          <a:solidFill>
                            <a:srgbClr val="1A1A1A"/>
                          </a:solidFill>
                          <a:latin typeface=""/>
                          <a:ea typeface="+mn-ea"/>
                          <a:cs typeface="+mn-cs"/>
                        </a:rPr>
                        <a:t>High Strength-to-Weight Ratio. Stronger than steel on a kg-for-kg basis</a:t>
                      </a:r>
                    </a:p>
                  </a:txBody>
                  <a:tcPr/>
                </a:tc>
                <a:tc>
                  <a:txBody>
                    <a:bodyPr/>
                    <a:lstStyle/>
                    <a:p>
                      <a:pPr marL="0" algn="ctr" defTabSz="914400" rtl="0" eaLnBrk="1" latinLnBrk="0" hangingPunct="1"/>
                      <a:r>
                        <a:rPr lang="en-US" sz="800" kern="1200" baseline="0" dirty="0">
                          <a:solidFill>
                            <a:srgbClr val="1A1A1A"/>
                          </a:solidFill>
                          <a:latin typeface=""/>
                          <a:ea typeface="+mn-ea"/>
                          <a:cs typeface="+mn-cs"/>
                        </a:rPr>
                        <a:t>High Strength. Heavy in weight to achieve its high strength properties</a:t>
                      </a:r>
                    </a:p>
                    <a:p>
                      <a:pPr marL="0" algn="ctr" defTabSz="914400" rtl="0" eaLnBrk="1" latinLnBrk="0" hangingPunct="1"/>
                      <a:endParaRPr lang="en-US" sz="800" kern="1200" baseline="0" dirty="0">
                        <a:solidFill>
                          <a:srgbClr val="1A1A1A"/>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Low Strength.</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0" kern="1200" baseline="0" dirty="0">
                        <a:solidFill>
                          <a:schemeClr val="tx1"/>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Dependant on Size. To achieve reasonable strength properties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product sizes have to be extremely large</a:t>
                      </a:r>
                    </a:p>
                    <a:p>
                      <a:pPr marL="0" algn="ctr" defTabSz="914400" rtl="0" eaLnBrk="1" latinLnBrk="0" hangingPunct="1"/>
                      <a:endParaRPr lang="en-US" sz="800" kern="1200" baseline="0" dirty="0">
                        <a:solidFill>
                          <a:srgbClr val="1A1A1A"/>
                        </a:solidFill>
                        <a:latin typeface=""/>
                        <a:ea typeface="+mn-ea"/>
                        <a:cs typeface="+mn-cs"/>
                      </a:endParaRPr>
                    </a:p>
                  </a:txBody>
                  <a:tcPr/>
                </a:tc>
                <a:extLst>
                  <a:ext uri="{0D108BD9-81ED-4DB2-BD59-A6C34878D82A}">
                    <a16:rowId xmlns:a16="http://schemas.microsoft.com/office/drawing/2014/main" val="10005"/>
                  </a:ext>
                </a:extLst>
              </a:tr>
              <a:tr h="234661">
                <a:tc>
                  <a:txBody>
                    <a:bodyPr/>
                    <a:lstStyle/>
                    <a:p>
                      <a:pPr algn="ctr"/>
                      <a:r>
                        <a:rPr lang="en-US" sz="800" b="1" kern="1200" baseline="0" dirty="0">
                          <a:solidFill>
                            <a:srgbClr val="1A1A1A"/>
                          </a:solidFill>
                          <a:latin typeface=""/>
                          <a:ea typeface="+mn-ea"/>
                          <a:cs typeface="+mn-cs"/>
                        </a:rPr>
                        <a:t>Impact Resistance</a:t>
                      </a:r>
                    </a:p>
                  </a:txBody>
                  <a:tcPr/>
                </a:tc>
                <a:tc>
                  <a:txBody>
                    <a:bodyPr/>
                    <a:lstStyle/>
                    <a:p>
                      <a:pPr marL="0" algn="ctr" defTabSz="914400" rtl="0" eaLnBrk="1" latinLnBrk="0" hangingPunct="1"/>
                      <a:r>
                        <a:rPr lang="en-US" sz="800" kern="1200" baseline="0" dirty="0">
                          <a:solidFill>
                            <a:srgbClr val="1A1A1A"/>
                          </a:solidFill>
                          <a:latin typeface=""/>
                          <a:ea typeface="+mn-ea"/>
                          <a:cs typeface="+mn-cs"/>
                        </a:rPr>
                        <a:t>High Impact Resistance. Will not permanently deform under impact</a:t>
                      </a:r>
                    </a:p>
                  </a:txBody>
                  <a:tcPr/>
                </a:tc>
                <a:tc>
                  <a:txBody>
                    <a:bodyPr/>
                    <a:lstStyle/>
                    <a:p>
                      <a:pPr marL="0" algn="ctr" defTabSz="914400" rtl="0" eaLnBrk="1" latinLnBrk="0" hangingPunct="1"/>
                      <a:r>
                        <a:rPr lang="en-US" sz="800" kern="1200" baseline="0" dirty="0">
                          <a:solidFill>
                            <a:srgbClr val="1A1A1A"/>
                          </a:solidFill>
                          <a:latin typeface=""/>
                          <a:ea typeface="+mn-ea"/>
                          <a:cs typeface="+mn-cs"/>
                        </a:rPr>
                        <a:t>Medium to Low Impact Resistance. Can permanently deform under impact</a:t>
                      </a:r>
                    </a:p>
                    <a:p>
                      <a:pPr marL="0" algn="ctr" defTabSz="914400" rtl="0" eaLnBrk="1" latinLnBrk="0" hangingPunct="1"/>
                      <a:endParaRPr lang="en-US" sz="800" kern="1200" baseline="0" dirty="0">
                        <a:solidFill>
                          <a:srgbClr val="1A1A1A"/>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Low Impact Resistance. Easily deforms under impact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0" kern="1200" baseline="0" dirty="0">
                        <a:solidFill>
                          <a:schemeClr val="tx1"/>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Medium to Low Impact Resistance. Can permanently deform under impact</a:t>
                      </a:r>
                    </a:p>
                    <a:p>
                      <a:pPr marL="0" algn="ctr" defTabSz="914400" rtl="0" eaLnBrk="1" latinLnBrk="0" hangingPunct="1"/>
                      <a:endParaRPr lang="en-US" sz="800" kern="1200" baseline="0" dirty="0">
                        <a:solidFill>
                          <a:srgbClr val="1A1A1A"/>
                        </a:solidFill>
                        <a:latin typeface=""/>
                        <a:ea typeface="+mn-ea"/>
                        <a:cs typeface="+mn-cs"/>
                      </a:endParaRPr>
                    </a:p>
                  </a:txBody>
                  <a:tcPr/>
                </a:tc>
                <a:extLst>
                  <a:ext uri="{0D108BD9-81ED-4DB2-BD59-A6C34878D82A}">
                    <a16:rowId xmlns:a16="http://schemas.microsoft.com/office/drawing/2014/main" val="10006"/>
                  </a:ext>
                </a:extLst>
              </a:tr>
              <a:tr h="234661">
                <a:tc>
                  <a:txBody>
                    <a:bodyPr/>
                    <a:lstStyle/>
                    <a:p>
                      <a:pPr algn="ctr"/>
                      <a:r>
                        <a:rPr lang="en-US" sz="800" b="1" kern="1200" baseline="0" dirty="0">
                          <a:solidFill>
                            <a:srgbClr val="1A1A1A"/>
                          </a:solidFill>
                          <a:latin typeface=""/>
                          <a:ea typeface="+mn-ea"/>
                          <a:cs typeface="+mn-cs"/>
                        </a:rPr>
                        <a:t>Fabrication</a:t>
                      </a:r>
                    </a:p>
                  </a:txBody>
                  <a:tcPr/>
                </a:tc>
                <a:tc>
                  <a:txBody>
                    <a:bodyPr/>
                    <a:lstStyle/>
                    <a:p>
                      <a:pPr marL="0" algn="ctr" defTabSz="914400" rtl="0" eaLnBrk="1" latinLnBrk="0" hangingPunct="1"/>
                      <a:r>
                        <a:rPr lang="en-US" sz="800" kern="1200" baseline="0" dirty="0">
                          <a:solidFill>
                            <a:srgbClr val="1A1A1A"/>
                          </a:solidFill>
                          <a:latin typeface=""/>
                          <a:ea typeface="+mn-ea"/>
                          <a:cs typeface="+mn-cs"/>
                        </a:rPr>
                        <a:t>Easily Field Fabricated. Can be easily field fabricated using simple carpenter tools with carbon or diamond tip blades. Lightweight for easier erection and installation</a:t>
                      </a:r>
                    </a:p>
                  </a:txBody>
                  <a:tcPr/>
                </a:tc>
                <a:tc>
                  <a:txBody>
                    <a:bodyPr/>
                    <a:lstStyle/>
                    <a:p>
                      <a:pPr marL="0" algn="ctr" defTabSz="914400" rtl="0" eaLnBrk="1" latinLnBrk="0" hangingPunct="1"/>
                      <a:r>
                        <a:rPr lang="en-US" sz="800" kern="1200" baseline="0" dirty="0">
                          <a:solidFill>
                            <a:srgbClr val="1A1A1A"/>
                          </a:solidFill>
                          <a:latin typeface=""/>
                          <a:ea typeface="+mn-ea"/>
                          <a:cs typeface="+mn-cs"/>
                        </a:rPr>
                        <a:t>Fabrication more Complex. Often requires welding and cutting torches. Heavier material requires special handling equipment to erect and install.</a:t>
                      </a:r>
                    </a:p>
                    <a:p>
                      <a:pPr marL="0" algn="ctr" defTabSz="914400" rtl="0" eaLnBrk="1" latinLnBrk="0" hangingPunct="1"/>
                      <a:endParaRPr lang="en-US" sz="800" kern="1200" baseline="0" dirty="0">
                        <a:solidFill>
                          <a:srgbClr val="1A1A1A"/>
                        </a:solidFill>
                        <a:latin typeface=""/>
                        <a:ea typeface="+mn-ea"/>
                        <a:cs typeface="+mn-cs"/>
                      </a:endParaRPr>
                    </a:p>
                  </a:txBody>
                  <a:tcPr/>
                </a:tc>
                <a:tc>
                  <a:txBody>
                    <a:bodyPr/>
                    <a:lstStyle/>
                    <a:p>
                      <a:pPr algn="ctr"/>
                      <a:r>
                        <a:rPr lang="en-US" sz="800" kern="1200" baseline="0" dirty="0">
                          <a:solidFill>
                            <a:srgbClr val="1A1A1A"/>
                          </a:solidFill>
                          <a:latin typeface=""/>
                          <a:ea typeface="+mn-ea"/>
                          <a:cs typeface="+mn-cs"/>
                        </a:rPr>
                        <a:t>Fabrication more Complex. Welding, brazing, soldering or mechanical joining required.</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0" kern="1200" baseline="0" dirty="0">
                        <a:solidFill>
                          <a:schemeClr val="tx1"/>
                        </a:solidFill>
                        <a:latin typeface=""/>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a:solidFill>
                            <a:srgbClr val="1A1A1A"/>
                          </a:solidFill>
                          <a:latin typeface=""/>
                          <a:ea typeface="+mn-ea"/>
                          <a:cs typeface="+mn-cs"/>
                        </a:rPr>
                        <a:t>Easily Fabricated. Fabricated using tools such as jigsaws and circular saws.</a:t>
                      </a:r>
                    </a:p>
                    <a:p>
                      <a:pPr marL="0" algn="ctr" defTabSz="914400" rtl="0" eaLnBrk="1" latinLnBrk="0" hangingPunct="1"/>
                      <a:endParaRPr lang="en-US" sz="800" kern="1200" baseline="0" dirty="0">
                        <a:solidFill>
                          <a:srgbClr val="1A1A1A"/>
                        </a:solidFill>
                        <a:latin typeface=""/>
                        <a:ea typeface="+mn-ea"/>
                        <a:cs typeface="+mn-cs"/>
                      </a:endParaRPr>
                    </a:p>
                  </a:txBody>
                  <a:tcPr/>
                </a:tc>
                <a:extLst>
                  <a:ext uri="{0D108BD9-81ED-4DB2-BD59-A6C34878D82A}">
                    <a16:rowId xmlns:a16="http://schemas.microsoft.com/office/drawing/2014/main" val="10007"/>
                  </a:ext>
                </a:extLst>
              </a:tr>
            </a:tbl>
          </a:graphicData>
        </a:graphic>
      </p:graphicFrame>
      <p:grpSp>
        <p:nvGrpSpPr>
          <p:cNvPr id="34" name="Group 87"/>
          <p:cNvGrpSpPr/>
          <p:nvPr/>
        </p:nvGrpSpPr>
        <p:grpSpPr>
          <a:xfrm>
            <a:off x="7708984" y="4772630"/>
            <a:ext cx="1351599" cy="285752"/>
            <a:chOff x="3670353" y="3209076"/>
            <a:chExt cx="4500951" cy="951581"/>
          </a:xfrm>
        </p:grpSpPr>
        <p:sp>
          <p:nvSpPr>
            <p:cNvPr id="35" name="Rectangle 7"/>
            <p:cNvSpPr>
              <a:spLocks noChangeArrowheads="1"/>
            </p:cNvSpPr>
            <p:nvPr/>
          </p:nvSpPr>
          <p:spPr bwMode="auto">
            <a:xfrm>
              <a:off x="6489164" y="3666357"/>
              <a:ext cx="71858" cy="311387"/>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6" name="Rectangle 8"/>
            <p:cNvSpPr>
              <a:spLocks noChangeArrowheads="1"/>
            </p:cNvSpPr>
            <p:nvPr/>
          </p:nvSpPr>
          <p:spPr bwMode="auto">
            <a:xfrm>
              <a:off x="6032971" y="3210165"/>
              <a:ext cx="72948" cy="767579"/>
            </a:xfrm>
            <a:prstGeom prst="rect">
              <a:avLst/>
            </a:prstGeom>
            <a:solidFill>
              <a:srgbClr val="8AC64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7" name="Freeform 9"/>
            <p:cNvSpPr>
              <a:spLocks/>
            </p:cNvSpPr>
            <p:nvPr/>
          </p:nvSpPr>
          <p:spPr bwMode="auto">
            <a:xfrm>
              <a:off x="4707946" y="3410498"/>
              <a:ext cx="496476" cy="580312"/>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59" y="471"/>
                </a:cxn>
                <a:cxn ang="0">
                  <a:pos x="288" y="462"/>
                </a:cxn>
                <a:cxn ang="0">
                  <a:pos x="314" y="449"/>
                </a:cxn>
                <a:cxn ang="0">
                  <a:pos x="337" y="430"/>
                </a:cxn>
                <a:cxn ang="0">
                  <a:pos x="358" y="407"/>
                </a:cxn>
                <a:cxn ang="0">
                  <a:pos x="372" y="383"/>
                </a:cxn>
                <a:cxn ang="0">
                  <a:pos x="381" y="354"/>
                </a:cxn>
                <a:cxn ang="0">
                  <a:pos x="387" y="322"/>
                </a:cxn>
                <a:cxn ang="0">
                  <a:pos x="390" y="287"/>
                </a:cxn>
                <a:cxn ang="0">
                  <a:pos x="390" y="0"/>
                </a:cxn>
                <a:cxn ang="0">
                  <a:pos x="456" y="0"/>
                </a:cxn>
                <a:cxn ang="0">
                  <a:pos x="456" y="521"/>
                </a:cxn>
                <a:cxn ang="0">
                  <a:pos x="392" y="521"/>
                </a:cxn>
                <a:cxn ang="0">
                  <a:pos x="392" y="440"/>
                </a:cxn>
                <a:cxn ang="0">
                  <a:pos x="373" y="468"/>
                </a:cxn>
                <a:cxn ang="0">
                  <a:pos x="351" y="492"/>
                </a:cxn>
                <a:cxn ang="0">
                  <a:pos x="323" y="510"/>
                </a:cxn>
                <a:cxn ang="0">
                  <a:pos x="292" y="523"/>
                </a:cxn>
                <a:cxn ang="0">
                  <a:pos x="257" y="531"/>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456" h="533">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59" y="471"/>
                  </a:lnTo>
                  <a:lnTo>
                    <a:pt x="288" y="462"/>
                  </a:lnTo>
                  <a:lnTo>
                    <a:pt x="314" y="449"/>
                  </a:lnTo>
                  <a:lnTo>
                    <a:pt x="337" y="430"/>
                  </a:lnTo>
                  <a:lnTo>
                    <a:pt x="358" y="407"/>
                  </a:lnTo>
                  <a:lnTo>
                    <a:pt x="372" y="383"/>
                  </a:lnTo>
                  <a:lnTo>
                    <a:pt x="381" y="354"/>
                  </a:lnTo>
                  <a:lnTo>
                    <a:pt x="387" y="322"/>
                  </a:lnTo>
                  <a:lnTo>
                    <a:pt x="390" y="287"/>
                  </a:lnTo>
                  <a:lnTo>
                    <a:pt x="390" y="0"/>
                  </a:lnTo>
                  <a:lnTo>
                    <a:pt x="456" y="0"/>
                  </a:lnTo>
                  <a:lnTo>
                    <a:pt x="456" y="521"/>
                  </a:lnTo>
                  <a:lnTo>
                    <a:pt x="392" y="521"/>
                  </a:lnTo>
                  <a:lnTo>
                    <a:pt x="392" y="440"/>
                  </a:lnTo>
                  <a:lnTo>
                    <a:pt x="373" y="468"/>
                  </a:lnTo>
                  <a:lnTo>
                    <a:pt x="351" y="492"/>
                  </a:lnTo>
                  <a:lnTo>
                    <a:pt x="323" y="510"/>
                  </a:lnTo>
                  <a:lnTo>
                    <a:pt x="292" y="523"/>
                  </a:lnTo>
                  <a:lnTo>
                    <a:pt x="257" y="531"/>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 name="Freeform 10"/>
            <p:cNvSpPr>
              <a:spLocks noEditPoints="1"/>
            </p:cNvSpPr>
            <p:nvPr/>
          </p:nvSpPr>
          <p:spPr bwMode="auto">
            <a:xfrm>
              <a:off x="5319831" y="3210165"/>
              <a:ext cx="597732" cy="780644"/>
            </a:xfrm>
            <a:custGeom>
              <a:avLst/>
              <a:gdLst/>
              <a:ahLst/>
              <a:cxnLst>
                <a:cxn ang="0">
                  <a:pos x="241" y="234"/>
                </a:cxn>
                <a:cxn ang="0">
                  <a:pos x="181" y="254"/>
                </a:cxn>
                <a:cxn ang="0">
                  <a:pos x="128" y="293"/>
                </a:cxn>
                <a:cxn ang="0">
                  <a:pos x="88" y="347"/>
                </a:cxn>
                <a:cxn ang="0">
                  <a:pos x="69" y="408"/>
                </a:cxn>
                <a:cxn ang="0">
                  <a:pos x="69" y="476"/>
                </a:cxn>
                <a:cxn ang="0">
                  <a:pos x="88" y="539"/>
                </a:cxn>
                <a:cxn ang="0">
                  <a:pos x="127" y="594"/>
                </a:cxn>
                <a:cxn ang="0">
                  <a:pos x="181" y="635"/>
                </a:cxn>
                <a:cxn ang="0">
                  <a:pos x="241" y="655"/>
                </a:cxn>
                <a:cxn ang="0">
                  <a:pos x="309" y="655"/>
                </a:cxn>
                <a:cxn ang="0">
                  <a:pos x="369" y="635"/>
                </a:cxn>
                <a:cxn ang="0">
                  <a:pos x="422" y="594"/>
                </a:cxn>
                <a:cxn ang="0">
                  <a:pos x="461" y="540"/>
                </a:cxn>
                <a:cxn ang="0">
                  <a:pos x="480" y="476"/>
                </a:cxn>
                <a:cxn ang="0">
                  <a:pos x="480" y="407"/>
                </a:cxn>
                <a:cxn ang="0">
                  <a:pos x="461" y="346"/>
                </a:cxn>
                <a:cxn ang="0">
                  <a:pos x="422" y="293"/>
                </a:cxn>
                <a:cxn ang="0">
                  <a:pos x="368" y="253"/>
                </a:cxn>
                <a:cxn ang="0">
                  <a:pos x="308" y="234"/>
                </a:cxn>
                <a:cxn ang="0">
                  <a:pos x="482" y="0"/>
                </a:cxn>
                <a:cxn ang="0">
                  <a:pos x="549" y="705"/>
                </a:cxn>
                <a:cxn ang="0">
                  <a:pos x="486" y="611"/>
                </a:cxn>
                <a:cxn ang="0">
                  <a:pos x="434" y="667"/>
                </a:cxn>
                <a:cxn ang="0">
                  <a:pos x="378" y="700"/>
                </a:cxn>
                <a:cxn ang="0">
                  <a:pos x="315" y="715"/>
                </a:cxn>
                <a:cxn ang="0">
                  <a:pos x="235" y="714"/>
                </a:cxn>
                <a:cxn ang="0">
                  <a:pos x="152" y="689"/>
                </a:cxn>
                <a:cxn ang="0">
                  <a:pos x="81" y="638"/>
                </a:cxn>
                <a:cxn ang="0">
                  <a:pos x="30" y="569"/>
                </a:cxn>
                <a:cxn ang="0">
                  <a:pos x="4" y="488"/>
                </a:cxn>
                <a:cxn ang="0">
                  <a:pos x="4" y="398"/>
                </a:cxn>
                <a:cxn ang="0">
                  <a:pos x="30" y="319"/>
                </a:cxn>
                <a:cxn ang="0">
                  <a:pos x="81" y="250"/>
                </a:cxn>
                <a:cxn ang="0">
                  <a:pos x="152" y="200"/>
                </a:cxn>
                <a:cxn ang="0">
                  <a:pos x="235" y="175"/>
                </a:cxn>
                <a:cxn ang="0">
                  <a:pos x="321" y="174"/>
                </a:cxn>
                <a:cxn ang="0">
                  <a:pos x="393" y="195"/>
                </a:cxn>
                <a:cxn ang="0">
                  <a:pos x="455" y="238"/>
                </a:cxn>
                <a:cxn ang="0">
                  <a:pos x="482" y="0"/>
                </a:cxn>
              </a:cxnLst>
              <a:rect l="0" t="0" r="r" b="b"/>
              <a:pathLst>
                <a:path w="549" h="717">
                  <a:moveTo>
                    <a:pt x="274" y="231"/>
                  </a:moveTo>
                  <a:lnTo>
                    <a:pt x="241" y="234"/>
                  </a:lnTo>
                  <a:lnTo>
                    <a:pt x="210" y="241"/>
                  </a:lnTo>
                  <a:lnTo>
                    <a:pt x="181" y="254"/>
                  </a:lnTo>
                  <a:lnTo>
                    <a:pt x="153" y="272"/>
                  </a:lnTo>
                  <a:lnTo>
                    <a:pt x="128" y="293"/>
                  </a:lnTo>
                  <a:lnTo>
                    <a:pt x="105" y="319"/>
                  </a:lnTo>
                  <a:lnTo>
                    <a:pt x="88" y="347"/>
                  </a:lnTo>
                  <a:lnTo>
                    <a:pt x="76" y="377"/>
                  </a:lnTo>
                  <a:lnTo>
                    <a:pt x="69" y="408"/>
                  </a:lnTo>
                  <a:lnTo>
                    <a:pt x="66" y="441"/>
                  </a:lnTo>
                  <a:lnTo>
                    <a:pt x="69" y="476"/>
                  </a:lnTo>
                  <a:lnTo>
                    <a:pt x="76" y="509"/>
                  </a:lnTo>
                  <a:lnTo>
                    <a:pt x="88" y="539"/>
                  </a:lnTo>
                  <a:lnTo>
                    <a:pt x="105" y="568"/>
                  </a:lnTo>
                  <a:lnTo>
                    <a:pt x="127" y="594"/>
                  </a:lnTo>
                  <a:lnTo>
                    <a:pt x="153" y="617"/>
                  </a:lnTo>
                  <a:lnTo>
                    <a:pt x="181" y="635"/>
                  </a:lnTo>
                  <a:lnTo>
                    <a:pt x="210" y="647"/>
                  </a:lnTo>
                  <a:lnTo>
                    <a:pt x="241" y="655"/>
                  </a:lnTo>
                  <a:lnTo>
                    <a:pt x="275" y="657"/>
                  </a:lnTo>
                  <a:lnTo>
                    <a:pt x="309" y="655"/>
                  </a:lnTo>
                  <a:lnTo>
                    <a:pt x="340" y="647"/>
                  </a:lnTo>
                  <a:lnTo>
                    <a:pt x="369" y="635"/>
                  </a:lnTo>
                  <a:lnTo>
                    <a:pt x="397" y="617"/>
                  </a:lnTo>
                  <a:lnTo>
                    <a:pt x="422" y="594"/>
                  </a:lnTo>
                  <a:lnTo>
                    <a:pt x="443" y="568"/>
                  </a:lnTo>
                  <a:lnTo>
                    <a:pt x="461" y="540"/>
                  </a:lnTo>
                  <a:lnTo>
                    <a:pt x="472" y="509"/>
                  </a:lnTo>
                  <a:lnTo>
                    <a:pt x="480" y="476"/>
                  </a:lnTo>
                  <a:lnTo>
                    <a:pt x="482" y="441"/>
                  </a:lnTo>
                  <a:lnTo>
                    <a:pt x="480" y="407"/>
                  </a:lnTo>
                  <a:lnTo>
                    <a:pt x="472" y="376"/>
                  </a:lnTo>
                  <a:lnTo>
                    <a:pt x="461" y="346"/>
                  </a:lnTo>
                  <a:lnTo>
                    <a:pt x="443" y="318"/>
                  </a:lnTo>
                  <a:lnTo>
                    <a:pt x="422" y="293"/>
                  </a:lnTo>
                  <a:lnTo>
                    <a:pt x="395" y="270"/>
                  </a:lnTo>
                  <a:lnTo>
                    <a:pt x="368" y="253"/>
                  </a:lnTo>
                  <a:lnTo>
                    <a:pt x="339" y="241"/>
                  </a:lnTo>
                  <a:lnTo>
                    <a:pt x="308" y="234"/>
                  </a:lnTo>
                  <a:lnTo>
                    <a:pt x="274" y="231"/>
                  </a:lnTo>
                  <a:close/>
                  <a:moveTo>
                    <a:pt x="482" y="0"/>
                  </a:moveTo>
                  <a:lnTo>
                    <a:pt x="549" y="0"/>
                  </a:lnTo>
                  <a:lnTo>
                    <a:pt x="549" y="705"/>
                  </a:lnTo>
                  <a:lnTo>
                    <a:pt x="486" y="705"/>
                  </a:lnTo>
                  <a:lnTo>
                    <a:pt x="486" y="611"/>
                  </a:lnTo>
                  <a:lnTo>
                    <a:pt x="461" y="642"/>
                  </a:lnTo>
                  <a:lnTo>
                    <a:pt x="434" y="667"/>
                  </a:lnTo>
                  <a:lnTo>
                    <a:pt x="407" y="686"/>
                  </a:lnTo>
                  <a:lnTo>
                    <a:pt x="378" y="700"/>
                  </a:lnTo>
                  <a:lnTo>
                    <a:pt x="348" y="710"/>
                  </a:lnTo>
                  <a:lnTo>
                    <a:pt x="315" y="715"/>
                  </a:lnTo>
                  <a:lnTo>
                    <a:pt x="281" y="717"/>
                  </a:lnTo>
                  <a:lnTo>
                    <a:pt x="235" y="714"/>
                  </a:lnTo>
                  <a:lnTo>
                    <a:pt x="192" y="705"/>
                  </a:lnTo>
                  <a:lnTo>
                    <a:pt x="152" y="689"/>
                  </a:lnTo>
                  <a:lnTo>
                    <a:pt x="115" y="667"/>
                  </a:lnTo>
                  <a:lnTo>
                    <a:pt x="81" y="638"/>
                  </a:lnTo>
                  <a:lnTo>
                    <a:pt x="53" y="606"/>
                  </a:lnTo>
                  <a:lnTo>
                    <a:pt x="30" y="569"/>
                  </a:lnTo>
                  <a:lnTo>
                    <a:pt x="12" y="530"/>
                  </a:lnTo>
                  <a:lnTo>
                    <a:pt x="4" y="488"/>
                  </a:lnTo>
                  <a:lnTo>
                    <a:pt x="0" y="442"/>
                  </a:lnTo>
                  <a:lnTo>
                    <a:pt x="4" y="398"/>
                  </a:lnTo>
                  <a:lnTo>
                    <a:pt x="12" y="357"/>
                  </a:lnTo>
                  <a:lnTo>
                    <a:pt x="30" y="319"/>
                  </a:lnTo>
                  <a:lnTo>
                    <a:pt x="53" y="283"/>
                  </a:lnTo>
                  <a:lnTo>
                    <a:pt x="81" y="250"/>
                  </a:lnTo>
                  <a:lnTo>
                    <a:pt x="115" y="221"/>
                  </a:lnTo>
                  <a:lnTo>
                    <a:pt x="152" y="200"/>
                  </a:lnTo>
                  <a:lnTo>
                    <a:pt x="192" y="184"/>
                  </a:lnTo>
                  <a:lnTo>
                    <a:pt x="235" y="175"/>
                  </a:lnTo>
                  <a:lnTo>
                    <a:pt x="281" y="171"/>
                  </a:lnTo>
                  <a:lnTo>
                    <a:pt x="321" y="174"/>
                  </a:lnTo>
                  <a:lnTo>
                    <a:pt x="358" y="181"/>
                  </a:lnTo>
                  <a:lnTo>
                    <a:pt x="393" y="195"/>
                  </a:lnTo>
                  <a:lnTo>
                    <a:pt x="424" y="214"/>
                  </a:lnTo>
                  <a:lnTo>
                    <a:pt x="455" y="238"/>
                  </a:lnTo>
                  <a:lnTo>
                    <a:pt x="482" y="267"/>
                  </a:lnTo>
                  <a:lnTo>
                    <a:pt x="48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 name="Freeform 11"/>
            <p:cNvSpPr>
              <a:spLocks noEditPoints="1"/>
            </p:cNvSpPr>
            <p:nvPr/>
          </p:nvSpPr>
          <p:spPr bwMode="auto">
            <a:xfrm>
              <a:off x="6677520" y="3396343"/>
              <a:ext cx="599909" cy="594465"/>
            </a:xfrm>
            <a:custGeom>
              <a:avLst/>
              <a:gdLst/>
              <a:ahLst/>
              <a:cxnLst>
                <a:cxn ang="0">
                  <a:pos x="245" y="63"/>
                </a:cxn>
                <a:cxn ang="0">
                  <a:pos x="183" y="83"/>
                </a:cxn>
                <a:cxn ang="0">
                  <a:pos x="131" y="123"/>
                </a:cxn>
                <a:cxn ang="0">
                  <a:pos x="89" y="176"/>
                </a:cxn>
                <a:cxn ang="0">
                  <a:pos x="69" y="237"/>
                </a:cxn>
                <a:cxn ang="0">
                  <a:pos x="69" y="304"/>
                </a:cxn>
                <a:cxn ang="0">
                  <a:pos x="89" y="368"/>
                </a:cxn>
                <a:cxn ang="0">
                  <a:pos x="129" y="423"/>
                </a:cxn>
                <a:cxn ang="0">
                  <a:pos x="183" y="464"/>
                </a:cxn>
                <a:cxn ang="0">
                  <a:pos x="246" y="484"/>
                </a:cxn>
                <a:cxn ang="0">
                  <a:pos x="313" y="484"/>
                </a:cxn>
                <a:cxn ang="0">
                  <a:pos x="372" y="464"/>
                </a:cxn>
                <a:cxn ang="0">
                  <a:pos x="423" y="423"/>
                </a:cxn>
                <a:cxn ang="0">
                  <a:pos x="464" y="371"/>
                </a:cxn>
                <a:cxn ang="0">
                  <a:pos x="482" y="310"/>
                </a:cxn>
                <a:cxn ang="0">
                  <a:pos x="482" y="242"/>
                </a:cxn>
                <a:cxn ang="0">
                  <a:pos x="464" y="177"/>
                </a:cxn>
                <a:cxn ang="0">
                  <a:pos x="426" y="123"/>
                </a:cxn>
                <a:cxn ang="0">
                  <a:pos x="374" y="83"/>
                </a:cxn>
                <a:cxn ang="0">
                  <a:pos x="312" y="63"/>
                </a:cxn>
                <a:cxn ang="0">
                  <a:pos x="280" y="0"/>
                </a:cxn>
                <a:cxn ang="0">
                  <a:pos x="361" y="11"/>
                </a:cxn>
                <a:cxn ang="0">
                  <a:pos x="430" y="47"/>
                </a:cxn>
                <a:cxn ang="0">
                  <a:pos x="485" y="104"/>
                </a:cxn>
                <a:cxn ang="0">
                  <a:pos x="551" y="13"/>
                </a:cxn>
                <a:cxn ang="0">
                  <a:pos x="485" y="534"/>
                </a:cxn>
                <a:cxn ang="0">
                  <a:pos x="459" y="475"/>
                </a:cxn>
                <a:cxn ang="0">
                  <a:pos x="397" y="520"/>
                </a:cxn>
                <a:cxn ang="0">
                  <a:pos x="323" y="544"/>
                </a:cxn>
                <a:cxn ang="0">
                  <a:pos x="237" y="543"/>
                </a:cxn>
                <a:cxn ang="0">
                  <a:pos x="155" y="518"/>
                </a:cxn>
                <a:cxn ang="0">
                  <a:pos x="83" y="467"/>
                </a:cxn>
                <a:cxn ang="0">
                  <a:pos x="30" y="398"/>
                </a:cxn>
                <a:cxn ang="0">
                  <a:pos x="4" y="319"/>
                </a:cxn>
                <a:cxn ang="0">
                  <a:pos x="4" y="231"/>
                </a:cxn>
                <a:cxn ang="0">
                  <a:pos x="29" y="148"/>
                </a:cxn>
                <a:cxn ang="0">
                  <a:pos x="80" y="79"/>
                </a:cxn>
                <a:cxn ang="0">
                  <a:pos x="151" y="29"/>
                </a:cxn>
                <a:cxn ang="0">
                  <a:pos x="234" y="4"/>
                </a:cxn>
              </a:cxnLst>
              <a:rect l="0" t="0" r="r" b="b"/>
              <a:pathLst>
                <a:path w="551" h="546">
                  <a:moveTo>
                    <a:pt x="278" y="60"/>
                  </a:moveTo>
                  <a:lnTo>
                    <a:pt x="245" y="63"/>
                  </a:lnTo>
                  <a:lnTo>
                    <a:pt x="214" y="70"/>
                  </a:lnTo>
                  <a:lnTo>
                    <a:pt x="183" y="83"/>
                  </a:lnTo>
                  <a:lnTo>
                    <a:pt x="157" y="101"/>
                  </a:lnTo>
                  <a:lnTo>
                    <a:pt x="131" y="123"/>
                  </a:lnTo>
                  <a:lnTo>
                    <a:pt x="108" y="150"/>
                  </a:lnTo>
                  <a:lnTo>
                    <a:pt x="89" y="176"/>
                  </a:lnTo>
                  <a:lnTo>
                    <a:pt x="77" y="206"/>
                  </a:lnTo>
                  <a:lnTo>
                    <a:pt x="69" y="237"/>
                  </a:lnTo>
                  <a:lnTo>
                    <a:pt x="67" y="270"/>
                  </a:lnTo>
                  <a:lnTo>
                    <a:pt x="69" y="304"/>
                  </a:lnTo>
                  <a:lnTo>
                    <a:pt x="77" y="337"/>
                  </a:lnTo>
                  <a:lnTo>
                    <a:pt x="89" y="368"/>
                  </a:lnTo>
                  <a:lnTo>
                    <a:pt x="107" y="397"/>
                  </a:lnTo>
                  <a:lnTo>
                    <a:pt x="129" y="423"/>
                  </a:lnTo>
                  <a:lnTo>
                    <a:pt x="156" y="446"/>
                  </a:lnTo>
                  <a:lnTo>
                    <a:pt x="183" y="464"/>
                  </a:lnTo>
                  <a:lnTo>
                    <a:pt x="214" y="476"/>
                  </a:lnTo>
                  <a:lnTo>
                    <a:pt x="246" y="484"/>
                  </a:lnTo>
                  <a:lnTo>
                    <a:pt x="281" y="486"/>
                  </a:lnTo>
                  <a:lnTo>
                    <a:pt x="313" y="484"/>
                  </a:lnTo>
                  <a:lnTo>
                    <a:pt x="343" y="476"/>
                  </a:lnTo>
                  <a:lnTo>
                    <a:pt x="372" y="464"/>
                  </a:lnTo>
                  <a:lnTo>
                    <a:pt x="398" y="446"/>
                  </a:lnTo>
                  <a:lnTo>
                    <a:pt x="423" y="423"/>
                  </a:lnTo>
                  <a:lnTo>
                    <a:pt x="446" y="397"/>
                  </a:lnTo>
                  <a:lnTo>
                    <a:pt x="464" y="371"/>
                  </a:lnTo>
                  <a:lnTo>
                    <a:pt x="475" y="340"/>
                  </a:lnTo>
                  <a:lnTo>
                    <a:pt x="482" y="310"/>
                  </a:lnTo>
                  <a:lnTo>
                    <a:pt x="485" y="278"/>
                  </a:lnTo>
                  <a:lnTo>
                    <a:pt x="482" y="242"/>
                  </a:lnTo>
                  <a:lnTo>
                    <a:pt x="475" y="209"/>
                  </a:lnTo>
                  <a:lnTo>
                    <a:pt x="464" y="177"/>
                  </a:lnTo>
                  <a:lnTo>
                    <a:pt x="447" y="150"/>
                  </a:lnTo>
                  <a:lnTo>
                    <a:pt x="426" y="123"/>
                  </a:lnTo>
                  <a:lnTo>
                    <a:pt x="401" y="101"/>
                  </a:lnTo>
                  <a:lnTo>
                    <a:pt x="374" y="83"/>
                  </a:lnTo>
                  <a:lnTo>
                    <a:pt x="344" y="70"/>
                  </a:lnTo>
                  <a:lnTo>
                    <a:pt x="312" y="63"/>
                  </a:lnTo>
                  <a:lnTo>
                    <a:pt x="278" y="60"/>
                  </a:lnTo>
                  <a:close/>
                  <a:moveTo>
                    <a:pt x="280" y="0"/>
                  </a:moveTo>
                  <a:lnTo>
                    <a:pt x="322" y="3"/>
                  </a:lnTo>
                  <a:lnTo>
                    <a:pt x="361" y="11"/>
                  </a:lnTo>
                  <a:lnTo>
                    <a:pt x="397" y="26"/>
                  </a:lnTo>
                  <a:lnTo>
                    <a:pt x="430" y="47"/>
                  </a:lnTo>
                  <a:lnTo>
                    <a:pt x="459" y="73"/>
                  </a:lnTo>
                  <a:lnTo>
                    <a:pt x="485" y="104"/>
                  </a:lnTo>
                  <a:lnTo>
                    <a:pt x="485" y="13"/>
                  </a:lnTo>
                  <a:lnTo>
                    <a:pt x="551" y="13"/>
                  </a:lnTo>
                  <a:lnTo>
                    <a:pt x="551" y="534"/>
                  </a:lnTo>
                  <a:lnTo>
                    <a:pt x="485" y="534"/>
                  </a:lnTo>
                  <a:lnTo>
                    <a:pt x="485" y="443"/>
                  </a:lnTo>
                  <a:lnTo>
                    <a:pt x="459" y="475"/>
                  </a:lnTo>
                  <a:lnTo>
                    <a:pt x="428" y="500"/>
                  </a:lnTo>
                  <a:lnTo>
                    <a:pt x="397" y="520"/>
                  </a:lnTo>
                  <a:lnTo>
                    <a:pt x="362" y="535"/>
                  </a:lnTo>
                  <a:lnTo>
                    <a:pt x="323" y="544"/>
                  </a:lnTo>
                  <a:lnTo>
                    <a:pt x="283" y="546"/>
                  </a:lnTo>
                  <a:lnTo>
                    <a:pt x="237" y="543"/>
                  </a:lnTo>
                  <a:lnTo>
                    <a:pt x="195" y="534"/>
                  </a:lnTo>
                  <a:lnTo>
                    <a:pt x="155" y="518"/>
                  </a:lnTo>
                  <a:lnTo>
                    <a:pt x="117" y="496"/>
                  </a:lnTo>
                  <a:lnTo>
                    <a:pt x="83" y="467"/>
                  </a:lnTo>
                  <a:lnTo>
                    <a:pt x="53" y="435"/>
                  </a:lnTo>
                  <a:lnTo>
                    <a:pt x="30" y="398"/>
                  </a:lnTo>
                  <a:lnTo>
                    <a:pt x="14" y="361"/>
                  </a:lnTo>
                  <a:lnTo>
                    <a:pt x="4" y="319"/>
                  </a:lnTo>
                  <a:lnTo>
                    <a:pt x="0" y="276"/>
                  </a:lnTo>
                  <a:lnTo>
                    <a:pt x="4" y="231"/>
                  </a:lnTo>
                  <a:lnTo>
                    <a:pt x="13" y="188"/>
                  </a:lnTo>
                  <a:lnTo>
                    <a:pt x="29" y="148"/>
                  </a:lnTo>
                  <a:lnTo>
                    <a:pt x="52" y="112"/>
                  </a:lnTo>
                  <a:lnTo>
                    <a:pt x="80" y="79"/>
                  </a:lnTo>
                  <a:lnTo>
                    <a:pt x="114" y="50"/>
                  </a:lnTo>
                  <a:lnTo>
                    <a:pt x="151" y="29"/>
                  </a:lnTo>
                  <a:lnTo>
                    <a:pt x="191" y="13"/>
                  </a:lnTo>
                  <a:lnTo>
                    <a:pt x="234" y="4"/>
                  </a:lnTo>
                  <a:lnTo>
                    <a:pt x="28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 name="Freeform 12"/>
            <p:cNvSpPr>
              <a:spLocks/>
            </p:cNvSpPr>
            <p:nvPr/>
          </p:nvSpPr>
          <p:spPr bwMode="auto">
            <a:xfrm>
              <a:off x="7426590" y="3396343"/>
              <a:ext cx="499743" cy="581400"/>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534"/>
                </a:cxn>
                <a:cxn ang="0">
                  <a:pos x="392" y="534"/>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534"/>
                </a:cxn>
                <a:cxn ang="0">
                  <a:pos x="0" y="534"/>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59" h="534">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534"/>
                  </a:lnTo>
                  <a:lnTo>
                    <a:pt x="392" y="534"/>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534"/>
                  </a:lnTo>
                  <a:lnTo>
                    <a:pt x="0" y="534"/>
                  </a:lnTo>
                  <a:lnTo>
                    <a:pt x="0" y="13"/>
                  </a:lnTo>
                  <a:lnTo>
                    <a:pt x="67" y="13"/>
                  </a:lnTo>
                  <a:lnTo>
                    <a:pt x="67" y="80"/>
                  </a:lnTo>
                  <a:lnTo>
                    <a:pt x="93" y="55"/>
                  </a:lnTo>
                  <a:lnTo>
                    <a:pt x="118" y="34"/>
                  </a:lnTo>
                  <a:lnTo>
                    <a:pt x="144" y="19"/>
                  </a:lnTo>
                  <a:lnTo>
                    <a:pt x="170" y="9"/>
                  </a:lnTo>
                  <a:lnTo>
                    <a:pt x="198" y="3"/>
                  </a:lnTo>
                  <a:lnTo>
                    <a:pt x="228"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 name="Freeform 13"/>
            <p:cNvSpPr>
              <a:spLocks noEditPoints="1"/>
            </p:cNvSpPr>
            <p:nvPr/>
          </p:nvSpPr>
          <p:spPr bwMode="auto">
            <a:xfrm>
              <a:off x="8072227" y="3267869"/>
              <a:ext cx="72948" cy="709874"/>
            </a:xfrm>
            <a:custGeom>
              <a:avLst/>
              <a:gdLst/>
              <a:ahLst/>
              <a:cxnLst>
                <a:cxn ang="0">
                  <a:pos x="0" y="131"/>
                </a:cxn>
                <a:cxn ang="0">
                  <a:pos x="67" y="131"/>
                </a:cxn>
                <a:cxn ang="0">
                  <a:pos x="67" y="652"/>
                </a:cxn>
                <a:cxn ang="0">
                  <a:pos x="0" y="652"/>
                </a:cxn>
                <a:cxn ang="0">
                  <a:pos x="0" y="131"/>
                </a:cxn>
                <a:cxn ang="0">
                  <a:pos x="0" y="0"/>
                </a:cxn>
                <a:cxn ang="0">
                  <a:pos x="67" y="0"/>
                </a:cxn>
                <a:cxn ang="0">
                  <a:pos x="67" y="67"/>
                </a:cxn>
                <a:cxn ang="0">
                  <a:pos x="0" y="67"/>
                </a:cxn>
                <a:cxn ang="0">
                  <a:pos x="0" y="0"/>
                </a:cxn>
              </a:cxnLst>
              <a:rect l="0" t="0" r="r" b="b"/>
              <a:pathLst>
                <a:path w="67" h="652">
                  <a:moveTo>
                    <a:pt x="0" y="131"/>
                  </a:moveTo>
                  <a:lnTo>
                    <a:pt x="67" y="131"/>
                  </a:lnTo>
                  <a:lnTo>
                    <a:pt x="67" y="652"/>
                  </a:lnTo>
                  <a:lnTo>
                    <a:pt x="0" y="652"/>
                  </a:lnTo>
                  <a:lnTo>
                    <a:pt x="0" y="131"/>
                  </a:lnTo>
                  <a:close/>
                  <a:moveTo>
                    <a:pt x="0" y="0"/>
                  </a:moveTo>
                  <a:lnTo>
                    <a:pt x="67" y="0"/>
                  </a:lnTo>
                  <a:lnTo>
                    <a:pt x="67" y="67"/>
                  </a:lnTo>
                  <a:lnTo>
                    <a:pt x="0" y="67"/>
                  </a:lnTo>
                  <a:lnTo>
                    <a:pt x="0"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2" name="Freeform 14"/>
            <p:cNvSpPr>
              <a:spLocks/>
            </p:cNvSpPr>
            <p:nvPr/>
          </p:nvSpPr>
          <p:spPr bwMode="auto">
            <a:xfrm>
              <a:off x="5294789" y="3385456"/>
              <a:ext cx="1295629" cy="605353"/>
            </a:xfrm>
            <a:custGeom>
              <a:avLst/>
              <a:gdLst/>
              <a:ahLst/>
              <a:cxnLst>
                <a:cxn ang="0">
                  <a:pos x="928" y="4"/>
                </a:cxn>
                <a:cxn ang="0">
                  <a:pos x="1011" y="29"/>
                </a:cxn>
                <a:cxn ang="0">
                  <a:pos x="1083" y="79"/>
                </a:cxn>
                <a:cxn ang="0">
                  <a:pos x="1134" y="148"/>
                </a:cxn>
                <a:cxn ang="0">
                  <a:pos x="1160" y="227"/>
                </a:cxn>
                <a:cxn ang="0">
                  <a:pos x="1163" y="278"/>
                </a:cxn>
                <a:cxn ang="0">
                  <a:pos x="1131" y="337"/>
                </a:cxn>
                <a:cxn ang="0">
                  <a:pos x="1097" y="278"/>
                </a:cxn>
                <a:cxn ang="0">
                  <a:pos x="1094" y="236"/>
                </a:cxn>
                <a:cxn ang="0">
                  <a:pos x="1075" y="176"/>
                </a:cxn>
                <a:cxn ang="0">
                  <a:pos x="1035" y="122"/>
                </a:cxn>
                <a:cxn ang="0">
                  <a:pos x="982" y="82"/>
                </a:cxn>
                <a:cxn ang="0">
                  <a:pos x="922" y="63"/>
                </a:cxn>
                <a:cxn ang="0">
                  <a:pos x="862" y="62"/>
                </a:cxn>
                <a:cxn ang="0">
                  <a:pos x="810" y="75"/>
                </a:cxn>
                <a:cxn ang="0">
                  <a:pos x="764" y="102"/>
                </a:cxn>
                <a:cxn ang="0">
                  <a:pos x="729" y="136"/>
                </a:cxn>
                <a:cxn ang="0">
                  <a:pos x="699" y="180"/>
                </a:cxn>
                <a:cxn ang="0">
                  <a:pos x="678" y="215"/>
                </a:cxn>
                <a:cxn ang="0">
                  <a:pos x="652" y="259"/>
                </a:cxn>
                <a:cxn ang="0">
                  <a:pos x="621" y="306"/>
                </a:cxn>
                <a:cxn ang="0">
                  <a:pos x="593" y="350"/>
                </a:cxn>
                <a:cxn ang="0">
                  <a:pos x="573" y="378"/>
                </a:cxn>
                <a:cxn ang="0">
                  <a:pos x="521" y="441"/>
                </a:cxn>
                <a:cxn ang="0">
                  <a:pos x="470" y="494"/>
                </a:cxn>
                <a:cxn ang="0">
                  <a:pos x="430" y="524"/>
                </a:cxn>
                <a:cxn ang="0">
                  <a:pos x="371" y="548"/>
                </a:cxn>
                <a:cxn ang="0">
                  <a:pos x="304" y="556"/>
                </a:cxn>
                <a:cxn ang="0">
                  <a:pos x="215" y="544"/>
                </a:cxn>
                <a:cxn ang="0">
                  <a:pos x="138" y="505"/>
                </a:cxn>
                <a:cxn ang="0">
                  <a:pos x="76" y="443"/>
                </a:cxn>
                <a:cxn ang="0">
                  <a:pos x="35" y="369"/>
                </a:cxn>
                <a:cxn ang="0">
                  <a:pos x="23" y="284"/>
                </a:cxn>
                <a:cxn ang="0">
                  <a:pos x="59" y="225"/>
                </a:cxn>
                <a:cxn ang="0">
                  <a:pos x="89" y="284"/>
                </a:cxn>
                <a:cxn ang="0">
                  <a:pos x="99" y="349"/>
                </a:cxn>
                <a:cxn ang="0">
                  <a:pos x="128" y="406"/>
                </a:cxn>
                <a:cxn ang="0">
                  <a:pos x="176" y="455"/>
                </a:cxn>
                <a:cxn ang="0">
                  <a:pos x="233" y="486"/>
                </a:cxn>
                <a:cxn ang="0">
                  <a:pos x="298" y="496"/>
                </a:cxn>
                <a:cxn ang="0">
                  <a:pos x="363" y="486"/>
                </a:cxn>
                <a:cxn ang="0">
                  <a:pos x="421" y="455"/>
                </a:cxn>
                <a:cxn ang="0">
                  <a:pos x="431" y="446"/>
                </a:cxn>
                <a:cxn ang="0">
                  <a:pos x="478" y="398"/>
                </a:cxn>
                <a:cxn ang="0">
                  <a:pos x="524" y="342"/>
                </a:cxn>
                <a:cxn ang="0">
                  <a:pos x="540" y="318"/>
                </a:cxn>
                <a:cxn ang="0">
                  <a:pos x="579" y="260"/>
                </a:cxn>
                <a:cxn ang="0">
                  <a:pos x="609" y="211"/>
                </a:cxn>
                <a:cxn ang="0">
                  <a:pos x="635" y="168"/>
                </a:cxn>
                <a:cxn ang="0">
                  <a:pos x="663" y="121"/>
                </a:cxn>
                <a:cxn ang="0">
                  <a:pos x="686" y="89"/>
                </a:cxn>
                <a:cxn ang="0">
                  <a:pos x="743" y="39"/>
                </a:cxn>
                <a:cxn ang="0">
                  <a:pos x="809" y="10"/>
                </a:cxn>
                <a:cxn ang="0">
                  <a:pos x="883" y="0"/>
                </a:cxn>
              </a:cxnLst>
              <a:rect l="0" t="0" r="r" b="b"/>
              <a:pathLst>
                <a:path w="1190" h="556">
                  <a:moveTo>
                    <a:pt x="883" y="0"/>
                  </a:moveTo>
                  <a:lnTo>
                    <a:pt x="928" y="4"/>
                  </a:lnTo>
                  <a:lnTo>
                    <a:pt x="971" y="13"/>
                  </a:lnTo>
                  <a:lnTo>
                    <a:pt x="1011" y="29"/>
                  </a:lnTo>
                  <a:lnTo>
                    <a:pt x="1049" y="50"/>
                  </a:lnTo>
                  <a:lnTo>
                    <a:pt x="1083" y="79"/>
                  </a:lnTo>
                  <a:lnTo>
                    <a:pt x="1112" y="112"/>
                  </a:lnTo>
                  <a:lnTo>
                    <a:pt x="1134" y="148"/>
                  </a:lnTo>
                  <a:lnTo>
                    <a:pt x="1151" y="186"/>
                  </a:lnTo>
                  <a:lnTo>
                    <a:pt x="1160" y="227"/>
                  </a:lnTo>
                  <a:lnTo>
                    <a:pt x="1163" y="271"/>
                  </a:lnTo>
                  <a:lnTo>
                    <a:pt x="1163" y="278"/>
                  </a:lnTo>
                  <a:lnTo>
                    <a:pt x="1190" y="278"/>
                  </a:lnTo>
                  <a:lnTo>
                    <a:pt x="1131" y="337"/>
                  </a:lnTo>
                  <a:lnTo>
                    <a:pt x="1072" y="278"/>
                  </a:lnTo>
                  <a:lnTo>
                    <a:pt x="1097" y="278"/>
                  </a:lnTo>
                  <a:lnTo>
                    <a:pt x="1097" y="270"/>
                  </a:lnTo>
                  <a:lnTo>
                    <a:pt x="1094" y="236"/>
                  </a:lnTo>
                  <a:lnTo>
                    <a:pt x="1087" y="205"/>
                  </a:lnTo>
                  <a:lnTo>
                    <a:pt x="1075" y="176"/>
                  </a:lnTo>
                  <a:lnTo>
                    <a:pt x="1058" y="148"/>
                  </a:lnTo>
                  <a:lnTo>
                    <a:pt x="1035" y="122"/>
                  </a:lnTo>
                  <a:lnTo>
                    <a:pt x="1010" y="99"/>
                  </a:lnTo>
                  <a:lnTo>
                    <a:pt x="982" y="82"/>
                  </a:lnTo>
                  <a:lnTo>
                    <a:pt x="954" y="70"/>
                  </a:lnTo>
                  <a:lnTo>
                    <a:pt x="922" y="63"/>
                  </a:lnTo>
                  <a:lnTo>
                    <a:pt x="889" y="60"/>
                  </a:lnTo>
                  <a:lnTo>
                    <a:pt x="862" y="62"/>
                  </a:lnTo>
                  <a:lnTo>
                    <a:pt x="835" y="67"/>
                  </a:lnTo>
                  <a:lnTo>
                    <a:pt x="810" y="75"/>
                  </a:lnTo>
                  <a:lnTo>
                    <a:pt x="786" y="87"/>
                  </a:lnTo>
                  <a:lnTo>
                    <a:pt x="764" y="102"/>
                  </a:lnTo>
                  <a:lnTo>
                    <a:pt x="743" y="121"/>
                  </a:lnTo>
                  <a:lnTo>
                    <a:pt x="729" y="136"/>
                  </a:lnTo>
                  <a:lnTo>
                    <a:pt x="716" y="152"/>
                  </a:lnTo>
                  <a:lnTo>
                    <a:pt x="699" y="180"/>
                  </a:lnTo>
                  <a:lnTo>
                    <a:pt x="690" y="196"/>
                  </a:lnTo>
                  <a:lnTo>
                    <a:pt x="678" y="215"/>
                  </a:lnTo>
                  <a:lnTo>
                    <a:pt x="666" y="236"/>
                  </a:lnTo>
                  <a:lnTo>
                    <a:pt x="652" y="259"/>
                  </a:lnTo>
                  <a:lnTo>
                    <a:pt x="637" y="283"/>
                  </a:lnTo>
                  <a:lnTo>
                    <a:pt x="621" y="306"/>
                  </a:lnTo>
                  <a:lnTo>
                    <a:pt x="607" y="330"/>
                  </a:lnTo>
                  <a:lnTo>
                    <a:pt x="593" y="350"/>
                  </a:lnTo>
                  <a:lnTo>
                    <a:pt x="582" y="367"/>
                  </a:lnTo>
                  <a:lnTo>
                    <a:pt x="573" y="378"/>
                  </a:lnTo>
                  <a:lnTo>
                    <a:pt x="545" y="413"/>
                  </a:lnTo>
                  <a:lnTo>
                    <a:pt x="521" y="441"/>
                  </a:lnTo>
                  <a:lnTo>
                    <a:pt x="500" y="463"/>
                  </a:lnTo>
                  <a:lnTo>
                    <a:pt x="470" y="494"/>
                  </a:lnTo>
                  <a:lnTo>
                    <a:pt x="450" y="511"/>
                  </a:lnTo>
                  <a:lnTo>
                    <a:pt x="430" y="524"/>
                  </a:lnTo>
                  <a:lnTo>
                    <a:pt x="401" y="538"/>
                  </a:lnTo>
                  <a:lnTo>
                    <a:pt x="371" y="548"/>
                  </a:lnTo>
                  <a:lnTo>
                    <a:pt x="338" y="554"/>
                  </a:lnTo>
                  <a:lnTo>
                    <a:pt x="304" y="556"/>
                  </a:lnTo>
                  <a:lnTo>
                    <a:pt x="258" y="553"/>
                  </a:lnTo>
                  <a:lnTo>
                    <a:pt x="215" y="544"/>
                  </a:lnTo>
                  <a:lnTo>
                    <a:pt x="175" y="528"/>
                  </a:lnTo>
                  <a:lnTo>
                    <a:pt x="138" y="505"/>
                  </a:lnTo>
                  <a:lnTo>
                    <a:pt x="104" y="476"/>
                  </a:lnTo>
                  <a:lnTo>
                    <a:pt x="76" y="443"/>
                  </a:lnTo>
                  <a:lnTo>
                    <a:pt x="53" y="408"/>
                  </a:lnTo>
                  <a:lnTo>
                    <a:pt x="35" y="369"/>
                  </a:lnTo>
                  <a:lnTo>
                    <a:pt x="27" y="328"/>
                  </a:lnTo>
                  <a:lnTo>
                    <a:pt x="23" y="284"/>
                  </a:lnTo>
                  <a:lnTo>
                    <a:pt x="0" y="284"/>
                  </a:lnTo>
                  <a:lnTo>
                    <a:pt x="59" y="225"/>
                  </a:lnTo>
                  <a:lnTo>
                    <a:pt x="118" y="284"/>
                  </a:lnTo>
                  <a:lnTo>
                    <a:pt x="89" y="284"/>
                  </a:lnTo>
                  <a:lnTo>
                    <a:pt x="92" y="318"/>
                  </a:lnTo>
                  <a:lnTo>
                    <a:pt x="99" y="349"/>
                  </a:lnTo>
                  <a:lnTo>
                    <a:pt x="112" y="378"/>
                  </a:lnTo>
                  <a:lnTo>
                    <a:pt x="128" y="406"/>
                  </a:lnTo>
                  <a:lnTo>
                    <a:pt x="150" y="432"/>
                  </a:lnTo>
                  <a:lnTo>
                    <a:pt x="176" y="455"/>
                  </a:lnTo>
                  <a:lnTo>
                    <a:pt x="204" y="474"/>
                  </a:lnTo>
                  <a:lnTo>
                    <a:pt x="233" y="486"/>
                  </a:lnTo>
                  <a:lnTo>
                    <a:pt x="264" y="494"/>
                  </a:lnTo>
                  <a:lnTo>
                    <a:pt x="298" y="496"/>
                  </a:lnTo>
                  <a:lnTo>
                    <a:pt x="332" y="494"/>
                  </a:lnTo>
                  <a:lnTo>
                    <a:pt x="363" y="486"/>
                  </a:lnTo>
                  <a:lnTo>
                    <a:pt x="393" y="472"/>
                  </a:lnTo>
                  <a:lnTo>
                    <a:pt x="421" y="455"/>
                  </a:lnTo>
                  <a:lnTo>
                    <a:pt x="423" y="452"/>
                  </a:lnTo>
                  <a:lnTo>
                    <a:pt x="431" y="446"/>
                  </a:lnTo>
                  <a:lnTo>
                    <a:pt x="459" y="418"/>
                  </a:lnTo>
                  <a:lnTo>
                    <a:pt x="478" y="398"/>
                  </a:lnTo>
                  <a:lnTo>
                    <a:pt x="499" y="373"/>
                  </a:lnTo>
                  <a:lnTo>
                    <a:pt x="524" y="342"/>
                  </a:lnTo>
                  <a:lnTo>
                    <a:pt x="532" y="332"/>
                  </a:lnTo>
                  <a:lnTo>
                    <a:pt x="540" y="318"/>
                  </a:lnTo>
                  <a:lnTo>
                    <a:pt x="552" y="301"/>
                  </a:lnTo>
                  <a:lnTo>
                    <a:pt x="579" y="260"/>
                  </a:lnTo>
                  <a:lnTo>
                    <a:pt x="594" y="236"/>
                  </a:lnTo>
                  <a:lnTo>
                    <a:pt x="609" y="211"/>
                  </a:lnTo>
                  <a:lnTo>
                    <a:pt x="623" y="188"/>
                  </a:lnTo>
                  <a:lnTo>
                    <a:pt x="635" y="168"/>
                  </a:lnTo>
                  <a:lnTo>
                    <a:pt x="643" y="152"/>
                  </a:lnTo>
                  <a:lnTo>
                    <a:pt x="663" y="121"/>
                  </a:lnTo>
                  <a:lnTo>
                    <a:pt x="683" y="93"/>
                  </a:lnTo>
                  <a:lnTo>
                    <a:pt x="686" y="89"/>
                  </a:lnTo>
                  <a:lnTo>
                    <a:pt x="714" y="62"/>
                  </a:lnTo>
                  <a:lnTo>
                    <a:pt x="743" y="39"/>
                  </a:lnTo>
                  <a:lnTo>
                    <a:pt x="775" y="21"/>
                  </a:lnTo>
                  <a:lnTo>
                    <a:pt x="809" y="10"/>
                  </a:lnTo>
                  <a:lnTo>
                    <a:pt x="844" y="3"/>
                  </a:lnTo>
                  <a:lnTo>
                    <a:pt x="883"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 name="Freeform 15"/>
            <p:cNvSpPr>
              <a:spLocks/>
            </p:cNvSpPr>
            <p:nvPr/>
          </p:nvSpPr>
          <p:spPr bwMode="auto">
            <a:xfrm>
              <a:off x="4707946" y="3410498"/>
              <a:ext cx="317919" cy="614063"/>
            </a:xfrm>
            <a:custGeom>
              <a:avLst/>
              <a:gdLst/>
              <a:ahLst/>
              <a:cxnLst>
                <a:cxn ang="0">
                  <a:pos x="0" y="0"/>
                </a:cxn>
                <a:cxn ang="0">
                  <a:pos x="67" y="0"/>
                </a:cxn>
                <a:cxn ang="0">
                  <a:pos x="67" y="287"/>
                </a:cxn>
                <a:cxn ang="0">
                  <a:pos x="69" y="325"/>
                </a:cxn>
                <a:cxn ang="0">
                  <a:pos x="74" y="358"/>
                </a:cxn>
                <a:cxn ang="0">
                  <a:pos x="85" y="385"/>
                </a:cxn>
                <a:cxn ang="0">
                  <a:pos x="98" y="409"/>
                </a:cxn>
                <a:cxn ang="0">
                  <a:pos x="118" y="432"/>
                </a:cxn>
                <a:cxn ang="0">
                  <a:pos x="141" y="451"/>
                </a:cxn>
                <a:cxn ang="0">
                  <a:pos x="167" y="463"/>
                </a:cxn>
                <a:cxn ang="0">
                  <a:pos x="196" y="471"/>
                </a:cxn>
                <a:cxn ang="0">
                  <a:pos x="228" y="473"/>
                </a:cxn>
                <a:cxn ang="0">
                  <a:pos x="233" y="473"/>
                </a:cxn>
                <a:cxn ang="0">
                  <a:pos x="233" y="446"/>
                </a:cxn>
                <a:cxn ang="0">
                  <a:pos x="292" y="505"/>
                </a:cxn>
                <a:cxn ang="0">
                  <a:pos x="233" y="564"/>
                </a:cxn>
                <a:cxn ang="0">
                  <a:pos x="233" y="533"/>
                </a:cxn>
                <a:cxn ang="0">
                  <a:pos x="218" y="533"/>
                </a:cxn>
                <a:cxn ang="0">
                  <a:pos x="180" y="531"/>
                </a:cxn>
                <a:cxn ang="0">
                  <a:pos x="146" y="523"/>
                </a:cxn>
                <a:cxn ang="0">
                  <a:pos x="115" y="512"/>
                </a:cxn>
                <a:cxn ang="0">
                  <a:pos x="86" y="494"/>
                </a:cxn>
                <a:cxn ang="0">
                  <a:pos x="61" y="473"/>
                </a:cxn>
                <a:cxn ang="0">
                  <a:pos x="39" y="446"/>
                </a:cxn>
                <a:cxn ang="0">
                  <a:pos x="25" y="422"/>
                </a:cxn>
                <a:cxn ang="0">
                  <a:pos x="14" y="393"/>
                </a:cxn>
                <a:cxn ang="0">
                  <a:pos x="7" y="361"/>
                </a:cxn>
                <a:cxn ang="0">
                  <a:pos x="2" y="326"/>
                </a:cxn>
                <a:cxn ang="0">
                  <a:pos x="0" y="287"/>
                </a:cxn>
                <a:cxn ang="0">
                  <a:pos x="0" y="0"/>
                </a:cxn>
              </a:cxnLst>
              <a:rect l="0" t="0" r="r" b="b"/>
              <a:pathLst>
                <a:path w="292" h="564">
                  <a:moveTo>
                    <a:pt x="0" y="0"/>
                  </a:moveTo>
                  <a:lnTo>
                    <a:pt x="67" y="0"/>
                  </a:lnTo>
                  <a:lnTo>
                    <a:pt x="67" y="287"/>
                  </a:lnTo>
                  <a:lnTo>
                    <a:pt x="69" y="325"/>
                  </a:lnTo>
                  <a:lnTo>
                    <a:pt x="74" y="358"/>
                  </a:lnTo>
                  <a:lnTo>
                    <a:pt x="85" y="385"/>
                  </a:lnTo>
                  <a:lnTo>
                    <a:pt x="98" y="409"/>
                  </a:lnTo>
                  <a:lnTo>
                    <a:pt x="118" y="432"/>
                  </a:lnTo>
                  <a:lnTo>
                    <a:pt x="141" y="451"/>
                  </a:lnTo>
                  <a:lnTo>
                    <a:pt x="167" y="463"/>
                  </a:lnTo>
                  <a:lnTo>
                    <a:pt x="196" y="471"/>
                  </a:lnTo>
                  <a:lnTo>
                    <a:pt x="228" y="473"/>
                  </a:lnTo>
                  <a:lnTo>
                    <a:pt x="233" y="473"/>
                  </a:lnTo>
                  <a:lnTo>
                    <a:pt x="233" y="446"/>
                  </a:lnTo>
                  <a:lnTo>
                    <a:pt x="292" y="505"/>
                  </a:lnTo>
                  <a:lnTo>
                    <a:pt x="233" y="564"/>
                  </a:lnTo>
                  <a:lnTo>
                    <a:pt x="233" y="533"/>
                  </a:lnTo>
                  <a:lnTo>
                    <a:pt x="218" y="533"/>
                  </a:lnTo>
                  <a:lnTo>
                    <a:pt x="180" y="531"/>
                  </a:lnTo>
                  <a:lnTo>
                    <a:pt x="146" y="523"/>
                  </a:lnTo>
                  <a:lnTo>
                    <a:pt x="115" y="512"/>
                  </a:lnTo>
                  <a:lnTo>
                    <a:pt x="86" y="494"/>
                  </a:lnTo>
                  <a:lnTo>
                    <a:pt x="61" y="473"/>
                  </a:lnTo>
                  <a:lnTo>
                    <a:pt x="39" y="446"/>
                  </a:lnTo>
                  <a:lnTo>
                    <a:pt x="25" y="422"/>
                  </a:lnTo>
                  <a:lnTo>
                    <a:pt x="14" y="393"/>
                  </a:lnTo>
                  <a:lnTo>
                    <a:pt x="7" y="361"/>
                  </a:lnTo>
                  <a:lnTo>
                    <a:pt x="2" y="326"/>
                  </a:lnTo>
                  <a:lnTo>
                    <a:pt x="0" y="287"/>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 name="Freeform 16"/>
            <p:cNvSpPr>
              <a:spLocks/>
            </p:cNvSpPr>
            <p:nvPr/>
          </p:nvSpPr>
          <p:spPr bwMode="auto">
            <a:xfrm>
              <a:off x="8042830" y="3493244"/>
              <a:ext cx="128474" cy="484500"/>
            </a:xfrm>
            <a:custGeom>
              <a:avLst/>
              <a:gdLst/>
              <a:ahLst/>
              <a:cxnLst>
                <a:cxn ang="0">
                  <a:pos x="59" y="0"/>
                </a:cxn>
                <a:cxn ang="0">
                  <a:pos x="118" y="59"/>
                </a:cxn>
                <a:cxn ang="0">
                  <a:pos x="94" y="59"/>
                </a:cxn>
                <a:cxn ang="0">
                  <a:pos x="94" y="445"/>
                </a:cxn>
                <a:cxn ang="0">
                  <a:pos x="27" y="445"/>
                </a:cxn>
                <a:cxn ang="0">
                  <a:pos x="27" y="59"/>
                </a:cxn>
                <a:cxn ang="0">
                  <a:pos x="0" y="59"/>
                </a:cxn>
                <a:cxn ang="0">
                  <a:pos x="59" y="0"/>
                </a:cxn>
              </a:cxnLst>
              <a:rect l="0" t="0" r="r" b="b"/>
              <a:pathLst>
                <a:path w="118" h="445">
                  <a:moveTo>
                    <a:pt x="59" y="0"/>
                  </a:moveTo>
                  <a:lnTo>
                    <a:pt x="118" y="59"/>
                  </a:lnTo>
                  <a:lnTo>
                    <a:pt x="94" y="59"/>
                  </a:lnTo>
                  <a:lnTo>
                    <a:pt x="94" y="445"/>
                  </a:lnTo>
                  <a:lnTo>
                    <a:pt x="27" y="445"/>
                  </a:lnTo>
                  <a:lnTo>
                    <a:pt x="27"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 name="Freeform 17"/>
            <p:cNvSpPr>
              <a:spLocks/>
            </p:cNvSpPr>
            <p:nvPr/>
          </p:nvSpPr>
          <p:spPr bwMode="auto">
            <a:xfrm>
              <a:off x="6641591" y="3631517"/>
              <a:ext cx="635838" cy="359292"/>
            </a:xfrm>
            <a:custGeom>
              <a:avLst/>
              <a:gdLst/>
              <a:ahLst/>
              <a:cxnLst>
                <a:cxn ang="0">
                  <a:pos x="59" y="0"/>
                </a:cxn>
                <a:cxn ang="0">
                  <a:pos x="120" y="58"/>
                </a:cxn>
                <a:cxn ang="0">
                  <a:pos x="100" y="58"/>
                </a:cxn>
                <a:cxn ang="0">
                  <a:pos x="102" y="92"/>
                </a:cxn>
                <a:cxn ang="0">
                  <a:pos x="111" y="123"/>
                </a:cxn>
                <a:cxn ang="0">
                  <a:pos x="122" y="153"/>
                </a:cxn>
                <a:cxn ang="0">
                  <a:pos x="140" y="181"/>
                </a:cxn>
                <a:cxn ang="0">
                  <a:pos x="162" y="207"/>
                </a:cxn>
                <a:cxn ang="0">
                  <a:pos x="189" y="230"/>
                </a:cxn>
                <a:cxn ang="0">
                  <a:pos x="216" y="248"/>
                </a:cxn>
                <a:cxn ang="0">
                  <a:pos x="247" y="260"/>
                </a:cxn>
                <a:cxn ang="0">
                  <a:pos x="279" y="268"/>
                </a:cxn>
                <a:cxn ang="0">
                  <a:pos x="314" y="270"/>
                </a:cxn>
                <a:cxn ang="0">
                  <a:pos x="346" y="268"/>
                </a:cxn>
                <a:cxn ang="0">
                  <a:pos x="376" y="260"/>
                </a:cxn>
                <a:cxn ang="0">
                  <a:pos x="405" y="248"/>
                </a:cxn>
                <a:cxn ang="0">
                  <a:pos x="431" y="230"/>
                </a:cxn>
                <a:cxn ang="0">
                  <a:pos x="456" y="207"/>
                </a:cxn>
                <a:cxn ang="0">
                  <a:pos x="479" y="181"/>
                </a:cxn>
                <a:cxn ang="0">
                  <a:pos x="497" y="155"/>
                </a:cxn>
                <a:cxn ang="0">
                  <a:pos x="508" y="124"/>
                </a:cxn>
                <a:cxn ang="0">
                  <a:pos x="515" y="94"/>
                </a:cxn>
                <a:cxn ang="0">
                  <a:pos x="518" y="62"/>
                </a:cxn>
                <a:cxn ang="0">
                  <a:pos x="518" y="52"/>
                </a:cxn>
                <a:cxn ang="0">
                  <a:pos x="584" y="52"/>
                </a:cxn>
                <a:cxn ang="0">
                  <a:pos x="584" y="318"/>
                </a:cxn>
                <a:cxn ang="0">
                  <a:pos x="518" y="318"/>
                </a:cxn>
                <a:cxn ang="0">
                  <a:pos x="518" y="227"/>
                </a:cxn>
                <a:cxn ang="0">
                  <a:pos x="492" y="259"/>
                </a:cxn>
                <a:cxn ang="0">
                  <a:pos x="461" y="284"/>
                </a:cxn>
                <a:cxn ang="0">
                  <a:pos x="430" y="304"/>
                </a:cxn>
                <a:cxn ang="0">
                  <a:pos x="395" y="319"/>
                </a:cxn>
                <a:cxn ang="0">
                  <a:pos x="356" y="328"/>
                </a:cxn>
                <a:cxn ang="0">
                  <a:pos x="316" y="330"/>
                </a:cxn>
                <a:cxn ang="0">
                  <a:pos x="270" y="327"/>
                </a:cxn>
                <a:cxn ang="0">
                  <a:pos x="228" y="318"/>
                </a:cxn>
                <a:cxn ang="0">
                  <a:pos x="188" y="302"/>
                </a:cxn>
                <a:cxn ang="0">
                  <a:pos x="150" y="280"/>
                </a:cxn>
                <a:cxn ang="0">
                  <a:pos x="116" y="251"/>
                </a:cxn>
                <a:cxn ang="0">
                  <a:pos x="86" y="219"/>
                </a:cxn>
                <a:cxn ang="0">
                  <a:pos x="63" y="182"/>
                </a:cxn>
                <a:cxn ang="0">
                  <a:pos x="47" y="145"/>
                </a:cxn>
                <a:cxn ang="0">
                  <a:pos x="37" y="103"/>
                </a:cxn>
                <a:cxn ang="0">
                  <a:pos x="33" y="60"/>
                </a:cxn>
                <a:cxn ang="0">
                  <a:pos x="33" y="58"/>
                </a:cxn>
                <a:cxn ang="0">
                  <a:pos x="0" y="58"/>
                </a:cxn>
                <a:cxn ang="0">
                  <a:pos x="59" y="0"/>
                </a:cxn>
              </a:cxnLst>
              <a:rect l="0" t="0" r="r" b="b"/>
              <a:pathLst>
                <a:path w="584" h="330">
                  <a:moveTo>
                    <a:pt x="59" y="0"/>
                  </a:moveTo>
                  <a:lnTo>
                    <a:pt x="120" y="58"/>
                  </a:lnTo>
                  <a:lnTo>
                    <a:pt x="100" y="58"/>
                  </a:lnTo>
                  <a:lnTo>
                    <a:pt x="102" y="92"/>
                  </a:lnTo>
                  <a:lnTo>
                    <a:pt x="111" y="123"/>
                  </a:lnTo>
                  <a:lnTo>
                    <a:pt x="122" y="153"/>
                  </a:lnTo>
                  <a:lnTo>
                    <a:pt x="140" y="181"/>
                  </a:lnTo>
                  <a:lnTo>
                    <a:pt x="162" y="207"/>
                  </a:lnTo>
                  <a:lnTo>
                    <a:pt x="189" y="230"/>
                  </a:lnTo>
                  <a:lnTo>
                    <a:pt x="216" y="248"/>
                  </a:lnTo>
                  <a:lnTo>
                    <a:pt x="247" y="260"/>
                  </a:lnTo>
                  <a:lnTo>
                    <a:pt x="279" y="268"/>
                  </a:lnTo>
                  <a:lnTo>
                    <a:pt x="314" y="270"/>
                  </a:lnTo>
                  <a:lnTo>
                    <a:pt x="346" y="268"/>
                  </a:lnTo>
                  <a:lnTo>
                    <a:pt x="376" y="260"/>
                  </a:lnTo>
                  <a:lnTo>
                    <a:pt x="405" y="248"/>
                  </a:lnTo>
                  <a:lnTo>
                    <a:pt x="431" y="230"/>
                  </a:lnTo>
                  <a:lnTo>
                    <a:pt x="456" y="207"/>
                  </a:lnTo>
                  <a:lnTo>
                    <a:pt x="479" y="181"/>
                  </a:lnTo>
                  <a:lnTo>
                    <a:pt x="497" y="155"/>
                  </a:lnTo>
                  <a:lnTo>
                    <a:pt x="508" y="124"/>
                  </a:lnTo>
                  <a:lnTo>
                    <a:pt x="515" y="94"/>
                  </a:lnTo>
                  <a:lnTo>
                    <a:pt x="518" y="62"/>
                  </a:lnTo>
                  <a:lnTo>
                    <a:pt x="518" y="52"/>
                  </a:lnTo>
                  <a:lnTo>
                    <a:pt x="584" y="52"/>
                  </a:lnTo>
                  <a:lnTo>
                    <a:pt x="584" y="318"/>
                  </a:lnTo>
                  <a:lnTo>
                    <a:pt x="518" y="318"/>
                  </a:lnTo>
                  <a:lnTo>
                    <a:pt x="518" y="227"/>
                  </a:lnTo>
                  <a:lnTo>
                    <a:pt x="492" y="259"/>
                  </a:lnTo>
                  <a:lnTo>
                    <a:pt x="461" y="284"/>
                  </a:lnTo>
                  <a:lnTo>
                    <a:pt x="430" y="304"/>
                  </a:lnTo>
                  <a:lnTo>
                    <a:pt x="395" y="319"/>
                  </a:lnTo>
                  <a:lnTo>
                    <a:pt x="356" y="328"/>
                  </a:lnTo>
                  <a:lnTo>
                    <a:pt x="316" y="330"/>
                  </a:lnTo>
                  <a:lnTo>
                    <a:pt x="270" y="327"/>
                  </a:lnTo>
                  <a:lnTo>
                    <a:pt x="228" y="318"/>
                  </a:lnTo>
                  <a:lnTo>
                    <a:pt x="188" y="302"/>
                  </a:lnTo>
                  <a:lnTo>
                    <a:pt x="150" y="280"/>
                  </a:lnTo>
                  <a:lnTo>
                    <a:pt x="116" y="251"/>
                  </a:lnTo>
                  <a:lnTo>
                    <a:pt x="86" y="219"/>
                  </a:lnTo>
                  <a:lnTo>
                    <a:pt x="63" y="182"/>
                  </a:lnTo>
                  <a:lnTo>
                    <a:pt x="47" y="145"/>
                  </a:lnTo>
                  <a:lnTo>
                    <a:pt x="37" y="103"/>
                  </a:lnTo>
                  <a:lnTo>
                    <a:pt x="33" y="60"/>
                  </a:lnTo>
                  <a:lnTo>
                    <a:pt x="33" y="58"/>
                  </a:lnTo>
                  <a:lnTo>
                    <a:pt x="0" y="58"/>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 name="Freeform 18"/>
            <p:cNvSpPr>
              <a:spLocks/>
            </p:cNvSpPr>
            <p:nvPr/>
          </p:nvSpPr>
          <p:spPr bwMode="auto">
            <a:xfrm>
              <a:off x="7426590" y="3396343"/>
              <a:ext cx="523696" cy="345139"/>
            </a:xfrm>
            <a:custGeom>
              <a:avLst/>
              <a:gdLst/>
              <a:ahLst/>
              <a:cxnLst>
                <a:cxn ang="0">
                  <a:pos x="228" y="0"/>
                </a:cxn>
                <a:cxn ang="0">
                  <a:pos x="265" y="3"/>
                </a:cxn>
                <a:cxn ang="0">
                  <a:pos x="301" y="10"/>
                </a:cxn>
                <a:cxn ang="0">
                  <a:pos x="332" y="21"/>
                </a:cxn>
                <a:cxn ang="0">
                  <a:pos x="361" y="38"/>
                </a:cxn>
                <a:cxn ang="0">
                  <a:pos x="387" y="59"/>
                </a:cxn>
                <a:cxn ang="0">
                  <a:pos x="411" y="84"/>
                </a:cxn>
                <a:cxn ang="0">
                  <a:pos x="429" y="111"/>
                </a:cxn>
                <a:cxn ang="0">
                  <a:pos x="441" y="141"/>
                </a:cxn>
                <a:cxn ang="0">
                  <a:pos x="451" y="173"/>
                </a:cxn>
                <a:cxn ang="0">
                  <a:pos x="456" y="209"/>
                </a:cxn>
                <a:cxn ang="0">
                  <a:pos x="459" y="248"/>
                </a:cxn>
                <a:cxn ang="0">
                  <a:pos x="459" y="259"/>
                </a:cxn>
                <a:cxn ang="0">
                  <a:pos x="481" y="259"/>
                </a:cxn>
                <a:cxn ang="0">
                  <a:pos x="422" y="317"/>
                </a:cxn>
                <a:cxn ang="0">
                  <a:pos x="363" y="259"/>
                </a:cxn>
                <a:cxn ang="0">
                  <a:pos x="392" y="259"/>
                </a:cxn>
                <a:cxn ang="0">
                  <a:pos x="392" y="248"/>
                </a:cxn>
                <a:cxn ang="0">
                  <a:pos x="390" y="209"/>
                </a:cxn>
                <a:cxn ang="0">
                  <a:pos x="382" y="173"/>
                </a:cxn>
                <a:cxn ang="0">
                  <a:pos x="368" y="143"/>
                </a:cxn>
                <a:cxn ang="0">
                  <a:pos x="351" y="117"/>
                </a:cxn>
                <a:cxn ang="0">
                  <a:pos x="324" y="92"/>
                </a:cxn>
                <a:cxn ang="0">
                  <a:pos x="296" y="74"/>
                </a:cxn>
                <a:cxn ang="0">
                  <a:pos x="263" y="64"/>
                </a:cxn>
                <a:cxn ang="0">
                  <a:pos x="229" y="60"/>
                </a:cxn>
                <a:cxn ang="0">
                  <a:pos x="204" y="63"/>
                </a:cxn>
                <a:cxn ang="0">
                  <a:pos x="179" y="69"/>
                </a:cxn>
                <a:cxn ang="0">
                  <a:pos x="155" y="79"/>
                </a:cxn>
                <a:cxn ang="0">
                  <a:pos x="132" y="93"/>
                </a:cxn>
                <a:cxn ang="0">
                  <a:pos x="112" y="111"/>
                </a:cxn>
                <a:cxn ang="0">
                  <a:pos x="96" y="131"/>
                </a:cxn>
                <a:cxn ang="0">
                  <a:pos x="86" y="151"/>
                </a:cxn>
                <a:cxn ang="0">
                  <a:pos x="78" y="177"/>
                </a:cxn>
                <a:cxn ang="0">
                  <a:pos x="73" y="209"/>
                </a:cxn>
                <a:cxn ang="0">
                  <a:pos x="72" y="248"/>
                </a:cxn>
                <a:cxn ang="0">
                  <a:pos x="72" y="268"/>
                </a:cxn>
                <a:cxn ang="0">
                  <a:pos x="0" y="268"/>
                </a:cxn>
                <a:cxn ang="0">
                  <a:pos x="0" y="13"/>
                </a:cxn>
                <a:cxn ang="0">
                  <a:pos x="67" y="13"/>
                </a:cxn>
                <a:cxn ang="0">
                  <a:pos x="67" y="80"/>
                </a:cxn>
                <a:cxn ang="0">
                  <a:pos x="93" y="55"/>
                </a:cxn>
                <a:cxn ang="0">
                  <a:pos x="118" y="34"/>
                </a:cxn>
                <a:cxn ang="0">
                  <a:pos x="144" y="19"/>
                </a:cxn>
                <a:cxn ang="0">
                  <a:pos x="170" y="9"/>
                </a:cxn>
                <a:cxn ang="0">
                  <a:pos x="198" y="3"/>
                </a:cxn>
                <a:cxn ang="0">
                  <a:pos x="228" y="0"/>
                </a:cxn>
              </a:cxnLst>
              <a:rect l="0" t="0" r="r" b="b"/>
              <a:pathLst>
                <a:path w="481" h="317">
                  <a:moveTo>
                    <a:pt x="228" y="0"/>
                  </a:moveTo>
                  <a:lnTo>
                    <a:pt x="265" y="3"/>
                  </a:lnTo>
                  <a:lnTo>
                    <a:pt x="301" y="10"/>
                  </a:lnTo>
                  <a:lnTo>
                    <a:pt x="332" y="21"/>
                  </a:lnTo>
                  <a:lnTo>
                    <a:pt x="361" y="38"/>
                  </a:lnTo>
                  <a:lnTo>
                    <a:pt x="387" y="59"/>
                  </a:lnTo>
                  <a:lnTo>
                    <a:pt x="411" y="84"/>
                  </a:lnTo>
                  <a:lnTo>
                    <a:pt x="429" y="111"/>
                  </a:lnTo>
                  <a:lnTo>
                    <a:pt x="441" y="141"/>
                  </a:lnTo>
                  <a:lnTo>
                    <a:pt x="451" y="173"/>
                  </a:lnTo>
                  <a:lnTo>
                    <a:pt x="456" y="209"/>
                  </a:lnTo>
                  <a:lnTo>
                    <a:pt x="459" y="248"/>
                  </a:lnTo>
                  <a:lnTo>
                    <a:pt x="459" y="259"/>
                  </a:lnTo>
                  <a:lnTo>
                    <a:pt x="481" y="259"/>
                  </a:lnTo>
                  <a:lnTo>
                    <a:pt x="422" y="317"/>
                  </a:lnTo>
                  <a:lnTo>
                    <a:pt x="363" y="259"/>
                  </a:lnTo>
                  <a:lnTo>
                    <a:pt x="392" y="259"/>
                  </a:lnTo>
                  <a:lnTo>
                    <a:pt x="392" y="248"/>
                  </a:lnTo>
                  <a:lnTo>
                    <a:pt x="390" y="209"/>
                  </a:lnTo>
                  <a:lnTo>
                    <a:pt x="382" y="173"/>
                  </a:lnTo>
                  <a:lnTo>
                    <a:pt x="368" y="143"/>
                  </a:lnTo>
                  <a:lnTo>
                    <a:pt x="351" y="117"/>
                  </a:lnTo>
                  <a:lnTo>
                    <a:pt x="324" y="92"/>
                  </a:lnTo>
                  <a:lnTo>
                    <a:pt x="296" y="74"/>
                  </a:lnTo>
                  <a:lnTo>
                    <a:pt x="263" y="64"/>
                  </a:lnTo>
                  <a:lnTo>
                    <a:pt x="229" y="60"/>
                  </a:lnTo>
                  <a:lnTo>
                    <a:pt x="204" y="63"/>
                  </a:lnTo>
                  <a:lnTo>
                    <a:pt x="179" y="69"/>
                  </a:lnTo>
                  <a:lnTo>
                    <a:pt x="155" y="79"/>
                  </a:lnTo>
                  <a:lnTo>
                    <a:pt x="132" y="93"/>
                  </a:lnTo>
                  <a:lnTo>
                    <a:pt x="112" y="111"/>
                  </a:lnTo>
                  <a:lnTo>
                    <a:pt x="96" y="131"/>
                  </a:lnTo>
                  <a:lnTo>
                    <a:pt x="86" y="151"/>
                  </a:lnTo>
                  <a:lnTo>
                    <a:pt x="78" y="177"/>
                  </a:lnTo>
                  <a:lnTo>
                    <a:pt x="73" y="209"/>
                  </a:lnTo>
                  <a:lnTo>
                    <a:pt x="72" y="248"/>
                  </a:lnTo>
                  <a:lnTo>
                    <a:pt x="72" y="268"/>
                  </a:lnTo>
                  <a:lnTo>
                    <a:pt x="0" y="268"/>
                  </a:lnTo>
                  <a:lnTo>
                    <a:pt x="0" y="13"/>
                  </a:lnTo>
                  <a:lnTo>
                    <a:pt x="67" y="13"/>
                  </a:lnTo>
                  <a:lnTo>
                    <a:pt x="67" y="80"/>
                  </a:lnTo>
                  <a:lnTo>
                    <a:pt x="93" y="55"/>
                  </a:lnTo>
                  <a:lnTo>
                    <a:pt x="118" y="34"/>
                  </a:lnTo>
                  <a:lnTo>
                    <a:pt x="144" y="19"/>
                  </a:lnTo>
                  <a:lnTo>
                    <a:pt x="170" y="9"/>
                  </a:lnTo>
                  <a:lnTo>
                    <a:pt x="198" y="3"/>
                  </a:lnTo>
                  <a:lnTo>
                    <a:pt x="22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 name="Freeform 19"/>
            <p:cNvSpPr>
              <a:spLocks/>
            </p:cNvSpPr>
            <p:nvPr/>
          </p:nvSpPr>
          <p:spPr bwMode="auto">
            <a:xfrm>
              <a:off x="3670353" y="3240651"/>
              <a:ext cx="920006" cy="920006"/>
            </a:xfrm>
            <a:custGeom>
              <a:avLst/>
              <a:gdLst/>
              <a:ahLst/>
              <a:cxnLst>
                <a:cxn ang="0">
                  <a:pos x="422" y="0"/>
                </a:cxn>
                <a:cxn ang="0">
                  <a:pos x="470" y="2"/>
                </a:cxn>
                <a:cxn ang="0">
                  <a:pos x="516" y="11"/>
                </a:cxn>
                <a:cxn ang="0">
                  <a:pos x="561" y="24"/>
                </a:cxn>
                <a:cxn ang="0">
                  <a:pos x="604" y="41"/>
                </a:cxn>
                <a:cxn ang="0">
                  <a:pos x="644" y="63"/>
                </a:cxn>
                <a:cxn ang="0">
                  <a:pos x="644" y="318"/>
                </a:cxn>
                <a:cxn ang="0">
                  <a:pos x="701" y="318"/>
                </a:cxn>
                <a:cxn ang="0">
                  <a:pos x="701" y="105"/>
                </a:cxn>
                <a:cxn ang="0">
                  <a:pos x="736" y="141"/>
                </a:cxn>
                <a:cxn ang="0">
                  <a:pos x="767" y="179"/>
                </a:cxn>
                <a:cxn ang="0">
                  <a:pos x="795" y="222"/>
                </a:cxn>
                <a:cxn ang="0">
                  <a:pos x="816" y="269"/>
                </a:cxn>
                <a:cxn ang="0">
                  <a:pos x="832" y="318"/>
                </a:cxn>
                <a:cxn ang="0">
                  <a:pos x="842" y="369"/>
                </a:cxn>
                <a:cxn ang="0">
                  <a:pos x="845" y="423"/>
                </a:cxn>
                <a:cxn ang="0">
                  <a:pos x="842" y="480"/>
                </a:cxn>
                <a:cxn ang="0">
                  <a:pos x="830" y="535"/>
                </a:cxn>
                <a:cxn ang="0">
                  <a:pos x="811" y="588"/>
                </a:cxn>
                <a:cxn ang="0">
                  <a:pos x="788" y="635"/>
                </a:cxn>
                <a:cxn ang="0">
                  <a:pos x="757" y="681"/>
                </a:cxn>
                <a:cxn ang="0">
                  <a:pos x="721" y="721"/>
                </a:cxn>
                <a:cxn ang="0">
                  <a:pos x="681" y="757"/>
                </a:cxn>
                <a:cxn ang="0">
                  <a:pos x="636" y="787"/>
                </a:cxn>
                <a:cxn ang="0">
                  <a:pos x="587" y="813"/>
                </a:cxn>
                <a:cxn ang="0">
                  <a:pos x="535" y="830"/>
                </a:cxn>
                <a:cxn ang="0">
                  <a:pos x="480" y="841"/>
                </a:cxn>
                <a:cxn ang="0">
                  <a:pos x="422" y="845"/>
                </a:cxn>
                <a:cxn ang="0">
                  <a:pos x="366" y="841"/>
                </a:cxn>
                <a:cxn ang="0">
                  <a:pos x="310" y="830"/>
                </a:cxn>
                <a:cxn ang="0">
                  <a:pos x="257" y="813"/>
                </a:cxn>
                <a:cxn ang="0">
                  <a:pos x="210" y="787"/>
                </a:cxn>
                <a:cxn ang="0">
                  <a:pos x="165" y="757"/>
                </a:cxn>
                <a:cxn ang="0">
                  <a:pos x="124" y="721"/>
                </a:cxn>
                <a:cxn ang="0">
                  <a:pos x="88" y="681"/>
                </a:cxn>
                <a:cxn ang="0">
                  <a:pos x="58" y="635"/>
                </a:cxn>
                <a:cxn ang="0">
                  <a:pos x="33" y="588"/>
                </a:cxn>
                <a:cxn ang="0">
                  <a:pos x="15" y="535"/>
                </a:cxn>
                <a:cxn ang="0">
                  <a:pos x="4" y="480"/>
                </a:cxn>
                <a:cxn ang="0">
                  <a:pos x="0" y="423"/>
                </a:cxn>
                <a:cxn ang="0">
                  <a:pos x="4" y="365"/>
                </a:cxn>
                <a:cxn ang="0">
                  <a:pos x="15" y="310"/>
                </a:cxn>
                <a:cxn ang="0">
                  <a:pos x="33" y="259"/>
                </a:cxn>
                <a:cxn ang="0">
                  <a:pos x="58" y="210"/>
                </a:cxn>
                <a:cxn ang="0">
                  <a:pos x="88" y="164"/>
                </a:cxn>
                <a:cxn ang="0">
                  <a:pos x="124" y="124"/>
                </a:cxn>
                <a:cxn ang="0">
                  <a:pos x="165" y="88"/>
                </a:cxn>
                <a:cxn ang="0">
                  <a:pos x="210" y="58"/>
                </a:cxn>
                <a:cxn ang="0">
                  <a:pos x="257" y="33"/>
                </a:cxn>
                <a:cxn ang="0">
                  <a:pos x="310" y="15"/>
                </a:cxn>
                <a:cxn ang="0">
                  <a:pos x="366" y="4"/>
                </a:cxn>
                <a:cxn ang="0">
                  <a:pos x="422" y="0"/>
                </a:cxn>
              </a:cxnLst>
              <a:rect l="0" t="0" r="r" b="b"/>
              <a:pathLst>
                <a:path w="845" h="845">
                  <a:moveTo>
                    <a:pt x="422" y="0"/>
                  </a:moveTo>
                  <a:lnTo>
                    <a:pt x="470" y="2"/>
                  </a:lnTo>
                  <a:lnTo>
                    <a:pt x="516" y="11"/>
                  </a:lnTo>
                  <a:lnTo>
                    <a:pt x="561" y="24"/>
                  </a:lnTo>
                  <a:lnTo>
                    <a:pt x="604" y="41"/>
                  </a:lnTo>
                  <a:lnTo>
                    <a:pt x="644" y="63"/>
                  </a:lnTo>
                  <a:lnTo>
                    <a:pt x="644" y="318"/>
                  </a:lnTo>
                  <a:lnTo>
                    <a:pt x="701" y="318"/>
                  </a:lnTo>
                  <a:lnTo>
                    <a:pt x="701" y="105"/>
                  </a:lnTo>
                  <a:lnTo>
                    <a:pt x="736" y="141"/>
                  </a:lnTo>
                  <a:lnTo>
                    <a:pt x="767" y="179"/>
                  </a:lnTo>
                  <a:lnTo>
                    <a:pt x="795" y="222"/>
                  </a:lnTo>
                  <a:lnTo>
                    <a:pt x="816" y="269"/>
                  </a:lnTo>
                  <a:lnTo>
                    <a:pt x="832" y="318"/>
                  </a:lnTo>
                  <a:lnTo>
                    <a:pt x="842" y="369"/>
                  </a:lnTo>
                  <a:lnTo>
                    <a:pt x="845" y="423"/>
                  </a:lnTo>
                  <a:lnTo>
                    <a:pt x="842" y="480"/>
                  </a:lnTo>
                  <a:lnTo>
                    <a:pt x="830" y="535"/>
                  </a:lnTo>
                  <a:lnTo>
                    <a:pt x="811" y="588"/>
                  </a:lnTo>
                  <a:lnTo>
                    <a:pt x="788" y="635"/>
                  </a:lnTo>
                  <a:lnTo>
                    <a:pt x="757" y="681"/>
                  </a:lnTo>
                  <a:lnTo>
                    <a:pt x="721" y="721"/>
                  </a:lnTo>
                  <a:lnTo>
                    <a:pt x="681" y="757"/>
                  </a:lnTo>
                  <a:lnTo>
                    <a:pt x="636" y="787"/>
                  </a:lnTo>
                  <a:lnTo>
                    <a:pt x="587" y="813"/>
                  </a:lnTo>
                  <a:lnTo>
                    <a:pt x="535" y="830"/>
                  </a:lnTo>
                  <a:lnTo>
                    <a:pt x="480" y="841"/>
                  </a:lnTo>
                  <a:lnTo>
                    <a:pt x="422" y="845"/>
                  </a:lnTo>
                  <a:lnTo>
                    <a:pt x="366" y="841"/>
                  </a:lnTo>
                  <a:lnTo>
                    <a:pt x="310" y="830"/>
                  </a:lnTo>
                  <a:lnTo>
                    <a:pt x="257" y="813"/>
                  </a:lnTo>
                  <a:lnTo>
                    <a:pt x="210" y="787"/>
                  </a:lnTo>
                  <a:lnTo>
                    <a:pt x="165" y="757"/>
                  </a:lnTo>
                  <a:lnTo>
                    <a:pt x="124" y="721"/>
                  </a:lnTo>
                  <a:lnTo>
                    <a:pt x="88" y="681"/>
                  </a:lnTo>
                  <a:lnTo>
                    <a:pt x="58" y="635"/>
                  </a:lnTo>
                  <a:lnTo>
                    <a:pt x="33" y="588"/>
                  </a:lnTo>
                  <a:lnTo>
                    <a:pt x="15" y="535"/>
                  </a:lnTo>
                  <a:lnTo>
                    <a:pt x="4" y="480"/>
                  </a:lnTo>
                  <a:lnTo>
                    <a:pt x="0" y="423"/>
                  </a:lnTo>
                  <a:lnTo>
                    <a:pt x="4" y="365"/>
                  </a:lnTo>
                  <a:lnTo>
                    <a:pt x="15" y="310"/>
                  </a:lnTo>
                  <a:lnTo>
                    <a:pt x="33" y="259"/>
                  </a:lnTo>
                  <a:lnTo>
                    <a:pt x="58" y="210"/>
                  </a:lnTo>
                  <a:lnTo>
                    <a:pt x="88" y="164"/>
                  </a:lnTo>
                  <a:lnTo>
                    <a:pt x="124" y="124"/>
                  </a:lnTo>
                  <a:lnTo>
                    <a:pt x="165" y="88"/>
                  </a:lnTo>
                  <a:lnTo>
                    <a:pt x="210" y="58"/>
                  </a:lnTo>
                  <a:lnTo>
                    <a:pt x="257" y="33"/>
                  </a:lnTo>
                  <a:lnTo>
                    <a:pt x="310" y="15"/>
                  </a:lnTo>
                  <a:lnTo>
                    <a:pt x="366" y="4"/>
                  </a:lnTo>
                  <a:lnTo>
                    <a:pt x="422" y="0"/>
                  </a:lnTo>
                  <a:close/>
                </a:path>
              </a:pathLst>
            </a:custGeom>
            <a:solidFill>
              <a:srgbClr val="8AC6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20"/>
            <p:cNvSpPr>
              <a:spLocks/>
            </p:cNvSpPr>
            <p:nvPr/>
          </p:nvSpPr>
          <p:spPr bwMode="auto">
            <a:xfrm>
              <a:off x="4371517" y="3253716"/>
              <a:ext cx="62060" cy="476879"/>
            </a:xfrm>
            <a:custGeom>
              <a:avLst/>
              <a:gdLst/>
              <a:ahLst/>
              <a:cxnLst>
                <a:cxn ang="0">
                  <a:pos x="0" y="0"/>
                </a:cxn>
                <a:cxn ang="0">
                  <a:pos x="57" y="0"/>
                </a:cxn>
                <a:cxn ang="0">
                  <a:pos x="57" y="409"/>
                </a:cxn>
                <a:cxn ang="0">
                  <a:pos x="28" y="438"/>
                </a:cxn>
                <a:cxn ang="0">
                  <a:pos x="0" y="438"/>
                </a:cxn>
                <a:cxn ang="0">
                  <a:pos x="0" y="0"/>
                </a:cxn>
              </a:cxnLst>
              <a:rect l="0" t="0" r="r" b="b"/>
              <a:pathLst>
                <a:path w="57" h="438">
                  <a:moveTo>
                    <a:pt x="0" y="0"/>
                  </a:moveTo>
                  <a:lnTo>
                    <a:pt x="57" y="0"/>
                  </a:lnTo>
                  <a:lnTo>
                    <a:pt x="57" y="409"/>
                  </a:lnTo>
                  <a:lnTo>
                    <a:pt x="28" y="438"/>
                  </a:lnTo>
                  <a:lnTo>
                    <a:pt x="0" y="438"/>
                  </a:lnTo>
                  <a:lnTo>
                    <a:pt x="0"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 name="Rectangle 21"/>
            <p:cNvSpPr>
              <a:spLocks noChangeArrowheads="1"/>
            </p:cNvSpPr>
            <p:nvPr/>
          </p:nvSpPr>
          <p:spPr bwMode="auto">
            <a:xfrm>
              <a:off x="3827135" y="3701197"/>
              <a:ext cx="62060" cy="45343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4" name="Freeform 22"/>
            <p:cNvSpPr>
              <a:spLocks/>
            </p:cNvSpPr>
            <p:nvPr/>
          </p:nvSpPr>
          <p:spPr bwMode="auto">
            <a:xfrm>
              <a:off x="3857620" y="3429006"/>
              <a:ext cx="544382" cy="543294"/>
            </a:xfrm>
            <a:custGeom>
              <a:avLst/>
              <a:gdLst/>
              <a:ahLst/>
              <a:cxnLst>
                <a:cxn ang="0">
                  <a:pos x="250" y="0"/>
                </a:cxn>
                <a:cxn ang="0">
                  <a:pos x="290" y="4"/>
                </a:cxn>
                <a:cxn ang="0">
                  <a:pos x="329" y="13"/>
                </a:cxn>
                <a:cxn ang="0">
                  <a:pos x="364" y="28"/>
                </a:cxn>
                <a:cxn ang="0">
                  <a:pos x="398" y="48"/>
                </a:cxn>
                <a:cxn ang="0">
                  <a:pos x="427" y="73"/>
                </a:cxn>
                <a:cxn ang="0">
                  <a:pos x="452" y="102"/>
                </a:cxn>
                <a:cxn ang="0">
                  <a:pos x="472" y="136"/>
                </a:cxn>
                <a:cxn ang="0">
                  <a:pos x="487" y="171"/>
                </a:cxn>
                <a:cxn ang="0">
                  <a:pos x="496" y="210"/>
                </a:cxn>
                <a:cxn ang="0">
                  <a:pos x="500" y="250"/>
                </a:cxn>
                <a:cxn ang="0">
                  <a:pos x="496" y="290"/>
                </a:cxn>
                <a:cxn ang="0">
                  <a:pos x="487" y="328"/>
                </a:cxn>
                <a:cxn ang="0">
                  <a:pos x="472" y="364"/>
                </a:cxn>
                <a:cxn ang="0">
                  <a:pos x="452" y="397"/>
                </a:cxn>
                <a:cxn ang="0">
                  <a:pos x="427" y="426"/>
                </a:cxn>
                <a:cxn ang="0">
                  <a:pos x="398" y="451"/>
                </a:cxn>
                <a:cxn ang="0">
                  <a:pos x="364" y="471"/>
                </a:cxn>
                <a:cxn ang="0">
                  <a:pos x="329" y="486"/>
                </a:cxn>
                <a:cxn ang="0">
                  <a:pos x="290" y="495"/>
                </a:cxn>
                <a:cxn ang="0">
                  <a:pos x="250" y="499"/>
                </a:cxn>
                <a:cxn ang="0">
                  <a:pos x="210" y="495"/>
                </a:cxn>
                <a:cxn ang="0">
                  <a:pos x="171" y="486"/>
                </a:cxn>
                <a:cxn ang="0">
                  <a:pos x="136" y="471"/>
                </a:cxn>
                <a:cxn ang="0">
                  <a:pos x="102" y="451"/>
                </a:cxn>
                <a:cxn ang="0">
                  <a:pos x="73" y="426"/>
                </a:cxn>
                <a:cxn ang="0">
                  <a:pos x="48" y="397"/>
                </a:cxn>
                <a:cxn ang="0">
                  <a:pos x="28" y="364"/>
                </a:cxn>
                <a:cxn ang="0">
                  <a:pos x="13" y="328"/>
                </a:cxn>
                <a:cxn ang="0">
                  <a:pos x="4" y="290"/>
                </a:cxn>
                <a:cxn ang="0">
                  <a:pos x="0" y="250"/>
                </a:cxn>
                <a:cxn ang="0">
                  <a:pos x="4" y="210"/>
                </a:cxn>
                <a:cxn ang="0">
                  <a:pos x="13" y="171"/>
                </a:cxn>
                <a:cxn ang="0">
                  <a:pos x="28" y="136"/>
                </a:cxn>
                <a:cxn ang="0">
                  <a:pos x="48" y="102"/>
                </a:cxn>
                <a:cxn ang="0">
                  <a:pos x="73" y="73"/>
                </a:cxn>
                <a:cxn ang="0">
                  <a:pos x="102" y="48"/>
                </a:cxn>
                <a:cxn ang="0">
                  <a:pos x="136" y="28"/>
                </a:cxn>
                <a:cxn ang="0">
                  <a:pos x="171" y="13"/>
                </a:cxn>
                <a:cxn ang="0">
                  <a:pos x="210" y="4"/>
                </a:cxn>
                <a:cxn ang="0">
                  <a:pos x="250" y="0"/>
                </a:cxn>
              </a:cxnLst>
              <a:rect l="0" t="0" r="r" b="b"/>
              <a:pathLst>
                <a:path w="500" h="499">
                  <a:moveTo>
                    <a:pt x="250" y="0"/>
                  </a:moveTo>
                  <a:lnTo>
                    <a:pt x="290" y="4"/>
                  </a:lnTo>
                  <a:lnTo>
                    <a:pt x="329" y="13"/>
                  </a:lnTo>
                  <a:lnTo>
                    <a:pt x="364" y="28"/>
                  </a:lnTo>
                  <a:lnTo>
                    <a:pt x="398" y="48"/>
                  </a:lnTo>
                  <a:lnTo>
                    <a:pt x="427" y="73"/>
                  </a:lnTo>
                  <a:lnTo>
                    <a:pt x="452" y="102"/>
                  </a:lnTo>
                  <a:lnTo>
                    <a:pt x="472" y="136"/>
                  </a:lnTo>
                  <a:lnTo>
                    <a:pt x="487" y="171"/>
                  </a:lnTo>
                  <a:lnTo>
                    <a:pt x="496" y="210"/>
                  </a:lnTo>
                  <a:lnTo>
                    <a:pt x="500" y="250"/>
                  </a:lnTo>
                  <a:lnTo>
                    <a:pt x="496" y="290"/>
                  </a:lnTo>
                  <a:lnTo>
                    <a:pt x="487" y="328"/>
                  </a:lnTo>
                  <a:lnTo>
                    <a:pt x="472" y="364"/>
                  </a:lnTo>
                  <a:lnTo>
                    <a:pt x="452" y="397"/>
                  </a:lnTo>
                  <a:lnTo>
                    <a:pt x="427" y="426"/>
                  </a:lnTo>
                  <a:lnTo>
                    <a:pt x="398" y="451"/>
                  </a:lnTo>
                  <a:lnTo>
                    <a:pt x="364" y="471"/>
                  </a:lnTo>
                  <a:lnTo>
                    <a:pt x="329" y="486"/>
                  </a:lnTo>
                  <a:lnTo>
                    <a:pt x="290" y="495"/>
                  </a:lnTo>
                  <a:lnTo>
                    <a:pt x="250" y="499"/>
                  </a:lnTo>
                  <a:lnTo>
                    <a:pt x="210" y="495"/>
                  </a:lnTo>
                  <a:lnTo>
                    <a:pt x="171" y="486"/>
                  </a:lnTo>
                  <a:lnTo>
                    <a:pt x="136" y="471"/>
                  </a:lnTo>
                  <a:lnTo>
                    <a:pt x="102" y="451"/>
                  </a:lnTo>
                  <a:lnTo>
                    <a:pt x="73" y="426"/>
                  </a:lnTo>
                  <a:lnTo>
                    <a:pt x="48" y="397"/>
                  </a:lnTo>
                  <a:lnTo>
                    <a:pt x="28" y="364"/>
                  </a:lnTo>
                  <a:lnTo>
                    <a:pt x="13" y="328"/>
                  </a:lnTo>
                  <a:lnTo>
                    <a:pt x="4" y="290"/>
                  </a:lnTo>
                  <a:lnTo>
                    <a:pt x="0" y="250"/>
                  </a:lnTo>
                  <a:lnTo>
                    <a:pt x="4" y="210"/>
                  </a:lnTo>
                  <a:lnTo>
                    <a:pt x="13" y="171"/>
                  </a:lnTo>
                  <a:lnTo>
                    <a:pt x="28" y="136"/>
                  </a:lnTo>
                  <a:lnTo>
                    <a:pt x="48" y="102"/>
                  </a:lnTo>
                  <a:lnTo>
                    <a:pt x="73" y="73"/>
                  </a:lnTo>
                  <a:lnTo>
                    <a:pt x="102" y="48"/>
                  </a:lnTo>
                  <a:lnTo>
                    <a:pt x="136" y="28"/>
                  </a:lnTo>
                  <a:lnTo>
                    <a:pt x="171" y="13"/>
                  </a:lnTo>
                  <a:lnTo>
                    <a:pt x="210" y="4"/>
                  </a:lnTo>
                  <a:lnTo>
                    <a:pt x="250" y="0"/>
                  </a:lnTo>
                  <a:close/>
                </a:path>
              </a:pathLst>
            </a:custGeom>
            <a:solidFill>
              <a:srgbClr val="97CF94"/>
            </a:solidFill>
            <a:ln w="0">
              <a:solidFill>
                <a:srgbClr val="92FF74"/>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23"/>
            <p:cNvSpPr>
              <a:spLocks noEditPoints="1"/>
            </p:cNvSpPr>
            <p:nvPr/>
          </p:nvSpPr>
          <p:spPr bwMode="auto">
            <a:xfrm>
              <a:off x="3827135" y="3397433"/>
              <a:ext cx="606442" cy="606442"/>
            </a:xfrm>
            <a:custGeom>
              <a:avLst/>
              <a:gdLst/>
              <a:ahLst/>
              <a:cxnLst>
                <a:cxn ang="0">
                  <a:pos x="238" y="61"/>
                </a:cxn>
                <a:cxn ang="0">
                  <a:pos x="166" y="87"/>
                </a:cxn>
                <a:cxn ang="0">
                  <a:pos x="108" y="136"/>
                </a:cxn>
                <a:cxn ang="0">
                  <a:pos x="71" y="201"/>
                </a:cxn>
                <a:cxn ang="0">
                  <a:pos x="57" y="279"/>
                </a:cxn>
                <a:cxn ang="0">
                  <a:pos x="71" y="356"/>
                </a:cxn>
                <a:cxn ang="0">
                  <a:pos x="108" y="421"/>
                </a:cxn>
                <a:cxn ang="0">
                  <a:pos x="166" y="470"/>
                </a:cxn>
                <a:cxn ang="0">
                  <a:pos x="238" y="496"/>
                </a:cxn>
                <a:cxn ang="0">
                  <a:pos x="318" y="496"/>
                </a:cxn>
                <a:cxn ang="0">
                  <a:pos x="390" y="470"/>
                </a:cxn>
                <a:cxn ang="0">
                  <a:pos x="448" y="421"/>
                </a:cxn>
                <a:cxn ang="0">
                  <a:pos x="487" y="356"/>
                </a:cxn>
                <a:cxn ang="0">
                  <a:pos x="500" y="279"/>
                </a:cxn>
                <a:cxn ang="0">
                  <a:pos x="487" y="201"/>
                </a:cxn>
                <a:cxn ang="0">
                  <a:pos x="448" y="136"/>
                </a:cxn>
                <a:cxn ang="0">
                  <a:pos x="390" y="87"/>
                </a:cxn>
                <a:cxn ang="0">
                  <a:pos x="318" y="61"/>
                </a:cxn>
                <a:cxn ang="0">
                  <a:pos x="278" y="0"/>
                </a:cxn>
                <a:cxn ang="0">
                  <a:pos x="366" y="14"/>
                </a:cxn>
                <a:cxn ang="0">
                  <a:pos x="443" y="54"/>
                </a:cxn>
                <a:cxn ang="0">
                  <a:pos x="503" y="115"/>
                </a:cxn>
                <a:cxn ang="0">
                  <a:pos x="543" y="191"/>
                </a:cxn>
                <a:cxn ang="0">
                  <a:pos x="557" y="279"/>
                </a:cxn>
                <a:cxn ang="0">
                  <a:pos x="543" y="367"/>
                </a:cxn>
                <a:cxn ang="0">
                  <a:pos x="503" y="442"/>
                </a:cxn>
                <a:cxn ang="0">
                  <a:pos x="443" y="503"/>
                </a:cxn>
                <a:cxn ang="0">
                  <a:pos x="366" y="543"/>
                </a:cxn>
                <a:cxn ang="0">
                  <a:pos x="278" y="557"/>
                </a:cxn>
                <a:cxn ang="0">
                  <a:pos x="190" y="543"/>
                </a:cxn>
                <a:cxn ang="0">
                  <a:pos x="115" y="503"/>
                </a:cxn>
                <a:cxn ang="0">
                  <a:pos x="54" y="442"/>
                </a:cxn>
                <a:cxn ang="0">
                  <a:pos x="14" y="367"/>
                </a:cxn>
                <a:cxn ang="0">
                  <a:pos x="0" y="279"/>
                </a:cxn>
                <a:cxn ang="0">
                  <a:pos x="14" y="191"/>
                </a:cxn>
                <a:cxn ang="0">
                  <a:pos x="54" y="115"/>
                </a:cxn>
                <a:cxn ang="0">
                  <a:pos x="115" y="54"/>
                </a:cxn>
                <a:cxn ang="0">
                  <a:pos x="190" y="14"/>
                </a:cxn>
                <a:cxn ang="0">
                  <a:pos x="278" y="0"/>
                </a:cxn>
              </a:cxnLst>
              <a:rect l="0" t="0" r="r" b="b"/>
              <a:pathLst>
                <a:path w="557" h="557">
                  <a:moveTo>
                    <a:pt x="278" y="57"/>
                  </a:moveTo>
                  <a:lnTo>
                    <a:pt x="238" y="61"/>
                  </a:lnTo>
                  <a:lnTo>
                    <a:pt x="201" y="71"/>
                  </a:lnTo>
                  <a:lnTo>
                    <a:pt x="166" y="87"/>
                  </a:lnTo>
                  <a:lnTo>
                    <a:pt x="136" y="110"/>
                  </a:lnTo>
                  <a:lnTo>
                    <a:pt x="108" y="136"/>
                  </a:lnTo>
                  <a:lnTo>
                    <a:pt x="87" y="167"/>
                  </a:lnTo>
                  <a:lnTo>
                    <a:pt x="71" y="201"/>
                  </a:lnTo>
                  <a:lnTo>
                    <a:pt x="61" y="239"/>
                  </a:lnTo>
                  <a:lnTo>
                    <a:pt x="57" y="279"/>
                  </a:lnTo>
                  <a:lnTo>
                    <a:pt x="61" y="319"/>
                  </a:lnTo>
                  <a:lnTo>
                    <a:pt x="71" y="356"/>
                  </a:lnTo>
                  <a:lnTo>
                    <a:pt x="87" y="391"/>
                  </a:lnTo>
                  <a:lnTo>
                    <a:pt x="108" y="421"/>
                  </a:lnTo>
                  <a:lnTo>
                    <a:pt x="136" y="449"/>
                  </a:lnTo>
                  <a:lnTo>
                    <a:pt x="166" y="470"/>
                  </a:lnTo>
                  <a:lnTo>
                    <a:pt x="201" y="486"/>
                  </a:lnTo>
                  <a:lnTo>
                    <a:pt x="238" y="496"/>
                  </a:lnTo>
                  <a:lnTo>
                    <a:pt x="278" y="500"/>
                  </a:lnTo>
                  <a:lnTo>
                    <a:pt x="318" y="496"/>
                  </a:lnTo>
                  <a:lnTo>
                    <a:pt x="355" y="486"/>
                  </a:lnTo>
                  <a:lnTo>
                    <a:pt x="390" y="470"/>
                  </a:lnTo>
                  <a:lnTo>
                    <a:pt x="421" y="449"/>
                  </a:lnTo>
                  <a:lnTo>
                    <a:pt x="448" y="421"/>
                  </a:lnTo>
                  <a:lnTo>
                    <a:pt x="470" y="391"/>
                  </a:lnTo>
                  <a:lnTo>
                    <a:pt x="487" y="356"/>
                  </a:lnTo>
                  <a:lnTo>
                    <a:pt x="497" y="319"/>
                  </a:lnTo>
                  <a:lnTo>
                    <a:pt x="500" y="279"/>
                  </a:lnTo>
                  <a:lnTo>
                    <a:pt x="497" y="239"/>
                  </a:lnTo>
                  <a:lnTo>
                    <a:pt x="487" y="201"/>
                  </a:lnTo>
                  <a:lnTo>
                    <a:pt x="470" y="167"/>
                  </a:lnTo>
                  <a:lnTo>
                    <a:pt x="448" y="136"/>
                  </a:lnTo>
                  <a:lnTo>
                    <a:pt x="421" y="110"/>
                  </a:lnTo>
                  <a:lnTo>
                    <a:pt x="390" y="87"/>
                  </a:lnTo>
                  <a:lnTo>
                    <a:pt x="355" y="71"/>
                  </a:lnTo>
                  <a:lnTo>
                    <a:pt x="318" y="61"/>
                  </a:lnTo>
                  <a:lnTo>
                    <a:pt x="278" y="57"/>
                  </a:lnTo>
                  <a:close/>
                  <a:moveTo>
                    <a:pt x="278" y="0"/>
                  </a:moveTo>
                  <a:lnTo>
                    <a:pt x="323" y="4"/>
                  </a:lnTo>
                  <a:lnTo>
                    <a:pt x="366" y="14"/>
                  </a:lnTo>
                  <a:lnTo>
                    <a:pt x="406" y="32"/>
                  </a:lnTo>
                  <a:lnTo>
                    <a:pt x="443" y="54"/>
                  </a:lnTo>
                  <a:lnTo>
                    <a:pt x="475" y="82"/>
                  </a:lnTo>
                  <a:lnTo>
                    <a:pt x="503" y="115"/>
                  </a:lnTo>
                  <a:lnTo>
                    <a:pt x="525" y="151"/>
                  </a:lnTo>
                  <a:lnTo>
                    <a:pt x="543" y="191"/>
                  </a:lnTo>
                  <a:lnTo>
                    <a:pt x="553" y="234"/>
                  </a:lnTo>
                  <a:lnTo>
                    <a:pt x="557" y="279"/>
                  </a:lnTo>
                  <a:lnTo>
                    <a:pt x="553" y="324"/>
                  </a:lnTo>
                  <a:lnTo>
                    <a:pt x="543" y="367"/>
                  </a:lnTo>
                  <a:lnTo>
                    <a:pt x="525" y="407"/>
                  </a:lnTo>
                  <a:lnTo>
                    <a:pt x="503" y="442"/>
                  </a:lnTo>
                  <a:lnTo>
                    <a:pt x="475" y="475"/>
                  </a:lnTo>
                  <a:lnTo>
                    <a:pt x="443" y="503"/>
                  </a:lnTo>
                  <a:lnTo>
                    <a:pt x="406" y="525"/>
                  </a:lnTo>
                  <a:lnTo>
                    <a:pt x="366" y="543"/>
                  </a:lnTo>
                  <a:lnTo>
                    <a:pt x="323" y="553"/>
                  </a:lnTo>
                  <a:lnTo>
                    <a:pt x="278" y="557"/>
                  </a:lnTo>
                  <a:lnTo>
                    <a:pt x="233" y="553"/>
                  </a:lnTo>
                  <a:lnTo>
                    <a:pt x="190" y="543"/>
                  </a:lnTo>
                  <a:lnTo>
                    <a:pt x="150" y="525"/>
                  </a:lnTo>
                  <a:lnTo>
                    <a:pt x="115" y="503"/>
                  </a:lnTo>
                  <a:lnTo>
                    <a:pt x="82" y="475"/>
                  </a:lnTo>
                  <a:lnTo>
                    <a:pt x="54" y="442"/>
                  </a:lnTo>
                  <a:lnTo>
                    <a:pt x="32" y="407"/>
                  </a:lnTo>
                  <a:lnTo>
                    <a:pt x="14" y="367"/>
                  </a:lnTo>
                  <a:lnTo>
                    <a:pt x="4" y="324"/>
                  </a:lnTo>
                  <a:lnTo>
                    <a:pt x="0" y="279"/>
                  </a:lnTo>
                  <a:lnTo>
                    <a:pt x="4" y="234"/>
                  </a:lnTo>
                  <a:lnTo>
                    <a:pt x="14" y="191"/>
                  </a:lnTo>
                  <a:lnTo>
                    <a:pt x="32" y="151"/>
                  </a:lnTo>
                  <a:lnTo>
                    <a:pt x="54" y="115"/>
                  </a:lnTo>
                  <a:lnTo>
                    <a:pt x="82" y="82"/>
                  </a:lnTo>
                  <a:lnTo>
                    <a:pt x="115" y="54"/>
                  </a:lnTo>
                  <a:lnTo>
                    <a:pt x="150" y="32"/>
                  </a:lnTo>
                  <a:lnTo>
                    <a:pt x="190" y="14"/>
                  </a:lnTo>
                  <a:lnTo>
                    <a:pt x="233" y="4"/>
                  </a:lnTo>
                  <a:lnTo>
                    <a:pt x="278"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6" name="Freeform 24"/>
            <p:cNvSpPr>
              <a:spLocks/>
            </p:cNvSpPr>
            <p:nvPr/>
          </p:nvSpPr>
          <p:spPr bwMode="auto">
            <a:xfrm>
              <a:off x="4337766" y="3209076"/>
              <a:ext cx="128474" cy="64237"/>
            </a:xfrm>
            <a:custGeom>
              <a:avLst/>
              <a:gdLst/>
              <a:ahLst/>
              <a:cxnLst>
                <a:cxn ang="0">
                  <a:pos x="59" y="0"/>
                </a:cxn>
                <a:cxn ang="0">
                  <a:pos x="118" y="59"/>
                </a:cxn>
                <a:cxn ang="0">
                  <a:pos x="0" y="59"/>
                </a:cxn>
                <a:cxn ang="0">
                  <a:pos x="59" y="0"/>
                </a:cxn>
              </a:cxnLst>
              <a:rect l="0" t="0" r="r" b="b"/>
              <a:pathLst>
                <a:path w="118" h="59">
                  <a:moveTo>
                    <a:pt x="59" y="0"/>
                  </a:moveTo>
                  <a:lnTo>
                    <a:pt x="118" y="59"/>
                  </a:lnTo>
                  <a:lnTo>
                    <a:pt x="0" y="59"/>
                  </a:lnTo>
                  <a:lnTo>
                    <a:pt x="59" y="0"/>
                  </a:lnTo>
                  <a:close/>
                </a:path>
              </a:pathLst>
            </a:custGeom>
            <a:solidFill>
              <a:srgbClr val="23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TotalTime>
  <Words>1772</Words>
  <Application>Microsoft Macintosh PowerPoint</Application>
  <PresentationFormat>On-screen Show (16:9)</PresentationFormat>
  <Paragraphs>245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Futura Bk BT</vt:lpstr>
      <vt:lpstr>Futura Md BT</vt:lpstr>
      <vt:lpstr>Lato-Bold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Microsoft Office User</cp:lastModifiedBy>
  <cp:revision>77</cp:revision>
  <dcterms:created xsi:type="dcterms:W3CDTF">2018-01-29T06:48:10Z</dcterms:created>
  <dcterms:modified xsi:type="dcterms:W3CDTF">2023-07-15T07:46:48Z</dcterms:modified>
</cp:coreProperties>
</file>